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7AA57A-D963-41AA-AF6B-103E2E5E09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8FDDDBC-B7B7-46BD-92AF-50084EA38B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2CEB124-EDA6-430A-AC45-57635568E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454E-E9CA-4D70-A2AD-0AF851CD72E2}" type="datetimeFigureOut">
              <a:rPr lang="da-DK" smtClean="0"/>
              <a:t>22-09-2017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253ED3E-5F62-4E5C-AAD6-106FE8376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8BFF648-1459-48CC-B627-A024D7DA8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D85B7-1FD5-4090-BE1C-A8733BE2B14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7301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B86939-BE50-4605-A024-C617E2B96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5C23F8D4-B575-4D93-A51C-E95097F84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FD0FB91-3F56-48FD-90C8-00C03C32F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454E-E9CA-4D70-A2AD-0AF851CD72E2}" type="datetimeFigureOut">
              <a:rPr lang="da-DK" smtClean="0"/>
              <a:t>22-09-2017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838D77A-580E-48C1-8508-EC5FA29D1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1901319-B31E-4F2F-AFA0-55309CF0F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D85B7-1FD5-4090-BE1C-A8733BE2B14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8232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6AB2A0BE-EAF6-459F-B9B2-BB4245E7F9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84F85D4-6975-46FF-B5A4-81676615F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9DAE401-D671-4C03-99E1-699C3413F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454E-E9CA-4D70-A2AD-0AF851CD72E2}" type="datetimeFigureOut">
              <a:rPr lang="da-DK" smtClean="0"/>
              <a:t>22-09-2017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293AD84-3EE4-40F7-A40F-64D24855B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6DFB6E3-5FBC-43CB-AC6D-E32BCE8E0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D85B7-1FD5-4090-BE1C-A8733BE2B14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1257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6F042C-2B27-42DC-9531-739DED133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FE638C9-3931-401B-AA7D-D3DFE1920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D919079-873C-4D01-878D-19F3BCE4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454E-E9CA-4D70-A2AD-0AF851CD72E2}" type="datetimeFigureOut">
              <a:rPr lang="da-DK" smtClean="0"/>
              <a:t>22-09-2017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633381A-B482-47B7-B2D5-788A2DE32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D0F14FC-A3F3-4E0E-A918-BDE1C4E84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D85B7-1FD5-4090-BE1C-A8733BE2B14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30041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514770-4F0A-42AB-BDC2-BBF8BB8A6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79C7DA0-DB28-4B3B-9310-E09B2E21E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D231B72-4C03-4185-83D2-45F953123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454E-E9CA-4D70-A2AD-0AF851CD72E2}" type="datetimeFigureOut">
              <a:rPr lang="da-DK" smtClean="0"/>
              <a:t>22-09-2017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03C89D1-FD39-4F19-A945-5D47C87C6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46F2EF7-0165-4FC0-9BB8-2F424EA00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D85B7-1FD5-4090-BE1C-A8733BE2B14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55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532E0A-B121-4F14-89DF-D1C145C76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B4A910C-A13E-4E42-BFA7-95248F808F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89B3FC4-19E0-45BC-960A-776DC08C5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20B50FA-B313-4DA2-B70B-95213609C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454E-E9CA-4D70-A2AD-0AF851CD72E2}" type="datetimeFigureOut">
              <a:rPr lang="da-DK" smtClean="0"/>
              <a:t>22-09-2017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9AEEF80-E5B9-42BD-B7A5-5C4B7A58B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AEC93F6-FAE6-42A1-89FF-CB3F621A5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D85B7-1FD5-4090-BE1C-A8733BE2B14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097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240F7B-B8BD-489C-A670-62315712B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7B1E3B3-FC45-4208-A698-1728E0F61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C4A3A6A-2805-450C-8585-3C8289F992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28739714-0E86-447A-86F5-CCBDE44231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365BF1A0-8E53-4EB3-888E-C68A85549C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8111B81-C6B2-4C2C-ADBD-CB458DF37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454E-E9CA-4D70-A2AD-0AF851CD72E2}" type="datetimeFigureOut">
              <a:rPr lang="da-DK" smtClean="0"/>
              <a:t>22-09-2017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E0501858-59A3-4FE9-A043-6D357E290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4EA26780-9B90-434A-94D4-62846C49B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D85B7-1FD5-4090-BE1C-A8733BE2B14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94688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F1D3D7-2AAE-402D-93BD-7E1FDD67C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83EB1D61-7EB4-472C-84B6-78A9AE469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454E-E9CA-4D70-A2AD-0AF851CD72E2}" type="datetimeFigureOut">
              <a:rPr lang="da-DK" smtClean="0"/>
              <a:t>22-09-2017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1A13252-E801-4F9A-A9D0-E61C197A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F0612F12-3D79-48F3-BA36-F1F446A18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D85B7-1FD5-4090-BE1C-A8733BE2B14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4941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66FFB4F-D076-426C-ADC6-C75F0D382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454E-E9CA-4D70-A2AD-0AF851CD72E2}" type="datetimeFigureOut">
              <a:rPr lang="da-DK" smtClean="0"/>
              <a:t>22-09-2017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DDD2B66E-FF0F-4C7F-98C2-0D5035E1A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E0FB8D9-D5CA-4678-8B78-16866C0E4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D85B7-1FD5-4090-BE1C-A8733BE2B14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2204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280D5-0F01-4954-BF8A-D4785E711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B4C5CDE-6C79-4076-BCA5-51FB25EFA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ABB24C5-8F4F-4767-B489-2EDC3780D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602D0C8-4940-442F-B106-7878C9DAB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454E-E9CA-4D70-A2AD-0AF851CD72E2}" type="datetimeFigureOut">
              <a:rPr lang="da-DK" smtClean="0"/>
              <a:t>22-09-2017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99042A4-712D-4759-8881-9A3D99366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38D8B79-A7DE-4289-BDAB-67E96071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D85B7-1FD5-4090-BE1C-A8733BE2B14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3295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EC45CB-858A-4DBE-B0DA-B3826301B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3A4E65B6-664A-430D-AB80-74DAD15FC6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F590F41-E8BA-4174-8857-6AB4CC8CE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B4C8243-6DAD-42C2-BC5F-2E929ED26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454E-E9CA-4D70-A2AD-0AF851CD72E2}" type="datetimeFigureOut">
              <a:rPr lang="da-DK" smtClean="0"/>
              <a:t>22-09-2017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1A23B4D-78A9-4CCD-B5DA-FEB8FC57D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8A9C9E2-9397-4CE1-B440-9BA8C0417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D85B7-1FD5-4090-BE1C-A8733BE2B14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225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3BC96CF9-5C62-4BE4-B9CE-026F27ED7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A055AC1-ADA4-4529-98EC-9AB0D7FB8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8A2D530-7332-40D1-BA6B-3C0E537CA0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F454E-E9CA-4D70-A2AD-0AF851CD72E2}" type="datetimeFigureOut">
              <a:rPr lang="da-DK" smtClean="0"/>
              <a:t>22-09-2017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9D36292-6E05-4D6F-A021-484D5DCFE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0E090DB-9D45-4727-BE46-53C09A34B2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D85B7-1FD5-4090-BE1C-A8733BE2B14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091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DB4088-C076-4960-98D2-AB9F5E49B5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Scandiatransplant </a:t>
            </a:r>
            <a:r>
              <a:rPr lang="da-DK" dirty="0" err="1"/>
              <a:t>office</a:t>
            </a:r>
            <a:r>
              <a:rPr lang="da-DK" dirty="0"/>
              <a:t> </a:t>
            </a:r>
            <a:r>
              <a:rPr lang="da-DK" dirty="0" err="1"/>
              <a:t>report</a:t>
            </a:r>
            <a:endParaRPr lang="da-DK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C25AA57-8EB2-4E9A-91E3-8B8581FF2B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B875D80C-1DA7-4ACA-86CA-C01B2877F1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6636" y="3655587"/>
            <a:ext cx="1818728" cy="160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664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3C18B5-F3D9-494E-91CC-017E79291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Since</a:t>
            </a:r>
            <a:r>
              <a:rPr lang="da-DK" dirty="0"/>
              <a:t> last meeting: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56760C3-EB90-40B1-A498-D7715737A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3283"/>
            <a:ext cx="10515600" cy="475368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Possibility to register HLA-DQA, DPA and DPB antibodies (Nov. 2016)</a:t>
            </a:r>
          </a:p>
          <a:p>
            <a:r>
              <a:rPr lang="en-US" dirty="0"/>
              <a:t>Room for more HLA characters – DBP1*030101G etc. (Dec. 2016)</a:t>
            </a:r>
          </a:p>
          <a:p>
            <a:r>
              <a:rPr lang="en-US" dirty="0"/>
              <a:t>All DSA’s displayed in kidney recipient search (March 2017)</a:t>
            </a:r>
          </a:p>
          <a:p>
            <a:r>
              <a:rPr lang="en-US" dirty="0"/>
              <a:t>Crossmatch on immunized heart/lung patients (March 2017)</a:t>
            </a:r>
          </a:p>
          <a:p>
            <a:r>
              <a:rPr lang="en-US" dirty="0"/>
              <a:t>Adding acceptable mismatches based on identified antibodies ( April 2017)</a:t>
            </a:r>
          </a:p>
          <a:p>
            <a:r>
              <a:rPr lang="en-US" dirty="0"/>
              <a:t>Kidney recipient search – display of mismatches as narrow antigens</a:t>
            </a:r>
          </a:p>
          <a:p>
            <a:r>
              <a:rPr lang="en-US" dirty="0"/>
              <a:t>STAMP/LAMP status in header/search (August 2017)</a:t>
            </a:r>
          </a:p>
          <a:p>
            <a:r>
              <a:rPr lang="en-US" dirty="0" err="1"/>
              <a:t>Transplantability</a:t>
            </a:r>
            <a:r>
              <a:rPr lang="en-US" dirty="0"/>
              <a:t> Score introduced as accept criterion (Sept. 2017)</a:t>
            </a:r>
          </a:p>
          <a:p>
            <a:r>
              <a:rPr lang="en-US" dirty="0"/>
              <a:t>Possibility to register DRB3/4/5 antibodies (Sept. 2017)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995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45699-E462-42BD-8806-A0210236B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Crossmatch on immunized heart/lung patients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966AAB1-EB06-44CC-A6A1-3B012DC51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crossmatch is needed on heart and lung patients prior to transplantation it must be registered in the database.</a:t>
            </a:r>
            <a:endParaRPr lang="da-DK" dirty="0"/>
          </a:p>
          <a:p>
            <a:pPr lvl="1"/>
            <a:r>
              <a:rPr lang="en-US" dirty="0"/>
              <a:t>Crossmatch ‘Yes’</a:t>
            </a:r>
          </a:p>
          <a:p>
            <a:pPr lvl="1"/>
            <a:r>
              <a:rPr lang="en-US" dirty="0"/>
              <a:t>Information when sending samples</a:t>
            </a:r>
          </a:p>
          <a:p>
            <a:pPr lvl="1"/>
            <a:r>
              <a:rPr lang="en-US" dirty="0"/>
              <a:t>Confirm receipt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Half of the centers have started to use the solution (</a:t>
            </a:r>
            <a:r>
              <a:rPr lang="en-US" dirty="0" err="1"/>
              <a:t>Göteborg</a:t>
            </a:r>
            <a:r>
              <a:rPr lang="en-US" dirty="0"/>
              <a:t>, Stockholm, Aarhus, Oslo) </a:t>
            </a:r>
          </a:p>
          <a:p>
            <a:pPr lvl="1"/>
            <a:endParaRPr lang="en-US" dirty="0"/>
          </a:p>
          <a:p>
            <a:r>
              <a:rPr lang="en-US" dirty="0"/>
              <a:t>Advantages – Overview – samples sent/received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775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D727D0-6AB5-42FC-8964-E05C00E4F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STAMP inclusion criterion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418A898-F977-4DE7-AC8D-E07186997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September 5, 2017:</a:t>
            </a:r>
          </a:p>
          <a:p>
            <a:pPr marL="0" indent="0">
              <a:buNone/>
            </a:pPr>
            <a:r>
              <a:rPr lang="en-US" dirty="0"/>
              <a:t>The Inclusion criterion for STAMP has changed from PRA ≥ 80% to a </a:t>
            </a:r>
            <a:r>
              <a:rPr lang="en-US" dirty="0" err="1"/>
              <a:t>transplantability</a:t>
            </a:r>
            <a:r>
              <a:rPr lang="en-US" dirty="0"/>
              <a:t> score of ≤ 2% as decided by the Tissue </a:t>
            </a:r>
            <a:r>
              <a:rPr lang="en-US" dirty="0" err="1"/>
              <a:t>Typers</a:t>
            </a:r>
            <a:r>
              <a:rPr lang="en-US" dirty="0"/>
              <a:t> Group and the Nordic Kidney Group.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3234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813EE0-5AAA-4422-AECA-1AD2C5464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Update of donor pool – TS + </a:t>
            </a:r>
            <a:r>
              <a:rPr lang="da-DK" dirty="0" err="1"/>
              <a:t>comb</a:t>
            </a:r>
            <a:r>
              <a:rPr lang="da-DK" dirty="0"/>
              <a:t>. PRA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6E004ED-8625-4FC3-8085-F52322B71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6894"/>
            <a:ext cx="10515600" cy="4690069"/>
          </a:xfrm>
        </p:spPr>
        <p:txBody>
          <a:bodyPr>
            <a:normAutofit fontScale="85000" lnSpcReduction="20000"/>
          </a:bodyPr>
          <a:lstStyle/>
          <a:p>
            <a:r>
              <a:rPr lang="en-US" sz="2600" dirty="0"/>
              <a:t>In the old (current) donor pool 660 of 1000 donors do not have HLA-C typing and HLA-DQ </a:t>
            </a:r>
            <a:r>
              <a:rPr lang="en-US" sz="2600" dirty="0" err="1"/>
              <a:t>typings</a:t>
            </a:r>
            <a:r>
              <a:rPr lang="en-US" sz="2600" dirty="0"/>
              <a:t> are also patchy.</a:t>
            </a:r>
          </a:p>
          <a:p>
            <a:pPr marL="0" indent="0">
              <a:buNone/>
            </a:pPr>
            <a:endParaRPr lang="en-US" sz="2600" dirty="0"/>
          </a:p>
          <a:p>
            <a:r>
              <a:rPr lang="en-US" sz="2600" dirty="0"/>
              <a:t>Starting from today and going back to 2013, we find 2000 donors with sufficient HLA-A, B, C, DR and DQ </a:t>
            </a:r>
            <a:r>
              <a:rPr lang="en-US" sz="2600" dirty="0" err="1"/>
              <a:t>typings</a:t>
            </a:r>
            <a:r>
              <a:rPr lang="en-US" sz="2600" dirty="0"/>
              <a:t>.</a:t>
            </a:r>
          </a:p>
          <a:p>
            <a:endParaRPr lang="en-US" sz="2600" dirty="0"/>
          </a:p>
          <a:p>
            <a:r>
              <a:rPr lang="en-US" sz="2600" dirty="0"/>
              <a:t>The number of broad level </a:t>
            </a:r>
            <a:r>
              <a:rPr lang="en-US" sz="2600" dirty="0" err="1"/>
              <a:t>typings</a:t>
            </a:r>
            <a:r>
              <a:rPr lang="en-US" sz="2600" dirty="0"/>
              <a:t> is strongly reduced:</a:t>
            </a:r>
          </a:p>
          <a:p>
            <a:pPr marL="0" indent="0">
              <a:buNone/>
            </a:pPr>
            <a:r>
              <a:rPr lang="en-US" sz="2600" dirty="0"/>
              <a:t>Cw3 –&gt; old donor pool 83 – new donor pool 32</a:t>
            </a:r>
          </a:p>
          <a:p>
            <a:pPr marL="0" indent="0">
              <a:buNone/>
            </a:pPr>
            <a:r>
              <a:rPr lang="en-US" sz="2600" dirty="0"/>
              <a:t>DR 3 –&gt; old donor pool 153 – new donor pool 9</a:t>
            </a:r>
          </a:p>
          <a:p>
            <a:pPr marL="0" indent="0">
              <a:buNone/>
            </a:pPr>
            <a:r>
              <a:rPr lang="en-US" sz="2600" dirty="0"/>
              <a:t>B15 –&gt; old donor pool 10 – new donor pool 1</a:t>
            </a:r>
          </a:p>
          <a:p>
            <a:pPr marL="0" indent="0">
              <a:buNone/>
            </a:pPr>
            <a:r>
              <a:rPr lang="en-US" sz="2600" dirty="0"/>
              <a:t>B40 –&gt; old donor pool 24 – new donor pool 3</a:t>
            </a:r>
          </a:p>
          <a:p>
            <a:pPr marL="0" indent="0">
              <a:buNone/>
            </a:pPr>
            <a:r>
              <a:rPr lang="en-US" sz="1600" dirty="0"/>
              <a:t>(Old donor pool = 1000 donors, new donor pool = 2000 donors)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2600" dirty="0"/>
              <a:t>No objections -&gt; The new donor pool will be introduced next week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09932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D8BAE0-8B9C-4482-9133-91A7B56C7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Import/</a:t>
            </a:r>
            <a:r>
              <a:rPr lang="da-DK" dirty="0" err="1"/>
              <a:t>export</a:t>
            </a:r>
            <a:r>
              <a:rPr lang="da-DK" dirty="0"/>
              <a:t> of data from </a:t>
            </a:r>
            <a:r>
              <a:rPr lang="da-DK" dirty="0" err="1"/>
              <a:t>Luminex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ED9FEA4-2542-4058-A9A6-7A38D1041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9430"/>
            <a:ext cx="10515600" cy="477753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We make a program that extracts the raw data from HLA Fusion (bead reaction, MFI</a:t>
            </a:r>
            <a:r>
              <a:rPr lang="en-US"/>
              <a:t>… etc.).</a:t>
            </a:r>
            <a:endParaRPr lang="da-DK" dirty="0"/>
          </a:p>
          <a:p>
            <a:pPr lvl="0"/>
            <a:r>
              <a:rPr lang="en-US" dirty="0"/>
              <a:t>You need to enter a specific command in the ‘Comments/(system)’ field on the sample results you wish to export. </a:t>
            </a:r>
            <a:r>
              <a:rPr lang="en-US" i="1" dirty="0"/>
              <a:t>[</a:t>
            </a:r>
            <a:r>
              <a:rPr lang="en-US" i="1" dirty="0" err="1"/>
              <a:t>SCTP:Scandia</a:t>
            </a:r>
            <a:r>
              <a:rPr lang="en-US" i="1" dirty="0"/>
              <a:t> number] Example [SCTP:191453]</a:t>
            </a:r>
            <a:endParaRPr lang="da-DK" dirty="0"/>
          </a:p>
          <a:p>
            <a:r>
              <a:rPr lang="en-US" dirty="0"/>
              <a:t>Running the program will extract sample date, HLA antibody specificities and Scandia number into a file, which can be directly imported into YASWA</a:t>
            </a:r>
          </a:p>
          <a:p>
            <a:r>
              <a:rPr lang="en-US" dirty="0"/>
              <a:t>Based on defined antibodies a calculated combined PRA, will be inserted in a new calc. comb. PRA field. This PRA can be overwritten manually afterwards by entering data in PRA kl I and II fields or else the calculated PRA will be used in relation with the exchange obligations. </a:t>
            </a:r>
            <a:endParaRPr lang="da-DK" dirty="0"/>
          </a:p>
          <a:p>
            <a:r>
              <a:rPr lang="en-US" dirty="0"/>
              <a:t>A ‘Imported’ field with date of import will be added and displayed.</a:t>
            </a:r>
            <a:endParaRPr lang="da-DK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2241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500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Scandiatransplant office report</vt:lpstr>
      <vt:lpstr>Since last meeting:</vt:lpstr>
      <vt:lpstr>Crossmatch on immunized heart/lung patients</vt:lpstr>
      <vt:lpstr>STAMP inclusion criterion</vt:lpstr>
      <vt:lpstr>Update of donor pool – TS + comb. PRA </vt:lpstr>
      <vt:lpstr>Import/export of data from Luminex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Scandiatransplant office report</dc:title>
  <dc:creator>Ilse Duus Weinreich</dc:creator>
  <cp:lastModifiedBy>Ilse Duus Weinreich</cp:lastModifiedBy>
  <cp:revision>12</cp:revision>
  <dcterms:created xsi:type="dcterms:W3CDTF">2017-09-15T10:18:00Z</dcterms:created>
  <dcterms:modified xsi:type="dcterms:W3CDTF">2017-09-22T07:37:59Z</dcterms:modified>
</cp:coreProperties>
</file>