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1" r:id="rId2"/>
    <p:sldId id="312" r:id="rId3"/>
    <p:sldId id="313" r:id="rId4"/>
    <p:sldId id="354" r:id="rId5"/>
    <p:sldId id="35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5" r:id="rId45"/>
    <p:sldId id="356" r:id="rId46"/>
    <p:sldId id="357" r:id="rId47"/>
    <p:sldId id="358" r:id="rId48"/>
    <p:sldId id="359" r:id="rId49"/>
    <p:sldId id="360" r:id="rId50"/>
    <p:sldId id="364" r:id="rId51"/>
    <p:sldId id="361" r:id="rId52"/>
    <p:sldId id="362" r:id="rId53"/>
    <p:sldId id="363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yst layout 1 - Markerin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ema til typografi 1 - Marker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08-11-2021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853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08-11-2021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060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08-11-2021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58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08-11-2021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776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08-11-2021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230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08-11-2021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773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08-11-2021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514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08-11-2021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10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08-11-2021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60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08-11-2021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672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08-11-2021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650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8CB9A-F7DD-4258-B877-7E1D777E1E0A}" type="datetimeFigureOut">
              <a:rPr lang="da-DK" smtClean="0"/>
              <a:t>08-11-2021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574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1B6EF-B678-412C-85CB-F492B938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800" dirty="0"/>
              <a:t>Kidney transplantations in the Nordic Countries* </a:t>
            </a:r>
            <a:br>
              <a:rPr lang="en-GB" sz="2800" dirty="0"/>
            </a:br>
            <a:r>
              <a:rPr lang="en-GB" sz="2800" dirty="0"/>
              <a:t>1995-2020</a:t>
            </a:r>
            <a:br>
              <a:rPr lang="en-GB" sz="2800" dirty="0"/>
            </a:br>
            <a:r>
              <a:rPr lang="en-GB" sz="2800" dirty="0"/>
              <a:t>Overview of data</a:t>
            </a:r>
          </a:p>
        </p:txBody>
      </p:sp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17CAE318-606E-4C3E-BE5B-4AC36C85F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410598"/>
              </p:ext>
            </p:extLst>
          </p:nvPr>
        </p:nvGraphicFramePr>
        <p:xfrm>
          <a:off x="426427" y="1851270"/>
          <a:ext cx="8291146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73989">
                  <a:extLst>
                    <a:ext uri="{9D8B030D-6E8A-4147-A177-3AD203B41FA5}">
                      <a16:colId xmlns:a16="http://schemas.microsoft.com/office/drawing/2014/main" val="2569438118"/>
                    </a:ext>
                  </a:extLst>
                </a:gridCol>
                <a:gridCol w="1617157">
                  <a:extLst>
                    <a:ext uri="{9D8B030D-6E8A-4147-A177-3AD203B41FA5}">
                      <a16:colId xmlns:a16="http://schemas.microsoft.com/office/drawing/2014/main" val="4006448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Total number transplantations, kidney and kidney + other organ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26845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994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Transplantations, kidney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25692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072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First transplantation, kidney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21790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942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First transplantation, kidney only, deceased donor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15074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483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First transplantation, kidney only, living donor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6716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785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Combined transplantations, kidney + pancreas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871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770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Combined transplantations, kidney + liver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6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Combined transplantations, kidney + heart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550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Combined transplantations, kidney + islet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346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Combined transplantations, kidney + 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897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Other combinations with kidney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341574"/>
                  </a:ext>
                </a:extLst>
              </a:tr>
            </a:tbl>
          </a:graphicData>
        </a:graphic>
      </p:graphicFrame>
      <p:sp>
        <p:nvSpPr>
          <p:cNvPr id="4" name="Tekstfelt 3">
            <a:extLst>
              <a:ext uri="{FF2B5EF4-FFF2-40B4-BE49-F238E27FC236}">
                <a16:creationId xmlns:a16="http://schemas.microsoft.com/office/drawing/2014/main" id="{E1344D2F-38AB-4D03-B0E7-9A7A8B66BE29}"/>
              </a:ext>
            </a:extLst>
          </p:cNvPr>
          <p:cNvSpPr txBox="1"/>
          <p:nvPr/>
        </p:nvSpPr>
        <p:spPr>
          <a:xfrm>
            <a:off x="426427" y="6392008"/>
            <a:ext cx="687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* Denmark, </a:t>
            </a:r>
            <a:r>
              <a:rPr lang="da-DK" dirty="0" err="1"/>
              <a:t>Estonia</a:t>
            </a:r>
            <a:r>
              <a:rPr lang="da-DK" dirty="0"/>
              <a:t> (data start 2017), Finland, </a:t>
            </a:r>
            <a:r>
              <a:rPr lang="da-DK" dirty="0" err="1"/>
              <a:t>Iceland</a:t>
            </a:r>
            <a:r>
              <a:rPr lang="da-DK" dirty="0"/>
              <a:t>, </a:t>
            </a:r>
            <a:r>
              <a:rPr lang="da-DK" dirty="0" err="1"/>
              <a:t>Norway</a:t>
            </a:r>
            <a:r>
              <a:rPr lang="da-DK" dirty="0"/>
              <a:t>, </a:t>
            </a:r>
            <a:r>
              <a:rPr lang="da-DK" dirty="0" err="1"/>
              <a:t>Sweden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225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9C48E1A-51BB-4BAF-B8BA-D95054A05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9057"/>
            <a:ext cx="9142521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45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D86B464-19A5-44EF-8223-E45F50845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9057"/>
            <a:ext cx="9142521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1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3825AA8-678E-4E29-8488-6C22A2162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9057"/>
            <a:ext cx="9142521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16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DFEA999-8683-4654-AA98-14A28B5A6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9057"/>
            <a:ext cx="9142521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89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62A2187-51A2-41E4-8C08-C9502F7F7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9057"/>
            <a:ext cx="9142521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50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A50F50E-4FF1-4E49-A8F3-AD90AAD5D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6422"/>
            <a:ext cx="9146147" cy="66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74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67BDB61-97C5-417F-93D1-9C7BF81BD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057"/>
            <a:ext cx="9140374" cy="664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46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D617BA6-7A3B-42BA-B0A9-36551CF1A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" y="109057"/>
            <a:ext cx="9130977" cy="663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74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77B3887-2D1F-430F-B8E9-E1C9189EA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422"/>
            <a:ext cx="9144000" cy="664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9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4EAC0DF-673D-49FD-86DE-78FF1A422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6422"/>
            <a:ext cx="9146147" cy="66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1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2D5F4FF-8F3A-445C-874A-BCF5F92EB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9057"/>
            <a:ext cx="9142521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54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205241A-F8F3-4DC1-967E-8BF0E6548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9057"/>
            <a:ext cx="9142521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68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7026B5A-565F-4290-A2B8-490FD1436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6422"/>
            <a:ext cx="9146147" cy="66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83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96B233E-9A9D-4AD6-BB4D-B35C4F14A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9057"/>
            <a:ext cx="9142521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97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CB3B2B8-A371-466B-89E8-9B4A61934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6422"/>
            <a:ext cx="9146147" cy="66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20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25EE5E3-A71B-4638-A6C7-898F65CEE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6422"/>
            <a:ext cx="9146147" cy="66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00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79A0B69-E7E2-4FAB-8737-6C6E1BBF4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9057"/>
            <a:ext cx="9142521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65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2B31C78-B4A4-47A7-AB0D-E1746C3A8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9057"/>
            <a:ext cx="9142521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54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8BED84D-0A38-40AB-81FB-3BF372214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6422"/>
            <a:ext cx="9146147" cy="66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58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9E7A963-7BA5-4CDF-AA32-4C86840D9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9057"/>
            <a:ext cx="9142521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23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3DBD8E9-E5C4-4A30-9776-0A0E8A7A2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9057"/>
            <a:ext cx="9142521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25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E825F8C-08A8-47C4-B3A3-7C6A89EFE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109057"/>
            <a:ext cx="9154064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8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2C76111-F8E7-4F79-B09E-6405E119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9057"/>
            <a:ext cx="9142521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49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8E4AE64-FAA2-4CF0-B2E2-2CA09C78D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9057"/>
            <a:ext cx="9142521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45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B72AD99-69CF-454C-A803-CC8CDF8BF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9057"/>
            <a:ext cx="9142521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26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631922E-30FB-4637-B721-248BFF7A4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6422"/>
            <a:ext cx="9146147" cy="66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33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AF3650B-5DA4-4180-8A6F-B5CB89AEE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9057"/>
            <a:ext cx="9142521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207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5E57E1D-BE82-4DC8-BC9A-7540150AE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9057"/>
            <a:ext cx="9142521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44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1DE0058-0A83-4F5D-BD0B-6171140F5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9057"/>
            <a:ext cx="9142521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29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7D3D436-A5F1-4541-8039-187C30970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6422"/>
            <a:ext cx="9146147" cy="66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566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A34E61D-EF5D-4C67-8440-C6AE9E9B9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6422"/>
            <a:ext cx="9146147" cy="66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97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D240B97-D14D-43E8-8CED-BADB39F48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9057"/>
            <a:ext cx="9142521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8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76703E3-F135-4ECE-BD2F-C0E47D0ED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" y="106421"/>
            <a:ext cx="9134603" cy="66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31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7F67306-8BF5-402B-93A5-93B46D6AE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6422"/>
            <a:ext cx="9146147" cy="66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312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F707EFB-1AE7-4A49-AF50-A2945C514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6422"/>
            <a:ext cx="9146147" cy="66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051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5D98CF4-2B27-44BB-894F-81AD80429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9057"/>
            <a:ext cx="9142521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632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281581D-566B-4C11-A8EE-70495E57B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6422"/>
            <a:ext cx="9146147" cy="66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813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1D4B30B-868A-4AA6-83D6-6E7B5084C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" y="106421"/>
            <a:ext cx="9134603" cy="66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869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7E155F2-4A9C-45F9-BAB8-EEC4F9B52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6422"/>
            <a:ext cx="9146147" cy="66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126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3C28C03-5357-4B7B-8BD2-CA80A4C65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240"/>
          <a:stretch/>
        </p:blipFill>
        <p:spPr>
          <a:xfrm>
            <a:off x="0" y="97768"/>
            <a:ext cx="9144000" cy="65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850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8732F72-1E7B-4A42-8E5C-4A834B4B8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9057"/>
            <a:ext cx="9142521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484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9E6CDE1-21F9-48FC-931A-AF7773772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9057"/>
            <a:ext cx="9142521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938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40C2DF0-D7BE-4B48-8563-71B5D2B9D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9057"/>
            <a:ext cx="9142521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66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BE602FA-2021-4926-AC4E-9E7268020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106421"/>
            <a:ext cx="9157690" cy="665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937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24AB3D2-2E98-4DD1-84A5-86C4CD637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6422"/>
            <a:ext cx="9146147" cy="66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457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6EC3D33-DFBD-4885-BAF5-9CBD745DE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6422"/>
            <a:ext cx="9146147" cy="66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870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C3A74D1-6871-440D-AE55-FD2DDC61C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6422"/>
            <a:ext cx="9146147" cy="66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239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311B802-9C36-49EF-8C7F-E7BA2FDA8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9057"/>
            <a:ext cx="9142521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98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CD6E428-6EFD-4242-AA38-673B37DAE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9057"/>
            <a:ext cx="9142521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75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F92C63C-98DB-4E20-BD34-7D7843AED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9057"/>
            <a:ext cx="9142521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2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9378A29-B118-40EB-9201-21E6C0DC0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" y="109057"/>
            <a:ext cx="9130977" cy="663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3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6170316-C2DA-40A4-8308-0843DEA68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7" y="109057"/>
            <a:ext cx="9142521" cy="66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02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110</Words>
  <Application>Microsoft Office PowerPoint</Application>
  <PresentationFormat>Skærmshow (4:3)</PresentationFormat>
  <Paragraphs>24</Paragraphs>
  <Slides>53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Office-tema</vt:lpstr>
      <vt:lpstr>Kidney transplantations in the Nordic Countries*  1995-2020 Overview of data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Søren Schwartz Sørensen</dc:creator>
  <cp:lastModifiedBy>Ilse Duus Weinreich</cp:lastModifiedBy>
  <cp:revision>51</cp:revision>
  <dcterms:created xsi:type="dcterms:W3CDTF">2020-09-20T12:16:42Z</dcterms:created>
  <dcterms:modified xsi:type="dcterms:W3CDTF">2021-11-08T13:51:35Z</dcterms:modified>
</cp:coreProperties>
</file>