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1" r:id="rId2"/>
    <p:sldId id="365" r:id="rId3"/>
    <p:sldId id="312" r:id="rId4"/>
    <p:sldId id="313" r:id="rId5"/>
    <p:sldId id="354" r:id="rId6"/>
    <p:sldId id="35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328" r:id="rId22"/>
    <p:sldId id="329" r:id="rId23"/>
    <p:sldId id="330" r:id="rId24"/>
    <p:sldId id="332" r:id="rId25"/>
    <p:sldId id="333" r:id="rId26"/>
    <p:sldId id="334" r:id="rId27"/>
    <p:sldId id="336" r:id="rId28"/>
    <p:sldId id="36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5" r:id="rId46"/>
    <p:sldId id="356" r:id="rId47"/>
    <p:sldId id="367" r:id="rId48"/>
    <p:sldId id="368" r:id="rId49"/>
    <p:sldId id="357" r:id="rId50"/>
    <p:sldId id="358" r:id="rId51"/>
    <p:sldId id="359" r:id="rId52"/>
    <p:sldId id="360" r:id="rId53"/>
    <p:sldId id="364" r:id="rId54"/>
    <p:sldId id="361" r:id="rId55"/>
    <p:sldId id="362" r:id="rId56"/>
    <p:sldId id="363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yst layout 1 - Markering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ema til typografi 1 - Markerin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5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853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0602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76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301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7732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514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10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660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672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6509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8CB9A-F7DD-4258-B877-7E1D777E1E0A}" type="datetimeFigureOut">
              <a:rPr lang="da-DK" smtClean="0"/>
              <a:t>15-11-2022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BEB7-E10C-4E63-99CA-EEC37E70419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74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1B6EF-B678-412C-85CB-F492B938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2400" dirty="0"/>
              <a:t>Kidney transplantations in the Scandiatransplant countries* </a:t>
            </a:r>
            <a:br>
              <a:rPr lang="en-GB" sz="2400" dirty="0"/>
            </a:br>
            <a:r>
              <a:rPr lang="en-GB" sz="2400" dirty="0"/>
              <a:t>1995-2021</a:t>
            </a:r>
            <a:br>
              <a:rPr lang="en-GB" sz="2400" dirty="0"/>
            </a:br>
            <a:r>
              <a:rPr lang="en-GB" sz="2400" dirty="0"/>
              <a:t>Overview of data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E1344D2F-38AB-4D03-B0E7-9A7A8B66BE29}"/>
              </a:ext>
            </a:extLst>
          </p:cNvPr>
          <p:cNvSpPr txBox="1"/>
          <p:nvPr/>
        </p:nvSpPr>
        <p:spPr>
          <a:xfrm>
            <a:off x="426427" y="6392008"/>
            <a:ext cx="687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Denmark, Estonia (data start 2017), Finland, Iceland, Norway, Sweden</a:t>
            </a:r>
          </a:p>
        </p:txBody>
      </p:sp>
      <p:graphicFrame>
        <p:nvGraphicFramePr>
          <p:cNvPr id="5" name="Tabel 3">
            <a:extLst>
              <a:ext uri="{FF2B5EF4-FFF2-40B4-BE49-F238E27FC236}">
                <a16:creationId xmlns:a16="http://schemas.microsoft.com/office/drawing/2014/main" id="{00C79AFC-A71E-4E1E-8740-8937979DB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218189"/>
              </p:ext>
            </p:extLst>
          </p:nvPr>
        </p:nvGraphicFramePr>
        <p:xfrm>
          <a:off x="426427" y="1851270"/>
          <a:ext cx="8291146" cy="407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73989">
                  <a:extLst>
                    <a:ext uri="{9D8B030D-6E8A-4147-A177-3AD203B41FA5}">
                      <a16:colId xmlns:a16="http://schemas.microsoft.com/office/drawing/2014/main" val="2569438118"/>
                    </a:ext>
                  </a:extLst>
                </a:gridCol>
                <a:gridCol w="1617157">
                  <a:extLst>
                    <a:ext uri="{9D8B030D-6E8A-4147-A177-3AD203B41FA5}">
                      <a16:colId xmlns:a16="http://schemas.microsoft.com/office/drawing/2014/main" val="40064481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Total number transplantations, kidney and kidney + other organ</a:t>
                      </a:r>
                      <a:endParaRPr lang="en-GB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28099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9941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/>
                        <a:t>Transplantations, kidney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26882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72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noProof="0" dirty="0"/>
                        <a:t>First transplantation, kidney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22793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09425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First transplantation, kidney only, deceased 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15810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4833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First transplantation, kidney only, living donor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6983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785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pancreas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918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770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liver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6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heart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0550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islet cells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3462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Combined transplantations, kidney + 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897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noProof="0" dirty="0"/>
                        <a:t>Other combinations with kidney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noProof="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341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2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1379BFD-BB18-49FD-A2ED-0CA3C462E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80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4F95736-4732-404D-9AEF-7C1F5D978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4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D84AC65-42A4-4C87-BD2C-5E5538DB9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210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83A2115-EEE3-4804-B613-BA1702C469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16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D76586E-DA66-4B55-872C-D61645351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9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FBC2A3AC-305F-4631-8F42-3709BD5FF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5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27240BB-8D76-4CA0-8D27-E9D6F056A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4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A735BB6-4071-453A-B610-88238104A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746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96D5661-F1B5-467A-89D7-A2FCE3692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274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CAFE827-748C-4068-9F0B-3B3EEE9DF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48E9D-C055-4DA9-9ADF-7DAD557A8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Abbreviations for Tx centers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C0D5EF5-A33C-4D6C-8142-41FC18FC7585}"/>
              </a:ext>
            </a:extLst>
          </p:cNvPr>
          <p:cNvSpPr txBox="1"/>
          <p:nvPr/>
        </p:nvSpPr>
        <p:spPr>
          <a:xfrm>
            <a:off x="2818701" y="2097248"/>
            <a:ext cx="279884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 = Aarhus, Denmark</a:t>
            </a:r>
          </a:p>
          <a:p>
            <a:r>
              <a:rPr lang="en-US" dirty="0"/>
              <a:t>OD = Odense, Denmark</a:t>
            </a:r>
          </a:p>
          <a:p>
            <a:r>
              <a:rPr lang="en-US" dirty="0"/>
              <a:t>CP = Copenhagen, Denmark</a:t>
            </a:r>
          </a:p>
          <a:p>
            <a:r>
              <a:rPr lang="en-US" dirty="0"/>
              <a:t>GO = Gothenburg, Sweden</a:t>
            </a:r>
          </a:p>
          <a:p>
            <a:r>
              <a:rPr lang="en-US" dirty="0"/>
              <a:t>ML = Malmö/Lund, Sweden</a:t>
            </a:r>
          </a:p>
          <a:p>
            <a:r>
              <a:rPr lang="en-US" dirty="0"/>
              <a:t>ST = Stockholm, Sweden</a:t>
            </a:r>
          </a:p>
          <a:p>
            <a:r>
              <a:rPr lang="en-US" dirty="0"/>
              <a:t>UP= Uppsala, Sweden</a:t>
            </a:r>
          </a:p>
          <a:p>
            <a:r>
              <a:rPr lang="en-US" dirty="0"/>
              <a:t>OS = Oslo, Norway</a:t>
            </a:r>
          </a:p>
          <a:p>
            <a:r>
              <a:rPr lang="en-US" dirty="0"/>
              <a:t>HE = Helsinki, Finland</a:t>
            </a:r>
          </a:p>
          <a:p>
            <a:r>
              <a:rPr lang="en-US" dirty="0"/>
              <a:t>RE = Reykjavik, Iceland</a:t>
            </a:r>
          </a:p>
          <a:p>
            <a:r>
              <a:rPr lang="en-US" dirty="0"/>
              <a:t>TA = Tartu, Estonia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4510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AF0FCF0-3E2B-4BF1-9FCB-50B858B0D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139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8B87E16-3082-4E21-8019-3665E8546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684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B5EF921-02BC-4C29-A464-42AA71919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83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39F195D-1533-437A-98EC-43E7C310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97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727E654-AAC5-44EA-9E81-A333EEBD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20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4FF3BB5-AF0B-40DD-9F99-B227977A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01600"/>
            <a:ext cx="915035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004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E7ECF68-6716-47A1-9E1E-D8DD55BA8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65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6A8C121-C717-4AEC-B1B0-102B51326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01600"/>
            <a:ext cx="915035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58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B8EAD4F-EC89-4969-9AF2-7CAC1C835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03909"/>
            <a:ext cx="9147175" cy="66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771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4C82218-7B1C-4082-AD79-5DB3CE049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22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1E9B6A9-0AD9-4C01-A34E-7D459643F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92279"/>
            <a:ext cx="9158681" cy="666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954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8251C37-E1F3-43BB-8D1D-961D88101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25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49141F21-8527-4B24-9B6A-53A940CEB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491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5462CF3-3911-4CAC-AD08-1AAE710C7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450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1D89D05-28BF-4FA7-BA0E-89B4D025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26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C952DE2F-80AD-408C-AC2D-CA9E94E94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330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189A14C-9CED-4A94-B802-33CB30188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20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85D09A9-E0F9-472C-971C-32ABEE0D4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445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29F3353-ED16-4B67-9B97-8AE11B47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290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887A2E8-2CFF-4360-B385-0271D934B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5566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63B5AC99-01C8-4CD7-8892-907310EF7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01600"/>
            <a:ext cx="915035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7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98C13E3-4025-4012-BF15-EB2629AC2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8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9C4F955-A725-4275-9707-C443235B7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03909"/>
            <a:ext cx="9147175" cy="66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81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12EFDEC2-7D9F-42F1-BBE7-88051330F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03909"/>
            <a:ext cx="9147175" cy="66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31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54D59EC0-B253-44CF-8FE7-78CDEA42D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600200"/>
            <a:ext cx="5029200" cy="365760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517D3041-E687-40D7-93D3-D53C0B705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8" y="103909"/>
            <a:ext cx="9129712" cy="663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05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21435C9A-B2EB-41F2-9611-20C1D1955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1600"/>
            <a:ext cx="9147174" cy="66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63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37321E6-7D5C-4013-A640-C38D70D66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03909"/>
            <a:ext cx="9147175" cy="665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813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39606D2-5A99-4882-81F7-5B6F24270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01600"/>
            <a:ext cx="915035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869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275135C-FED4-45B6-89D8-508150FD4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1600"/>
            <a:ext cx="9147174" cy="665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2126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0F54DCC-3F63-4C7C-A097-56ABC834F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22"/>
            <a:ext cx="9144000" cy="66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4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88D9AA6E-C62B-4EAC-8D55-00AE5E038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422"/>
            <a:ext cx="9144000" cy="664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28122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0DD7EFCA-C2DD-47E6-937B-C2D073EF4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68"/>
            <a:ext cx="9144000" cy="66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985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31C22A51-0798-4034-ADD5-9C90D9716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31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9629555-B2C6-4A53-991B-AB609B19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48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934AB00-EABC-4313-907E-2541C06B7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09"/>
            <a:ext cx="9144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93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8F5DC2B-3F64-40D2-8DA2-2C599C3C1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75" y="101600"/>
            <a:ext cx="915035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6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7C23600-D6AF-4C62-9898-3DA9DC8D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45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38DEC21-2BC4-4178-BFB1-6DC941955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8709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B2317D44-B122-442A-847F-FEC29FC3A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23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50B087B-CD8B-400C-89A2-8EFB59677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9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A1DE094-A90E-4FB5-A020-A65D9FB2A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EDC009E-EA40-4B9D-80E6-7907CE036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" y="100668"/>
            <a:ext cx="9147147" cy="665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77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B08BC55-87FA-4448-ABAC-55ED75E7F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" y="103909"/>
            <a:ext cx="9142690" cy="664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420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C520418-3F0B-47C1-A35B-2BF76F522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0668"/>
            <a:ext cx="9148456" cy="66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3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171</Words>
  <Application>Microsoft Office PowerPoint</Application>
  <PresentationFormat>Skærmshow (4:3)</PresentationFormat>
  <Paragraphs>36</Paragraphs>
  <Slides>56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56</vt:i4>
      </vt:variant>
    </vt:vector>
  </HeadingPairs>
  <TitlesOfParts>
    <vt:vector size="60" baseType="lpstr">
      <vt:lpstr>Arial</vt:lpstr>
      <vt:lpstr>Calibri</vt:lpstr>
      <vt:lpstr>Calibri Light</vt:lpstr>
      <vt:lpstr>Office-tema</vt:lpstr>
      <vt:lpstr>Kidney transplantations in the Scandiatransplant countries*  1995-2021 Overview of data</vt:lpstr>
      <vt:lpstr>Abbreviations for Tx centers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Schwartz Sørensen</dc:creator>
  <cp:lastModifiedBy>Ilse Duus Weinreich</cp:lastModifiedBy>
  <cp:revision>67</cp:revision>
  <dcterms:created xsi:type="dcterms:W3CDTF">2020-09-20T12:16:42Z</dcterms:created>
  <dcterms:modified xsi:type="dcterms:W3CDTF">2022-11-15T10:06:25Z</dcterms:modified>
</cp:coreProperties>
</file>