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65" r:id="rId3"/>
    <p:sldId id="312" r:id="rId4"/>
    <p:sldId id="313" r:id="rId5"/>
    <p:sldId id="369" r:id="rId6"/>
    <p:sldId id="370" r:id="rId7"/>
    <p:sldId id="354" r:id="rId8"/>
    <p:sldId id="35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72" r:id="rId27"/>
    <p:sldId id="371" r:id="rId28"/>
    <p:sldId id="332" r:id="rId29"/>
    <p:sldId id="373" r:id="rId30"/>
    <p:sldId id="333" r:id="rId31"/>
    <p:sldId id="334" r:id="rId32"/>
    <p:sldId id="336" r:id="rId33"/>
    <p:sldId id="36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6" r:id="rId51"/>
    <p:sldId id="367" r:id="rId52"/>
    <p:sldId id="368" r:id="rId53"/>
    <p:sldId id="357" r:id="rId54"/>
    <p:sldId id="358" r:id="rId55"/>
    <p:sldId id="374" r:id="rId56"/>
    <p:sldId id="359" r:id="rId57"/>
    <p:sldId id="360" r:id="rId58"/>
    <p:sldId id="364" r:id="rId59"/>
    <p:sldId id="361" r:id="rId60"/>
    <p:sldId id="362" r:id="rId61"/>
    <p:sldId id="363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6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853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060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58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76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30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773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514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10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60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72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50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CB9A-F7DD-4258-B877-7E1D777E1E0A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574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1B6EF-B678-412C-85CB-F492B938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400" dirty="0"/>
              <a:t>Kidney transplantations in the Scandiatransplant countries* </a:t>
            </a:r>
            <a:br>
              <a:rPr lang="en-GB" sz="2400" dirty="0"/>
            </a:br>
            <a:r>
              <a:rPr lang="en-GB" sz="2400" dirty="0"/>
              <a:t>1995-2021</a:t>
            </a:r>
            <a:br>
              <a:rPr lang="en-GB" sz="2400" dirty="0"/>
            </a:br>
            <a:r>
              <a:rPr lang="en-GB" sz="2400" dirty="0"/>
              <a:t>Overview of data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1344D2F-38AB-4D03-B0E7-9A7A8B66BE29}"/>
              </a:ext>
            </a:extLst>
          </p:cNvPr>
          <p:cNvSpPr txBox="1"/>
          <p:nvPr/>
        </p:nvSpPr>
        <p:spPr>
          <a:xfrm>
            <a:off x="426427" y="6392008"/>
            <a:ext cx="687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Denmark, Estonia (data start 2017), Finland, Iceland, Norway, Sweden</a:t>
            </a:r>
          </a:p>
        </p:txBody>
      </p:sp>
      <p:graphicFrame>
        <p:nvGraphicFramePr>
          <p:cNvPr id="5" name="Tabel 3">
            <a:extLst>
              <a:ext uri="{FF2B5EF4-FFF2-40B4-BE49-F238E27FC236}">
                <a16:creationId xmlns:a16="http://schemas.microsoft.com/office/drawing/2014/main" id="{00C79AFC-A71E-4E1E-8740-8937979DB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68562"/>
              </p:ext>
            </p:extLst>
          </p:nvPr>
        </p:nvGraphicFramePr>
        <p:xfrm>
          <a:off x="426427" y="1851270"/>
          <a:ext cx="8291146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73989">
                  <a:extLst>
                    <a:ext uri="{9D8B030D-6E8A-4147-A177-3AD203B41FA5}">
                      <a16:colId xmlns:a16="http://schemas.microsoft.com/office/drawing/2014/main" val="2569438118"/>
                    </a:ext>
                  </a:extLst>
                </a:gridCol>
                <a:gridCol w="1617157">
                  <a:extLst>
                    <a:ext uri="{9D8B030D-6E8A-4147-A177-3AD203B41FA5}">
                      <a16:colId xmlns:a16="http://schemas.microsoft.com/office/drawing/2014/main" val="400644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Total number transplantations, kidney and kidney + other organ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29327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99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Transplantations, kidney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28058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7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First transplantation, kidney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23784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942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First transplantation, kidney only, deceased donor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16566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48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First transplantation, kidney only, living donor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7218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78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pancreas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963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770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6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55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islet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34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897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Other combinations with kidney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41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2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2164821-B357-4E92-8F8A-14C103A1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2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A45BEC2-7295-477B-8650-3B1FF759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F5AB90F-F2D0-46EA-B526-CEC8930AF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02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16B89BF-0770-4FA6-99D3-134079914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4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65CAD00-49F2-4A1F-B4A3-1EE138D10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1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5255C88-B7D3-4F5C-BD2F-C2DD7D84A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1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0737644-52B3-4634-AD03-47100092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668"/>
            <a:ext cx="9148456" cy="6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89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CD6A071-A8F4-4B6D-8CF7-83B8F3ACC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50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F527A7-E449-4243-8848-9BCD07D1C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74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91E78B0-A1ED-4716-B017-61A05BB7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4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48E9D-C055-4DA9-9ADF-7DAD557A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Abbreviations for Tx centers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C0D5EF5-A33C-4D6C-8142-41FC18FC7585}"/>
              </a:ext>
            </a:extLst>
          </p:cNvPr>
          <p:cNvSpPr txBox="1"/>
          <p:nvPr/>
        </p:nvSpPr>
        <p:spPr>
          <a:xfrm>
            <a:off x="2818701" y="2097248"/>
            <a:ext cx="27988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 = Aarhus, Denmark</a:t>
            </a:r>
          </a:p>
          <a:p>
            <a:r>
              <a:rPr lang="en-US" dirty="0"/>
              <a:t>OD = Odense, Denmark</a:t>
            </a:r>
          </a:p>
          <a:p>
            <a:r>
              <a:rPr lang="en-US" dirty="0"/>
              <a:t>CP = Copenhagen, Denmark</a:t>
            </a:r>
          </a:p>
          <a:p>
            <a:r>
              <a:rPr lang="en-US" dirty="0"/>
              <a:t>GO = Gothenburg, Sweden</a:t>
            </a:r>
          </a:p>
          <a:p>
            <a:r>
              <a:rPr lang="en-US" dirty="0"/>
              <a:t>ML = Malmö/Lund, Sweden</a:t>
            </a:r>
          </a:p>
          <a:p>
            <a:r>
              <a:rPr lang="en-US" dirty="0"/>
              <a:t>ST = Stockholm, Sweden</a:t>
            </a:r>
          </a:p>
          <a:p>
            <a:r>
              <a:rPr lang="en-US" dirty="0"/>
              <a:t>UP= Uppsala, Sweden</a:t>
            </a:r>
          </a:p>
          <a:p>
            <a:r>
              <a:rPr lang="en-US" dirty="0"/>
              <a:t>OS = Oslo, Norway</a:t>
            </a:r>
          </a:p>
          <a:p>
            <a:r>
              <a:rPr lang="en-US" dirty="0"/>
              <a:t>HE = Helsinki, Finland</a:t>
            </a:r>
          </a:p>
          <a:p>
            <a:r>
              <a:rPr lang="en-US" dirty="0"/>
              <a:t>RE = Reykjavik, Iceland</a:t>
            </a:r>
          </a:p>
          <a:p>
            <a:r>
              <a:rPr lang="en-US" dirty="0"/>
              <a:t>TA = Tartu, Estonia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4510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79D4745-24E9-4D98-A86B-CC1D90BF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74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3AD396D-0F2C-4BCC-8101-38F0BB7EC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668"/>
            <a:ext cx="9148456" cy="6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9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083751F-D31D-4A69-BC6B-57748D5F4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13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A79E4F2-2A34-40B5-A7D5-D408C6A9E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68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FF8DAFE-ABE9-43BC-BC3A-32DC20683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83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CCA588C-19E1-4841-B4A2-D97D7812D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97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282B99E-4EAC-4063-8868-BEF1A7B64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" y="103909"/>
            <a:ext cx="9142690" cy="66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4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03086AF-528B-4954-9135-3F142392A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92279"/>
            <a:ext cx="9158681" cy="66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15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4940709-C4CB-4E3F-90EA-8C811CCA7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20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B14626C-E8DC-42EA-A84A-DE91C5C3A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1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66BECCA-80F3-47C5-8BB8-088828CC0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54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AE1F5EA-D708-474B-A21A-A39483D1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" y="103909"/>
            <a:ext cx="9142690" cy="66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00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213CF3E-EA9D-47B2-981D-CA71F659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" y="103909"/>
            <a:ext cx="9142690" cy="66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65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7A84355-F831-4E69-9EEB-110FBDF4D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92279"/>
            <a:ext cx="9158681" cy="66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58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61EB70C-C104-4A7A-8A0F-D2E984E99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71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F294D54-F3F1-4EE6-8675-2E15FA8DA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23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74752FA-3CC3-456A-9BB0-B0A39FCBC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668"/>
            <a:ext cx="9148456" cy="6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25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7D63A27-7EEB-4146-8A01-5F9D80AC9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49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156651C-C4DF-4049-9411-7E4E81F95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45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A2EA6AD-829B-4C15-BD09-919F3A831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26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EA81A3C-E606-4D25-BBD4-5801498EB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3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E7CF7AB-1125-4FB8-9DAB-0B6688139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668"/>
            <a:ext cx="9148456" cy="6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8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4E4459B-BCE7-4E87-AC4F-A9C076626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20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78DBEE6-A9EF-47A9-854A-AA5936C4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44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B0FA2D2-8670-4A35-BC5F-FC7754EA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29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BF460D7-6C53-4A66-9390-13E223D2E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56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CCE379E-4E9B-49C7-87E4-F0CB7DE5F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" y="103909"/>
            <a:ext cx="9142690" cy="66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97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81851DE-2BA8-4073-8366-8FAA4DA88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81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991A07F-EC19-49F3-95A2-31E24B5BB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312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4D59EC0-B253-44CF-8FE7-78CDEA42D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00200"/>
            <a:ext cx="5029200" cy="36576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7B7FF9E-F31F-464E-8D54-536BCE478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" y="103909"/>
            <a:ext cx="9142690" cy="66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051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5A9057D-2BF2-4895-BB9B-FCCBC0867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632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2492422-F29F-4A7A-9ED9-53944E8C8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" y="103909"/>
            <a:ext cx="9142690" cy="66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8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AC500A4-558C-4B12-8215-F4B8914A5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57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490BB29-029E-4DAC-81EA-CF99E4643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57"/>
            <a:ext cx="9136922" cy="664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12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91F8E40-D2F6-481E-A9E6-1F164248B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" y="103909"/>
            <a:ext cx="9142690" cy="66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046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BFAF430-23B7-462B-BB53-794081334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81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E6ECF88-F488-46D2-BFC7-F15E194F4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4"/>
          <a:stretch/>
        </p:blipFill>
        <p:spPr>
          <a:xfrm>
            <a:off x="0" y="96140"/>
            <a:ext cx="9144000" cy="662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850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30F5B9F-39D3-42CE-88B8-FBE90CB83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484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1CF10E7-2832-4D86-A381-C04BD7C0D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" y="109057"/>
            <a:ext cx="9135612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249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87F59A7-7E20-45C8-86B5-D5D2B03A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938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C206582-8195-4DD1-AA08-E0F870576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664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E1D54FF-FFFD-4439-8A9C-244F0A577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57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8463A4E-A479-4C29-8711-907CCC607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8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251D411-9036-426D-949A-A9B543AF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668"/>
            <a:ext cx="9148456" cy="6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124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43CDB3B-9A29-472F-AFBA-3EAEC3F3B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239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2CF052B-779F-490B-9188-4EA29C53F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9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08C1FD3-38E2-4727-BAF8-3F07DB906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668"/>
            <a:ext cx="9148456" cy="6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3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D4031EC-B11E-4E3A-AE76-81C3330A9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9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AAF96D3-6A1B-4E33-8C5B-EF68FA66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75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</Words>
  <Application>Microsoft Office PowerPoint</Application>
  <PresentationFormat>Skærmshow (4:3)</PresentationFormat>
  <Paragraphs>36</Paragraphs>
  <Slides>61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Office-tema</vt:lpstr>
      <vt:lpstr>Kidney transplantations in the Scandiatransplant countries*  1995-2021 Overview of data</vt:lpstr>
      <vt:lpstr>Abbreviations for Tx centers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Schwartz Sørensen</dc:creator>
  <cp:lastModifiedBy>Ilse Duus Weinreich</cp:lastModifiedBy>
  <cp:revision>71</cp:revision>
  <dcterms:created xsi:type="dcterms:W3CDTF">2020-09-20T12:16:42Z</dcterms:created>
  <dcterms:modified xsi:type="dcterms:W3CDTF">2023-11-06T17:34:32Z</dcterms:modified>
</cp:coreProperties>
</file>