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1" r:id="rId3"/>
    <p:sldId id="278" r:id="rId4"/>
    <p:sldId id="279" r:id="rId5"/>
    <p:sldId id="313" r:id="rId6"/>
    <p:sldId id="314" r:id="rId7"/>
    <p:sldId id="316" r:id="rId8"/>
    <p:sldId id="317" r:id="rId9"/>
    <p:sldId id="280" r:id="rId10"/>
    <p:sldId id="281" r:id="rId11"/>
    <p:sldId id="282" r:id="rId12"/>
    <p:sldId id="283" r:id="rId13"/>
    <p:sldId id="285" r:id="rId14"/>
    <p:sldId id="286" r:id="rId15"/>
    <p:sldId id="287" r:id="rId16"/>
    <p:sldId id="288" r:id="rId17"/>
    <p:sldId id="319" r:id="rId18"/>
    <p:sldId id="320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  <p:sldId id="303" r:id="rId34"/>
    <p:sldId id="304" r:id="rId35"/>
    <p:sldId id="305" r:id="rId36"/>
    <p:sldId id="306" r:id="rId37"/>
    <p:sldId id="307" r:id="rId38"/>
    <p:sldId id="308" r:id="rId39"/>
    <p:sldId id="309" r:id="rId40"/>
    <p:sldId id="310" r:id="rId41"/>
    <p:sldId id="318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yst layout 1 - Markerin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ema til typografi 1 - Marker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853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060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7587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7768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3230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773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8514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10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6606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6727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509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8CB9A-F7DD-4258-B877-7E1D777E1E0A}" type="datetimeFigureOut">
              <a:rPr lang="da-DK" smtClean="0"/>
              <a:t>19-10-2020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3BEB7-E10C-4E63-99CA-EEC37E70419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574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FFF97BEE-47B8-48E0-8887-761EC0E10E79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sv-SE" sz="4000" dirty="0"/>
              <a:t>The Nordic </a:t>
            </a:r>
            <a:r>
              <a:rPr lang="sv-SE" sz="4000" dirty="0" err="1"/>
              <a:t>Paediatric</a:t>
            </a:r>
            <a:r>
              <a:rPr lang="sv-SE" sz="4000" dirty="0"/>
              <a:t> </a:t>
            </a:r>
            <a:r>
              <a:rPr lang="sv-SE" sz="4000" dirty="0" err="1"/>
              <a:t>Renal</a:t>
            </a:r>
            <a:r>
              <a:rPr lang="sv-SE" sz="4000" dirty="0"/>
              <a:t> Transplant </a:t>
            </a:r>
            <a:r>
              <a:rPr lang="sv-SE" sz="4000" dirty="0" err="1"/>
              <a:t>Study</a:t>
            </a:r>
            <a:r>
              <a:rPr lang="sv-SE" sz="4000" dirty="0"/>
              <a:t> Group</a:t>
            </a:r>
          </a:p>
        </p:txBody>
      </p:sp>
      <p:pic>
        <p:nvPicPr>
          <p:cNvPr id="4" name="Picture 6" descr="NPR1">
            <a:extLst>
              <a:ext uri="{FF2B5EF4-FFF2-40B4-BE49-F238E27FC236}">
                <a16:creationId xmlns:a16="http://schemas.microsoft.com/office/drawing/2014/main" id="{3D00859E-ACB0-4C52-AB2B-6E3F11491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1750" y="2590800"/>
            <a:ext cx="139065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9">
            <a:extLst>
              <a:ext uri="{FF2B5EF4-FFF2-40B4-BE49-F238E27FC236}">
                <a16:creationId xmlns:a16="http://schemas.microsoft.com/office/drawing/2014/main" id="{2738C688-6CFE-42FD-AA0A-C7603A0A8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4876800"/>
            <a:ext cx="3276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v-SE" sz="2800" dirty="0">
                <a:latin typeface="Arial" charset="0"/>
              </a:rPr>
              <a:t>1995-2019</a:t>
            </a:r>
          </a:p>
        </p:txBody>
      </p:sp>
    </p:spTree>
    <p:extLst>
      <p:ext uri="{BB962C8B-B14F-4D97-AF65-F5344CB8AC3E}">
        <p14:creationId xmlns:p14="http://schemas.microsoft.com/office/powerpoint/2010/main" val="2448873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63CCA23-CEB1-43DC-A730-B2D512BE1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81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9C140E2-BC3D-4E04-8CC8-F93A34872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00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D31BC2F6-0151-43D6-9EC4-ED23C41176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34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5F007583-7533-4FC5-A828-AE5D40154B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7271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2417843D-0557-414A-A8E5-F5C064EAF2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59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5B4C683-DDD3-4F1D-BA9F-653F53F80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86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CDBA6DBB-4A01-4621-AF5B-2AABE187B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555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94A5714E-A369-4710-9DE5-15B277C6E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666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457B819C-8D09-42E1-B764-614F29217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702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C8301EA-A9D5-4523-B26B-34F0B7B23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5" y="103287"/>
            <a:ext cx="9130305" cy="664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7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1B6EF-B678-412C-85CB-F492B938D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800" dirty="0"/>
              <a:t>Paediatric (age&lt;16 years) kidney transplantations in the Nordic Countries 1995-2019</a:t>
            </a:r>
            <a:br>
              <a:rPr lang="en-GB" sz="2800" dirty="0"/>
            </a:br>
            <a:r>
              <a:rPr lang="en-GB" sz="2800" dirty="0"/>
              <a:t>Overview of data</a:t>
            </a:r>
          </a:p>
        </p:txBody>
      </p:sp>
      <p:graphicFrame>
        <p:nvGraphicFramePr>
          <p:cNvPr id="3" name="Tabel 3">
            <a:extLst>
              <a:ext uri="{FF2B5EF4-FFF2-40B4-BE49-F238E27FC236}">
                <a16:creationId xmlns:a16="http://schemas.microsoft.com/office/drawing/2014/main" id="{17CAE318-606E-4C3E-BE5B-4AC36C85FC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519602"/>
              </p:ext>
            </p:extLst>
          </p:nvPr>
        </p:nvGraphicFramePr>
        <p:xfrm>
          <a:off x="426427" y="2501900"/>
          <a:ext cx="8291146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73989">
                  <a:extLst>
                    <a:ext uri="{9D8B030D-6E8A-4147-A177-3AD203B41FA5}">
                      <a16:colId xmlns:a16="http://schemas.microsoft.com/office/drawing/2014/main" val="2569438118"/>
                    </a:ext>
                  </a:extLst>
                </a:gridCol>
                <a:gridCol w="1617157">
                  <a:extLst>
                    <a:ext uri="{9D8B030D-6E8A-4147-A177-3AD203B41FA5}">
                      <a16:colId xmlns:a16="http://schemas.microsoft.com/office/drawing/2014/main" val="4006448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Total number transplantations, kidney and kidney + other solid organ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970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994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/>
                        <a:t>Transplantations,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/>
                        <a:t>943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07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noProof="0" dirty="0"/>
                        <a:t>First transplantation, kidney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865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942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living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539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753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First transplantation, kidney only, deceased donor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326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274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noProof="0" dirty="0"/>
                        <a:t>Combined transplantations, kidney + liver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noProof="0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70448"/>
                  </a:ext>
                </a:extLst>
              </a:tr>
            </a:tbl>
          </a:graphicData>
        </a:graphic>
      </p:graphicFrame>
      <p:sp>
        <p:nvSpPr>
          <p:cNvPr id="7" name="Tekstfelt 6">
            <a:extLst>
              <a:ext uri="{FF2B5EF4-FFF2-40B4-BE49-F238E27FC236}">
                <a16:creationId xmlns:a16="http://schemas.microsoft.com/office/drawing/2014/main" id="{85B52B22-3C11-4EC2-92C6-0BAB143AEE83}"/>
              </a:ext>
            </a:extLst>
          </p:cNvPr>
          <p:cNvSpPr txBox="1"/>
          <p:nvPr/>
        </p:nvSpPr>
        <p:spPr>
          <a:xfrm>
            <a:off x="426427" y="5257800"/>
            <a:ext cx="6665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 following analyses only deals with ”kidney only” transplantations</a:t>
            </a:r>
          </a:p>
        </p:txBody>
      </p:sp>
    </p:spTree>
    <p:extLst>
      <p:ext uri="{BB962C8B-B14F-4D97-AF65-F5344CB8AC3E}">
        <p14:creationId xmlns:p14="http://schemas.microsoft.com/office/powerpoint/2010/main" val="284225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A0365E3F-15B7-4AAD-8CAC-7F1BDE0BE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02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C28FCE4-A307-4D73-AD44-D53B34EB7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23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3416A63A-A418-4E8B-BEA8-89CA6CEEF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5902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E6696F5-6A4C-437C-B8E5-06BCE5D41F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74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7BDB3BC-EEC1-498F-9FB2-EFD95D65D2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767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BD0385E-15DB-4A5E-BCD6-F5CB92785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23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74256F90-52DB-4F8C-A203-557965B0F7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66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70C3694-B76F-48E6-B641-1B71677A7B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775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ECF1008-45AD-40FD-8C3C-DE666EA55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874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881547B8-934A-41DF-B699-6CECB9E19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34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72BD322-4065-4E33-A95E-3D75A5F4A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" y="100668"/>
            <a:ext cx="9145437" cy="665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185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5EAD04E-5487-4176-AE42-830E55C918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091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6080853F-523F-4206-8F50-08AF7ADFC0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071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50B1DE0C-E4B2-474C-835A-12EDA4B241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5553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0EDDB29-FDC6-462A-9212-CFCFE5812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0631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0AB237F-7996-4115-9EE4-1FB3FAB6A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8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F5209B3-14D7-4947-8430-33E98A767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6658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D5629B9-F7C9-49AB-8CD2-A12981C1C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4019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99331DC4-02B5-4196-9DAA-BCF8281E5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1142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B583E95C-E61C-4A7A-9867-CAF9EEC75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366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D31513B7-FBC3-4ABF-8ABD-0167BF264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508"/>
            <a:ext cx="9141625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6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8E9CC3EC-7422-4F32-9727-AB91FE006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769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1EAF850A-DD35-45E0-AD4A-682470C7A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508"/>
            <a:ext cx="9141625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51928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>
            <a:extLst>
              <a:ext uri="{FF2B5EF4-FFF2-40B4-BE49-F238E27FC236}">
                <a16:creationId xmlns:a16="http://schemas.microsoft.com/office/drawing/2014/main" id="{862D1BEB-AC9A-4208-85A2-2E560E04F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6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0C25718-0C2F-430F-A7F0-3BEF2A1304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3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09637F1B-20B9-4285-9F22-D64D61CF9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43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FA1582DE-76FE-4417-BD72-100E97A86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" y="105508"/>
            <a:ext cx="9139250" cy="6646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9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34AE15FD-A537-4791-84DB-20B7EC5CB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699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8BE6CEC9-82A8-4FDC-95A9-B6B5CA460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" y="103780"/>
            <a:ext cx="9141624" cy="664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30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Skærmshow (4:3)</PresentationFormat>
  <Paragraphs>16</Paragraphs>
  <Slides>41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41</vt:i4>
      </vt:variant>
    </vt:vector>
  </HeadingPairs>
  <TitlesOfParts>
    <vt:vector size="45" baseType="lpstr">
      <vt:lpstr>Arial</vt:lpstr>
      <vt:lpstr>Calibri</vt:lpstr>
      <vt:lpstr>Calibri Light</vt:lpstr>
      <vt:lpstr>Office-tema</vt:lpstr>
      <vt:lpstr>PowerPoint-præsentation</vt:lpstr>
      <vt:lpstr>Paediatric (age&lt;16 years) kidney transplantations in the Nordic Countries 1995-2019 Overview of data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Schwartz Sørensen</dc:creator>
  <cp:lastModifiedBy>Ilse Duus Weinreich</cp:lastModifiedBy>
  <cp:revision>28</cp:revision>
  <dcterms:created xsi:type="dcterms:W3CDTF">2020-09-20T12:16:42Z</dcterms:created>
  <dcterms:modified xsi:type="dcterms:W3CDTF">2020-10-19T08:08:32Z</dcterms:modified>
</cp:coreProperties>
</file>