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308" r:id="rId3"/>
    <p:sldId id="338" r:id="rId4"/>
    <p:sldId id="339" r:id="rId5"/>
    <p:sldId id="340" r:id="rId6"/>
    <p:sldId id="352" r:id="rId7"/>
    <p:sldId id="327" r:id="rId8"/>
    <p:sldId id="328" r:id="rId9"/>
    <p:sldId id="329" r:id="rId10"/>
    <p:sldId id="330" r:id="rId11"/>
    <p:sldId id="265" r:id="rId12"/>
    <p:sldId id="343" r:id="rId13"/>
    <p:sldId id="341" r:id="rId14"/>
    <p:sldId id="351" r:id="rId15"/>
    <p:sldId id="342" r:id="rId16"/>
    <p:sldId id="350" r:id="rId17"/>
    <p:sldId id="349" r:id="rId18"/>
    <p:sldId id="348" r:id="rId19"/>
    <p:sldId id="353" r:id="rId20"/>
    <p:sldId id="354" r:id="rId21"/>
    <p:sldId id="355" r:id="rId22"/>
    <p:sldId id="356" r:id="rId23"/>
    <p:sldId id="357" r:id="rId24"/>
    <p:sldId id="358" r:id="rId25"/>
  </p:sldIdLst>
  <p:sldSz cx="9144000" cy="6858000" type="screen4x3"/>
  <p:notesSz cx="6797675" cy="99282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6666"/>
    <a:srgbClr val="FF0000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9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LD (n=524)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Blad1!$B$2:$X$2</c:f>
              <c:numCache>
                <c:formatCode>General</c:formatCode>
                <c:ptCount val="23"/>
                <c:pt idx="0">
                  <c:v>20</c:v>
                </c:pt>
                <c:pt idx="1">
                  <c:v>25</c:v>
                </c:pt>
                <c:pt idx="2">
                  <c:v>19</c:v>
                </c:pt>
                <c:pt idx="3">
                  <c:v>19</c:v>
                </c:pt>
                <c:pt idx="4">
                  <c:v>22</c:v>
                </c:pt>
                <c:pt idx="5">
                  <c:v>19</c:v>
                </c:pt>
                <c:pt idx="6">
                  <c:v>21</c:v>
                </c:pt>
                <c:pt idx="7">
                  <c:v>13</c:v>
                </c:pt>
                <c:pt idx="8">
                  <c:v>25</c:v>
                </c:pt>
                <c:pt idx="9">
                  <c:v>21</c:v>
                </c:pt>
                <c:pt idx="10">
                  <c:v>23</c:v>
                </c:pt>
                <c:pt idx="11">
                  <c:v>27</c:v>
                </c:pt>
                <c:pt idx="12">
                  <c:v>23</c:v>
                </c:pt>
                <c:pt idx="13">
                  <c:v>25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25</c:v>
                </c:pt>
                <c:pt idx="18">
                  <c:v>29</c:v>
                </c:pt>
                <c:pt idx="19">
                  <c:v>30</c:v>
                </c:pt>
                <c:pt idx="20">
                  <c:v>21</c:v>
                </c:pt>
                <c:pt idx="21">
                  <c:v>20</c:v>
                </c:pt>
                <c:pt idx="2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F-4226-917C-2A1CC7A3CB76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DD (n=366)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Blad1!$B$3:$X$3</c:f>
              <c:numCache>
                <c:formatCode>General</c:formatCode>
                <c:ptCount val="23"/>
                <c:pt idx="0">
                  <c:v>16</c:v>
                </c:pt>
                <c:pt idx="1">
                  <c:v>19</c:v>
                </c:pt>
                <c:pt idx="2">
                  <c:v>20</c:v>
                </c:pt>
                <c:pt idx="3">
                  <c:v>11</c:v>
                </c:pt>
                <c:pt idx="4">
                  <c:v>14</c:v>
                </c:pt>
                <c:pt idx="5">
                  <c:v>19</c:v>
                </c:pt>
                <c:pt idx="6">
                  <c:v>13</c:v>
                </c:pt>
                <c:pt idx="7">
                  <c:v>9</c:v>
                </c:pt>
                <c:pt idx="8">
                  <c:v>22</c:v>
                </c:pt>
                <c:pt idx="9">
                  <c:v>18</c:v>
                </c:pt>
                <c:pt idx="10">
                  <c:v>19</c:v>
                </c:pt>
                <c:pt idx="11">
                  <c:v>10</c:v>
                </c:pt>
                <c:pt idx="12">
                  <c:v>20</c:v>
                </c:pt>
                <c:pt idx="13">
                  <c:v>22</c:v>
                </c:pt>
                <c:pt idx="14">
                  <c:v>14</c:v>
                </c:pt>
                <c:pt idx="15">
                  <c:v>16</c:v>
                </c:pt>
                <c:pt idx="16">
                  <c:v>9</c:v>
                </c:pt>
                <c:pt idx="17">
                  <c:v>12</c:v>
                </c:pt>
                <c:pt idx="18">
                  <c:v>10</c:v>
                </c:pt>
                <c:pt idx="19">
                  <c:v>14</c:v>
                </c:pt>
                <c:pt idx="20">
                  <c:v>24</c:v>
                </c:pt>
                <c:pt idx="21">
                  <c:v>18</c:v>
                </c:pt>
                <c:pt idx="2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AF-4226-917C-2A1CC7A3C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0944640"/>
        <c:axId val="9094617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Blad1!$B$1:$X$1</c15:sqref>
                        </c15:formulaRef>
                      </c:ext>
                    </c:extLst>
                    <c:strCache>
                      <c:ptCount val="23"/>
                      <c:pt idx="0">
                        <c:v>94</c:v>
                      </c:pt>
                      <c:pt idx="1">
                        <c:v>95</c:v>
                      </c:pt>
                      <c:pt idx="2">
                        <c:v>96</c:v>
                      </c:pt>
                      <c:pt idx="3">
                        <c:v>97</c:v>
                      </c:pt>
                      <c:pt idx="4">
                        <c:v>98</c:v>
                      </c:pt>
                      <c:pt idx="5">
                        <c:v>99</c:v>
                      </c:pt>
                      <c:pt idx="6">
                        <c:v>00</c:v>
                      </c:pt>
                      <c:pt idx="7">
                        <c:v>01</c:v>
                      </c:pt>
                      <c:pt idx="8">
                        <c:v>02</c:v>
                      </c:pt>
                      <c:pt idx="9">
                        <c:v>03</c:v>
                      </c:pt>
                      <c:pt idx="10">
                        <c:v>04</c:v>
                      </c:pt>
                      <c:pt idx="11">
                        <c:v>05</c:v>
                      </c:pt>
                      <c:pt idx="12">
                        <c:v>06</c:v>
                      </c:pt>
                      <c:pt idx="13">
                        <c:v>07</c:v>
                      </c:pt>
                      <c:pt idx="14">
                        <c:v>08</c:v>
                      </c:pt>
                      <c:pt idx="15">
                        <c:v>09</c:v>
                      </c:pt>
                      <c:pt idx="16">
                        <c:v>10</c:v>
                      </c:pt>
                      <c:pt idx="17">
                        <c:v>11</c:v>
                      </c:pt>
                      <c:pt idx="18">
                        <c:v>12</c:v>
                      </c:pt>
                      <c:pt idx="19">
                        <c:v>13</c:v>
                      </c:pt>
                      <c:pt idx="20">
                        <c:v>14</c:v>
                      </c:pt>
                      <c:pt idx="21">
                        <c:v>15</c:v>
                      </c:pt>
                      <c:pt idx="22">
                        <c:v>16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Blad1!$A$4:$X$4</c15:sqref>
                        </c15:formulaRef>
                      </c:ext>
                    </c:extLst>
                    <c:numCache>
                      <c:formatCode>General</c:formatCode>
                      <c:ptCount val="24"/>
                      <c:pt idx="1">
                        <c:v>36</c:v>
                      </c:pt>
                      <c:pt idx="2">
                        <c:v>44</c:v>
                      </c:pt>
                      <c:pt idx="3">
                        <c:v>39</c:v>
                      </c:pt>
                      <c:pt idx="4">
                        <c:v>30</c:v>
                      </c:pt>
                      <c:pt idx="5">
                        <c:v>36</c:v>
                      </c:pt>
                      <c:pt idx="6">
                        <c:v>38</c:v>
                      </c:pt>
                      <c:pt idx="7">
                        <c:v>34</c:v>
                      </c:pt>
                      <c:pt idx="8">
                        <c:v>22</c:v>
                      </c:pt>
                      <c:pt idx="9">
                        <c:v>47</c:v>
                      </c:pt>
                      <c:pt idx="10">
                        <c:v>39</c:v>
                      </c:pt>
                      <c:pt idx="11">
                        <c:v>42</c:v>
                      </c:pt>
                      <c:pt idx="12">
                        <c:v>37</c:v>
                      </c:pt>
                      <c:pt idx="13">
                        <c:v>43</c:v>
                      </c:pt>
                      <c:pt idx="14">
                        <c:v>47</c:v>
                      </c:pt>
                      <c:pt idx="15">
                        <c:v>37</c:v>
                      </c:pt>
                      <c:pt idx="16">
                        <c:v>40</c:v>
                      </c:pt>
                      <c:pt idx="17">
                        <c:v>34</c:v>
                      </c:pt>
                      <c:pt idx="18">
                        <c:v>37</c:v>
                      </c:pt>
                      <c:pt idx="19">
                        <c:v>39</c:v>
                      </c:pt>
                      <c:pt idx="20">
                        <c:v>44</c:v>
                      </c:pt>
                      <c:pt idx="21">
                        <c:v>45</c:v>
                      </c:pt>
                      <c:pt idx="22">
                        <c:v>38</c:v>
                      </c:pt>
                      <c:pt idx="23">
                        <c:v>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1AAF-4226-917C-2A1CC7A3CB76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Blad1!$B$1:$X$1</c15:sqref>
                        </c15:formulaRef>
                      </c:ext>
                    </c:extLst>
                    <c:strCache>
                      <c:ptCount val="23"/>
                      <c:pt idx="0">
                        <c:v>94</c:v>
                      </c:pt>
                      <c:pt idx="1">
                        <c:v>95</c:v>
                      </c:pt>
                      <c:pt idx="2">
                        <c:v>96</c:v>
                      </c:pt>
                      <c:pt idx="3">
                        <c:v>97</c:v>
                      </c:pt>
                      <c:pt idx="4">
                        <c:v>98</c:v>
                      </c:pt>
                      <c:pt idx="5">
                        <c:v>99</c:v>
                      </c:pt>
                      <c:pt idx="6">
                        <c:v>00</c:v>
                      </c:pt>
                      <c:pt idx="7">
                        <c:v>01</c:v>
                      </c:pt>
                      <c:pt idx="8">
                        <c:v>02</c:v>
                      </c:pt>
                      <c:pt idx="9">
                        <c:v>03</c:v>
                      </c:pt>
                      <c:pt idx="10">
                        <c:v>04</c:v>
                      </c:pt>
                      <c:pt idx="11">
                        <c:v>05</c:v>
                      </c:pt>
                      <c:pt idx="12">
                        <c:v>06</c:v>
                      </c:pt>
                      <c:pt idx="13">
                        <c:v>07</c:v>
                      </c:pt>
                      <c:pt idx="14">
                        <c:v>08</c:v>
                      </c:pt>
                      <c:pt idx="15">
                        <c:v>09</c:v>
                      </c:pt>
                      <c:pt idx="16">
                        <c:v>10</c:v>
                      </c:pt>
                      <c:pt idx="17">
                        <c:v>11</c:v>
                      </c:pt>
                      <c:pt idx="18">
                        <c:v>12</c:v>
                      </c:pt>
                      <c:pt idx="19">
                        <c:v>13</c:v>
                      </c:pt>
                      <c:pt idx="20">
                        <c:v>14</c:v>
                      </c:pt>
                      <c:pt idx="21">
                        <c:v>15</c:v>
                      </c:pt>
                      <c:pt idx="22">
                        <c:v>16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Blad1!$A$5:$X$5</c15:sqref>
                        </c15:formulaRef>
                      </c:ext>
                    </c:extLst>
                    <c:numCache>
                      <c:formatCode>General</c:formatCode>
                      <c:ptCount val="2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AAF-4226-917C-2A1CC7A3CB76}"/>
                  </c:ext>
                </c:extLst>
              </c15:ser>
            </c15:filteredBarSeries>
          </c:ext>
        </c:extLst>
      </c:barChart>
      <c:catAx>
        <c:axId val="9094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0946176"/>
        <c:crosses val="autoZero"/>
        <c:auto val="1"/>
        <c:lblAlgn val="ctr"/>
        <c:lblOffset val="100"/>
        <c:noMultiLvlLbl val="0"/>
      </c:catAx>
      <c:valAx>
        <c:axId val="9094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r>
                  <a:rPr lang="sv-SE" sz="1200" b="0" i="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200" b="0" i="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200" b="0" i="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094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v>1st tx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alpha val="97000"/>
                </a:schemeClr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Blad1!$B$2:$X$2</c:f>
              <c:numCache>
                <c:formatCode>General</c:formatCode>
                <c:ptCount val="23"/>
                <c:pt idx="0">
                  <c:v>36</c:v>
                </c:pt>
                <c:pt idx="1">
                  <c:v>42</c:v>
                </c:pt>
                <c:pt idx="2">
                  <c:v>37</c:v>
                </c:pt>
                <c:pt idx="3">
                  <c:v>29</c:v>
                </c:pt>
                <c:pt idx="4">
                  <c:v>32</c:v>
                </c:pt>
                <c:pt idx="5">
                  <c:v>35</c:v>
                </c:pt>
                <c:pt idx="6">
                  <c:v>31</c:v>
                </c:pt>
                <c:pt idx="7">
                  <c:v>20</c:v>
                </c:pt>
                <c:pt idx="8">
                  <c:v>43</c:v>
                </c:pt>
                <c:pt idx="9">
                  <c:v>36</c:v>
                </c:pt>
                <c:pt idx="10">
                  <c:v>38</c:v>
                </c:pt>
                <c:pt idx="11">
                  <c:v>35</c:v>
                </c:pt>
                <c:pt idx="12">
                  <c:v>39</c:v>
                </c:pt>
                <c:pt idx="13">
                  <c:v>44</c:v>
                </c:pt>
                <c:pt idx="14">
                  <c:v>34</c:v>
                </c:pt>
                <c:pt idx="15">
                  <c:v>38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42</c:v>
                </c:pt>
                <c:pt idx="20">
                  <c:v>43</c:v>
                </c:pt>
                <c:pt idx="21">
                  <c:v>37</c:v>
                </c:pt>
                <c:pt idx="2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95-470F-913A-361F922D88F4}"/>
            </c:ext>
          </c:extLst>
        </c:ser>
        <c:ser>
          <c:idx val="3"/>
          <c:order val="1"/>
          <c:tx>
            <c:strRef>
              <c:f>Blad1!$A$3</c:f>
              <c:strCache>
                <c:ptCount val="1"/>
                <c:pt idx="0">
                  <c:v>Re-tx before age 16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Blad1!$B$3:$X$3</c:f>
              <c:numCache>
                <c:formatCode>General</c:formatCode>
                <c:ptCount val="23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  <c:pt idx="12">
                  <c:v>4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95-470F-913A-361F922D8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6886144"/>
        <c:axId val="96892032"/>
      </c:barChart>
      <c:catAx>
        <c:axId val="9688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6892032"/>
        <c:crosses val="autoZero"/>
        <c:auto val="1"/>
        <c:lblAlgn val="ctr"/>
        <c:lblOffset val="100"/>
        <c:noMultiLvlLbl val="0"/>
      </c:catAx>
      <c:valAx>
        <c:axId val="9689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/>
                </a:pPr>
                <a:r>
                  <a:rPr lang="sv-SE" sz="1200" b="0" i="0" baseline="0" dirty="0"/>
                  <a:t>No </a:t>
                </a:r>
                <a:r>
                  <a:rPr lang="sv-SE" sz="1200" b="0" i="0" baseline="0" dirty="0" err="1"/>
                  <a:t>of</a:t>
                </a:r>
                <a:r>
                  <a:rPr lang="sv-SE" sz="1200" b="0" i="0" baseline="0" dirty="0"/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688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&lt; 2 years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Blad1!$B$2:$X$2</c:f>
              <c:numCache>
                <c:formatCode>General</c:formatCode>
                <c:ptCount val="23"/>
                <c:pt idx="0">
                  <c:v>8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9</c:v>
                </c:pt>
                <c:pt idx="7">
                  <c:v>1</c:v>
                </c:pt>
                <c:pt idx="8">
                  <c:v>10</c:v>
                </c:pt>
                <c:pt idx="9">
                  <c:v>6</c:v>
                </c:pt>
                <c:pt idx="10">
                  <c:v>8</c:v>
                </c:pt>
                <c:pt idx="11">
                  <c:v>4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6</c:v>
                </c:pt>
                <c:pt idx="16">
                  <c:v>5</c:v>
                </c:pt>
                <c:pt idx="17">
                  <c:v>8</c:v>
                </c:pt>
                <c:pt idx="18">
                  <c:v>6</c:v>
                </c:pt>
                <c:pt idx="19">
                  <c:v>10</c:v>
                </c:pt>
                <c:pt idx="20">
                  <c:v>5</c:v>
                </c:pt>
                <c:pt idx="21">
                  <c:v>6</c:v>
                </c:pt>
                <c:pt idx="2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F-4282-97BA-FA30C7D89E79}"/>
            </c:ext>
          </c:extLst>
        </c:ser>
        <c:ser>
          <c:idx val="1"/>
          <c:order val="1"/>
          <c:tx>
            <c:v>2-5 years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Blad1!$B$3:$X$3</c:f>
              <c:numCache>
                <c:formatCode>General</c:formatCode>
                <c:ptCount val="23"/>
                <c:pt idx="0">
                  <c:v>3</c:v>
                </c:pt>
                <c:pt idx="1">
                  <c:v>11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  <c:pt idx="7">
                  <c:v>6</c:v>
                </c:pt>
                <c:pt idx="8">
                  <c:v>1</c:v>
                </c:pt>
                <c:pt idx="9">
                  <c:v>5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5</c:v>
                </c:pt>
                <c:pt idx="14">
                  <c:v>5</c:v>
                </c:pt>
                <c:pt idx="15">
                  <c:v>8</c:v>
                </c:pt>
                <c:pt idx="16">
                  <c:v>2</c:v>
                </c:pt>
                <c:pt idx="17">
                  <c:v>6</c:v>
                </c:pt>
                <c:pt idx="18">
                  <c:v>5</c:v>
                </c:pt>
                <c:pt idx="19">
                  <c:v>8</c:v>
                </c:pt>
                <c:pt idx="20">
                  <c:v>8</c:v>
                </c:pt>
                <c:pt idx="21">
                  <c:v>7</c:v>
                </c:pt>
                <c:pt idx="2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F-4282-97BA-FA30C7D89E79}"/>
            </c:ext>
          </c:extLst>
        </c:ser>
        <c:ser>
          <c:idx val="2"/>
          <c:order val="2"/>
          <c:tx>
            <c:v>5-12 years</c:v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Blad1!$B$4:$X$4</c:f>
              <c:numCache>
                <c:formatCode>General</c:formatCode>
                <c:ptCount val="23"/>
                <c:pt idx="0">
                  <c:v>15</c:v>
                </c:pt>
                <c:pt idx="1">
                  <c:v>15</c:v>
                </c:pt>
                <c:pt idx="2">
                  <c:v>12</c:v>
                </c:pt>
                <c:pt idx="3">
                  <c:v>12</c:v>
                </c:pt>
                <c:pt idx="4">
                  <c:v>18</c:v>
                </c:pt>
                <c:pt idx="5">
                  <c:v>21</c:v>
                </c:pt>
                <c:pt idx="6">
                  <c:v>6</c:v>
                </c:pt>
                <c:pt idx="7">
                  <c:v>7</c:v>
                </c:pt>
                <c:pt idx="8">
                  <c:v>16</c:v>
                </c:pt>
                <c:pt idx="9">
                  <c:v>12</c:v>
                </c:pt>
                <c:pt idx="10">
                  <c:v>15</c:v>
                </c:pt>
                <c:pt idx="11">
                  <c:v>9</c:v>
                </c:pt>
                <c:pt idx="12">
                  <c:v>12</c:v>
                </c:pt>
                <c:pt idx="13">
                  <c:v>15</c:v>
                </c:pt>
                <c:pt idx="14">
                  <c:v>13</c:v>
                </c:pt>
                <c:pt idx="15">
                  <c:v>9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16</c:v>
                </c:pt>
                <c:pt idx="20">
                  <c:v>15</c:v>
                </c:pt>
                <c:pt idx="21">
                  <c:v>10</c:v>
                </c:pt>
                <c:pt idx="2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1F-4282-97BA-FA30C7D89E79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12-16 years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Blad1!$B$5:$X$5</c:f>
              <c:numCache>
                <c:formatCode>General</c:formatCode>
                <c:ptCount val="23"/>
                <c:pt idx="0">
                  <c:v>10</c:v>
                </c:pt>
                <c:pt idx="1">
                  <c:v>9</c:v>
                </c:pt>
                <c:pt idx="2">
                  <c:v>19</c:v>
                </c:pt>
                <c:pt idx="3">
                  <c:v>10</c:v>
                </c:pt>
                <c:pt idx="4">
                  <c:v>11</c:v>
                </c:pt>
                <c:pt idx="5">
                  <c:v>7</c:v>
                </c:pt>
                <c:pt idx="6">
                  <c:v>14</c:v>
                </c:pt>
                <c:pt idx="7">
                  <c:v>8</c:v>
                </c:pt>
                <c:pt idx="8">
                  <c:v>20</c:v>
                </c:pt>
                <c:pt idx="9">
                  <c:v>16</c:v>
                </c:pt>
                <c:pt idx="10">
                  <c:v>11</c:v>
                </c:pt>
                <c:pt idx="11">
                  <c:v>16</c:v>
                </c:pt>
                <c:pt idx="12">
                  <c:v>15</c:v>
                </c:pt>
                <c:pt idx="13">
                  <c:v>17</c:v>
                </c:pt>
                <c:pt idx="14">
                  <c:v>8</c:v>
                </c:pt>
                <c:pt idx="15">
                  <c:v>17</c:v>
                </c:pt>
                <c:pt idx="16">
                  <c:v>16</c:v>
                </c:pt>
                <c:pt idx="17">
                  <c:v>10</c:v>
                </c:pt>
                <c:pt idx="18">
                  <c:v>15</c:v>
                </c:pt>
                <c:pt idx="19">
                  <c:v>10</c:v>
                </c:pt>
                <c:pt idx="20">
                  <c:v>17</c:v>
                </c:pt>
                <c:pt idx="21">
                  <c:v>15</c:v>
                </c:pt>
                <c:pt idx="2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1F-4282-97BA-FA30C7D89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468800"/>
        <c:axId val="97470336"/>
      </c:barChart>
      <c:catAx>
        <c:axId val="9746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70336"/>
        <c:crosses val="autoZero"/>
        <c:auto val="1"/>
        <c:lblAlgn val="ctr"/>
        <c:lblOffset val="100"/>
        <c:noMultiLvlLbl val="0"/>
      </c:catAx>
      <c:valAx>
        <c:axId val="974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r>
                  <a:rPr lang="sv-SE" sz="1200" b="0" i="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200" b="0" i="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200" b="0" i="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6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&lt; 2 years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Blad1!$B$2:$X$2</c:f>
              <c:numCache>
                <c:formatCode>General</c:formatCode>
                <c:ptCount val="23"/>
                <c:pt idx="0">
                  <c:v>8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9</c:v>
                </c:pt>
                <c:pt idx="7">
                  <c:v>1</c:v>
                </c:pt>
                <c:pt idx="8">
                  <c:v>10</c:v>
                </c:pt>
                <c:pt idx="9">
                  <c:v>6</c:v>
                </c:pt>
                <c:pt idx="10">
                  <c:v>8</c:v>
                </c:pt>
                <c:pt idx="11">
                  <c:v>4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6</c:v>
                </c:pt>
                <c:pt idx="16">
                  <c:v>5</c:v>
                </c:pt>
                <c:pt idx="17">
                  <c:v>8</c:v>
                </c:pt>
                <c:pt idx="18">
                  <c:v>5</c:v>
                </c:pt>
                <c:pt idx="19">
                  <c:v>10</c:v>
                </c:pt>
                <c:pt idx="20">
                  <c:v>5</c:v>
                </c:pt>
                <c:pt idx="21">
                  <c:v>6</c:v>
                </c:pt>
                <c:pt idx="2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F-4282-97BA-FA30C7D89E79}"/>
            </c:ext>
          </c:extLst>
        </c:ser>
        <c:ser>
          <c:idx val="1"/>
          <c:order val="1"/>
          <c:tx>
            <c:v>2-5 years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Blad1!$B$3:$X$3</c:f>
              <c:numCache>
                <c:formatCode>General</c:formatCode>
                <c:ptCount val="23"/>
                <c:pt idx="0">
                  <c:v>3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  <c:pt idx="7">
                  <c:v>6</c:v>
                </c:pt>
                <c:pt idx="8">
                  <c:v>1</c:v>
                </c:pt>
                <c:pt idx="9">
                  <c:v>5</c:v>
                </c:pt>
                <c:pt idx="10">
                  <c:v>7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8</c:v>
                </c:pt>
                <c:pt idx="16">
                  <c:v>2</c:v>
                </c:pt>
                <c:pt idx="17">
                  <c:v>5</c:v>
                </c:pt>
                <c:pt idx="18">
                  <c:v>5</c:v>
                </c:pt>
                <c:pt idx="19">
                  <c:v>7</c:v>
                </c:pt>
                <c:pt idx="20">
                  <c:v>8</c:v>
                </c:pt>
                <c:pt idx="21">
                  <c:v>7</c:v>
                </c:pt>
                <c:pt idx="2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F-4282-97BA-FA30C7D89E79}"/>
            </c:ext>
          </c:extLst>
        </c:ser>
        <c:ser>
          <c:idx val="2"/>
          <c:order val="2"/>
          <c:tx>
            <c:v>5-12 years</c:v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Blad1!$B$4:$X$4</c:f>
              <c:numCache>
                <c:formatCode>General</c:formatCode>
                <c:ptCount val="23"/>
                <c:pt idx="0">
                  <c:v>15</c:v>
                </c:pt>
                <c:pt idx="1">
                  <c:v>14</c:v>
                </c:pt>
                <c:pt idx="2">
                  <c:v>12</c:v>
                </c:pt>
                <c:pt idx="3">
                  <c:v>11</c:v>
                </c:pt>
                <c:pt idx="4">
                  <c:v>15</c:v>
                </c:pt>
                <c:pt idx="5">
                  <c:v>20</c:v>
                </c:pt>
                <c:pt idx="6">
                  <c:v>6</c:v>
                </c:pt>
                <c:pt idx="7">
                  <c:v>6</c:v>
                </c:pt>
                <c:pt idx="8">
                  <c:v>15</c:v>
                </c:pt>
                <c:pt idx="9">
                  <c:v>11</c:v>
                </c:pt>
                <c:pt idx="10">
                  <c:v>13</c:v>
                </c:pt>
                <c:pt idx="11">
                  <c:v>9</c:v>
                </c:pt>
                <c:pt idx="12">
                  <c:v>10</c:v>
                </c:pt>
                <c:pt idx="13">
                  <c:v>15</c:v>
                </c:pt>
                <c:pt idx="14">
                  <c:v>11</c:v>
                </c:pt>
                <c:pt idx="15">
                  <c:v>7</c:v>
                </c:pt>
                <c:pt idx="16">
                  <c:v>10</c:v>
                </c:pt>
                <c:pt idx="17">
                  <c:v>13</c:v>
                </c:pt>
                <c:pt idx="18">
                  <c:v>11</c:v>
                </c:pt>
                <c:pt idx="19">
                  <c:v>15</c:v>
                </c:pt>
                <c:pt idx="20">
                  <c:v>14</c:v>
                </c:pt>
                <c:pt idx="21">
                  <c:v>10</c:v>
                </c:pt>
                <c:pt idx="2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1F-4282-97BA-FA30C7D89E79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12-16 years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Blad1!$B$1:$X$1</c:f>
              <c:strCache>
                <c:ptCount val="23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</c:strCache>
            </c:strRef>
          </c:cat>
          <c:val>
            <c:numRef>
              <c:f>Blad1!$B$5:$X$5</c:f>
              <c:numCache>
                <c:formatCode>General</c:formatCode>
                <c:ptCount val="23"/>
                <c:pt idx="0">
                  <c:v>10</c:v>
                </c:pt>
                <c:pt idx="1">
                  <c:v>9</c:v>
                </c:pt>
                <c:pt idx="2">
                  <c:v>17</c:v>
                </c:pt>
                <c:pt idx="3">
                  <c:v>10</c:v>
                </c:pt>
                <c:pt idx="4">
                  <c:v>10</c:v>
                </c:pt>
                <c:pt idx="5">
                  <c:v>5</c:v>
                </c:pt>
                <c:pt idx="6">
                  <c:v>12</c:v>
                </c:pt>
                <c:pt idx="7">
                  <c:v>7</c:v>
                </c:pt>
                <c:pt idx="8">
                  <c:v>17</c:v>
                </c:pt>
                <c:pt idx="9">
                  <c:v>14</c:v>
                </c:pt>
                <c:pt idx="10">
                  <c:v>10</c:v>
                </c:pt>
                <c:pt idx="11">
                  <c:v>14</c:v>
                </c:pt>
                <c:pt idx="12">
                  <c:v>14</c:v>
                </c:pt>
                <c:pt idx="13">
                  <c:v>14</c:v>
                </c:pt>
                <c:pt idx="14">
                  <c:v>7</c:v>
                </c:pt>
                <c:pt idx="15">
                  <c:v>17</c:v>
                </c:pt>
                <c:pt idx="16">
                  <c:v>15</c:v>
                </c:pt>
                <c:pt idx="17">
                  <c:v>8</c:v>
                </c:pt>
                <c:pt idx="18">
                  <c:v>15</c:v>
                </c:pt>
                <c:pt idx="19">
                  <c:v>10</c:v>
                </c:pt>
                <c:pt idx="20">
                  <c:v>16</c:v>
                </c:pt>
                <c:pt idx="21">
                  <c:v>14</c:v>
                </c:pt>
                <c:pt idx="2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1F-4282-97BA-FA30C7D89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468800"/>
        <c:axId val="97470336"/>
      </c:barChart>
      <c:catAx>
        <c:axId val="9746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70336"/>
        <c:crosses val="autoZero"/>
        <c:auto val="1"/>
        <c:lblAlgn val="ctr"/>
        <c:lblOffset val="100"/>
        <c:noMultiLvlLbl val="0"/>
      </c:catAx>
      <c:valAx>
        <c:axId val="974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r>
                  <a:rPr lang="sv-SE" sz="1200" b="0" i="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200" b="0" i="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200" b="0" i="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6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1908290875403"/>
          <c:y val="4.3716965046888323E-2"/>
          <c:w val="0.85130706088209551"/>
          <c:h val="0.680184465432869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LD (n=524)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&lt; 2 years</c:v>
                </c:pt>
                <c:pt idx="1">
                  <c:v>2-5 years</c:v>
                </c:pt>
                <c:pt idx="2">
                  <c:v>5-12 years</c:v>
                </c:pt>
                <c:pt idx="3">
                  <c:v>12-16 years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100</c:v>
                </c:pt>
                <c:pt idx="1">
                  <c:v>66</c:v>
                </c:pt>
                <c:pt idx="2">
                  <c:v>184</c:v>
                </c:pt>
                <c:pt idx="3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C4-452B-A14F-9020BDCA603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DD (n=366)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&lt; 2 years</c:v>
                </c:pt>
                <c:pt idx="1">
                  <c:v>2-5 years</c:v>
                </c:pt>
                <c:pt idx="2">
                  <c:v>5-12 years</c:v>
                </c:pt>
                <c:pt idx="3">
                  <c:v>12-16 years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55</c:v>
                </c:pt>
                <c:pt idx="1">
                  <c:v>68</c:v>
                </c:pt>
                <c:pt idx="2">
                  <c:v>112</c:v>
                </c:pt>
                <c:pt idx="3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C4-452B-A14F-9020BDCA6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94045160"/>
        <c:axId val="394045488"/>
      </c:barChart>
      <c:catAx>
        <c:axId val="394045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 err="1">
                    <a:solidFill>
                      <a:schemeClr val="tx1"/>
                    </a:solidFill>
                  </a:rPr>
                  <a:t>Years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4045488"/>
        <c:crosses val="autoZero"/>
        <c:auto val="1"/>
        <c:lblAlgn val="ctr"/>
        <c:lblOffset val="100"/>
        <c:noMultiLvlLbl val="0"/>
      </c:catAx>
      <c:valAx>
        <c:axId val="394045488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13797799571728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404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64654418197722"/>
          <c:y val="6.9684972242919765E-2"/>
          <c:w val="0.15934730585147444"/>
          <c:h val="0.1202054091064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4006555018188"/>
          <c:y val="4.5949820788530465E-2"/>
          <c:w val="0.84094741329922595"/>
          <c:h val="0.73356503824118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LD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138</c:v>
                </c:pt>
                <c:pt idx="1">
                  <c:v>232</c:v>
                </c:pt>
                <c:pt idx="2">
                  <c:v>93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43-44FA-B905-EB9EDBEE060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DD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29</c:v>
                </c:pt>
                <c:pt idx="1">
                  <c:v>86</c:v>
                </c:pt>
                <c:pt idx="2">
                  <c:v>93</c:v>
                </c:pt>
                <c:pt idx="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43-44FA-B905-EB9EDBEE0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8157120"/>
        <c:axId val="378156464"/>
      </c:barChart>
      <c:catAx>
        <c:axId val="37815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78156464"/>
        <c:crosses val="autoZero"/>
        <c:auto val="1"/>
        <c:lblAlgn val="ctr"/>
        <c:lblOffset val="100"/>
        <c:noMultiLvlLbl val="0"/>
      </c:catAx>
      <c:valAx>
        <c:axId val="37815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layout>
            <c:manualLayout>
              <c:xMode val="edge"/>
              <c:yMode val="edge"/>
              <c:x val="3.0456852791878174E-2"/>
              <c:y val="0.157929331414218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7815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89184807781381"/>
          <c:y val="0.27189826966073688"/>
          <c:w val="0.83984444959086002"/>
          <c:h val="0.63368815009234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LD 94-03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58</c:v>
                </c:pt>
                <c:pt idx="1">
                  <c:v>86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ED-4C58-A333-B11F2FEDD10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LD 04-16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80</c:v>
                </c:pt>
                <c:pt idx="1">
                  <c:v>146</c:v>
                </c:pt>
                <c:pt idx="2">
                  <c:v>53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ED-4C58-A333-B11F2FEDD102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DD 94-03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9</c:v>
                </c:pt>
                <c:pt idx="1">
                  <c:v>43</c:v>
                </c:pt>
                <c:pt idx="2">
                  <c:v>30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ED-4C58-A333-B11F2FEDD102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DD 04-16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Blad1!$E$2:$E$5</c:f>
              <c:numCache>
                <c:formatCode>General</c:formatCode>
                <c:ptCount val="4"/>
                <c:pt idx="0">
                  <c:v>20</c:v>
                </c:pt>
                <c:pt idx="1">
                  <c:v>43</c:v>
                </c:pt>
                <c:pt idx="2">
                  <c:v>63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ED-4C58-A333-B11F2FEDD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0876600"/>
        <c:axId val="520876928"/>
      </c:barChart>
      <c:catAx>
        <c:axId val="52087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0876928"/>
        <c:crosses val="autoZero"/>
        <c:auto val="1"/>
        <c:lblAlgn val="ctr"/>
        <c:lblOffset val="100"/>
        <c:noMultiLvlLbl val="0"/>
      </c:catAx>
      <c:valAx>
        <c:axId val="520876928"/>
        <c:scaling>
          <c:orientation val="minMax"/>
          <c:max val="1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layout>
            <c:manualLayout>
              <c:xMode val="edge"/>
              <c:yMode val="edge"/>
              <c:x val="3.2369281045751638E-2"/>
              <c:y val="0.360069505200738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087660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23302969481764"/>
          <c:y val="0.29546976766793032"/>
          <c:w val="0.11760057942468276"/>
          <c:h val="0.23106736657917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AB47-D357-4B29-9E6B-1F3AE5E4E5F5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9B9A2C-E2AB-42BA-923E-598A7575CBD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AEA8B-D33A-402A-8496-3AA4EF6C458C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B1383-24F0-4F09-97EC-E28533EDC36E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B4493-623A-438F-8469-F7B4E533A95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8988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4684-E83A-4347-84E3-E02C4797BC22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A09A6-DC50-44F2-A049-879EA94E1F6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42E5C-0A8B-479C-BDB9-A2E46FA96E44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9688A-A306-4215-ADA0-D1AC8C2A10B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E8971-95CF-46C7-8BF3-64D0224C0113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B7B72-AC63-441E-BC19-D47C5838C00D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0320D-149E-4CEE-B4D7-FE3C5CA1DAD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140-65CE-477B-B7CA-90BF13B322A7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05D73-6AF4-4A85-A7CF-073DBEF62C4E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2E29C-9ACD-4E9B-912C-200988B79CAC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228600" y="152400"/>
            <a:ext cx="8763000" cy="6553200"/>
          </a:xfrm>
          <a:prstGeom prst="roundRect">
            <a:avLst>
              <a:gd name="adj" fmla="val 2181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230835-49EA-4333-9DA9-70D6AB28038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725488" y="6397625"/>
            <a:ext cx="134302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sv-SE" sz="1200" b="1" dirty="0">
                <a:latin typeface="Arial" charset="0"/>
              </a:rPr>
              <a:t>1994-2016</a:t>
            </a:r>
          </a:p>
        </p:txBody>
      </p:sp>
      <p:pic>
        <p:nvPicPr>
          <p:cNvPr id="6153" name="Picture 9" descr="NPR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1313" y="6096000"/>
            <a:ext cx="41433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533400" y="1828800"/>
            <a:ext cx="8077200" cy="0"/>
          </a:xfrm>
          <a:prstGeom prst="lin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9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SzPct val="75000"/>
        <a:buFont typeface="Monotype Sorts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28600" y="152400"/>
            <a:ext cx="8763000" cy="6553200"/>
          </a:xfrm>
          <a:prstGeom prst="roundRect">
            <a:avLst>
              <a:gd name="adj" fmla="val 2181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/>
              <a:t>The Nordic Pediatric Renal Transplant Study Group</a:t>
            </a:r>
          </a:p>
        </p:txBody>
      </p:sp>
      <p:pic>
        <p:nvPicPr>
          <p:cNvPr id="8196" name="Picture 6" descr="NP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750" y="2590800"/>
            <a:ext cx="1390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2895600" y="48768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1994-2016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/>
              <a:t>Age distribution of renal tx in Nordic children</a:t>
            </a:r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70266853"/>
              </p:ext>
            </p:extLst>
          </p:nvPr>
        </p:nvGraphicFramePr>
        <p:xfrm>
          <a:off x="1275740" y="2424234"/>
          <a:ext cx="6695772" cy="3276000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15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Age at </a:t>
                      </a:r>
                      <a:r>
                        <a:rPr kumimoji="0" lang="sv-SE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endParaRPr kumimoji="0" lang="sv-SE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2 yrs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2-5 yrs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5-12 yrs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12-16 yrs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sv-SE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era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94 - 03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04 - 16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94 - 03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04 - 16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94 - 03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04 - 16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94 - 03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04 - 16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Sweden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41%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Norway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Denmark</a:t>
                      </a:r>
                      <a:endParaRPr kumimoji="0" lang="sv-SE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47%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Iceland</a:t>
                      </a:r>
                      <a:endParaRPr kumimoji="0" lang="sv-SE" sz="1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/>
              <a:t>Age distribution of renal tx in Nordic children</a:t>
            </a:r>
          </a:p>
        </p:txBody>
      </p:sp>
      <p:graphicFrame>
        <p:nvGraphicFramePr>
          <p:cNvPr id="11342" name="Group 7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47568551"/>
              </p:ext>
            </p:extLst>
          </p:nvPr>
        </p:nvGraphicFramePr>
        <p:xfrm>
          <a:off x="1828800" y="2514600"/>
          <a:ext cx="5448300" cy="3267456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8.7±5.1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9.4 (0.8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8.4±5.1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 (0.7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8.5±5.1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9.3 (0.7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Pediatric renal transplantation in the Nordic 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58338"/>
              </p:ext>
            </p:extLst>
          </p:nvPr>
        </p:nvGraphicFramePr>
        <p:xfrm>
          <a:off x="685800" y="2371725"/>
          <a:ext cx="7772400" cy="372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26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247228"/>
              </p:ext>
            </p:extLst>
          </p:nvPr>
        </p:nvGraphicFramePr>
        <p:xfrm>
          <a:off x="685800" y="2692400"/>
          <a:ext cx="75057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76275" y="2295525"/>
            <a:ext cx="804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% LD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14550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83 %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43325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73 %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238750" y="2295525"/>
            <a:ext cx="804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000" dirty="0">
                <a:latin typeface="Arial" charset="0"/>
              </a:rPr>
              <a:t>50 %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72275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26 %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451692" y="6103356"/>
            <a:ext cx="16418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800" dirty="0" err="1">
                <a:latin typeface="+mn-lt"/>
              </a:rPr>
              <a:t>Iceland</a:t>
            </a:r>
            <a:r>
              <a:rPr lang="sv-SE" sz="1800" dirty="0">
                <a:latin typeface="+mn-lt"/>
              </a:rPr>
              <a:t>: 5 LD</a:t>
            </a:r>
          </a:p>
        </p:txBody>
      </p:sp>
    </p:spTree>
    <p:extLst>
      <p:ext uri="{BB962C8B-B14F-4D97-AF65-F5344CB8AC3E}">
        <p14:creationId xmlns:p14="http://schemas.microsoft.com/office/powerpoint/2010/main" val="374503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622310"/>
              </p:ext>
            </p:extLst>
          </p:nvPr>
        </p:nvGraphicFramePr>
        <p:xfrm>
          <a:off x="959272" y="2086998"/>
          <a:ext cx="7211291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811762"/>
              </p:ext>
            </p:extLst>
          </p:nvPr>
        </p:nvGraphicFramePr>
        <p:xfrm>
          <a:off x="1535316" y="1981789"/>
          <a:ext cx="6006591" cy="953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3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9757">
                <a:tc>
                  <a:txBody>
                    <a:bodyPr/>
                    <a:lstStyle/>
                    <a:p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  <a:alpha val="46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Norway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  <a:alpha val="4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  <a:alpha val="4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600" dirty="0" err="1">
                          <a:solidFill>
                            <a:schemeClr val="tx1"/>
                          </a:solidFill>
                        </a:rPr>
                        <a:t>Denmark</a:t>
                      </a:r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  <a:alpha val="4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Finland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  <a:alpha val="4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55">
                <a:tc>
                  <a:txBody>
                    <a:bodyPr/>
                    <a:lstStyle/>
                    <a:p>
                      <a:r>
                        <a:rPr lang="sv-SE" sz="1200" dirty="0" err="1"/>
                        <a:t>Tx</a:t>
                      </a:r>
                      <a:r>
                        <a:rPr lang="sv-SE" sz="1200" dirty="0"/>
                        <a:t> 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04-16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04-16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04-16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04-16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55">
                <a:tc>
                  <a:txBody>
                    <a:bodyPr/>
                    <a:lstStyle/>
                    <a:p>
                      <a:r>
                        <a:rPr lang="sv-SE" sz="1400" dirty="0"/>
                        <a:t>% 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46 %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31 %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606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381000"/>
            <a:ext cx="69088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en-US" sz="3200" dirty="0"/>
          </a:p>
        </p:txBody>
      </p:sp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565063"/>
              </p:ext>
            </p:extLst>
          </p:nvPr>
        </p:nvGraphicFramePr>
        <p:xfrm>
          <a:off x="907030" y="2571709"/>
          <a:ext cx="7278323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Norway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 err="1">
                          <a:solidFill>
                            <a:schemeClr val="tx1"/>
                          </a:solidFill>
                        </a:rPr>
                        <a:t>Denmark</a:t>
                      </a:r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Finland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100" dirty="0" err="1"/>
                        <a:t>Tx</a:t>
                      </a:r>
                      <a:r>
                        <a:rPr lang="sv-SE" sz="1100" dirty="0"/>
                        <a:t> 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% 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71 %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57 %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619856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84263" y="381000"/>
            <a:ext cx="69088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en-US" sz="3200" dirty="0"/>
          </a:p>
        </p:txBody>
      </p:sp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739249"/>
              </p:ext>
            </p:extLst>
          </p:nvPr>
        </p:nvGraphicFramePr>
        <p:xfrm>
          <a:off x="907660" y="2571709"/>
          <a:ext cx="7278323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Norway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 err="1">
                          <a:solidFill>
                            <a:schemeClr val="tx1"/>
                          </a:solidFill>
                        </a:rPr>
                        <a:t>Denmark</a:t>
                      </a:r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Finland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100" dirty="0" err="1"/>
                        <a:t>Tx</a:t>
                      </a:r>
                      <a:r>
                        <a:rPr lang="sv-SE" sz="1100" dirty="0"/>
                        <a:t> 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% 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71 %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57 %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47 %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43 %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373633"/>
              </p:ext>
            </p:extLst>
          </p:nvPr>
        </p:nvGraphicFramePr>
        <p:xfrm>
          <a:off x="907660" y="3978571"/>
          <a:ext cx="7278323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9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Norway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 err="1">
                          <a:solidFill>
                            <a:schemeClr val="tx1"/>
                          </a:solidFill>
                        </a:rPr>
                        <a:t>Denmark</a:t>
                      </a:r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Finland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100" dirty="0" err="1"/>
                        <a:t>Tx</a:t>
                      </a:r>
                      <a:r>
                        <a:rPr lang="sv-SE" sz="1100" dirty="0"/>
                        <a:t> 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94-03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% 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85 %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87 %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73 %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57 %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45 %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48 %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20 %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18 %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48 %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59857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*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/>
              <a:t>Patients in </a:t>
            </a:r>
            <a:r>
              <a:rPr lang="sv-SE" sz="3200" dirty="0" err="1"/>
              <a:t>dialysis</a:t>
            </a:r>
            <a:r>
              <a:rPr lang="sv-SE" sz="3200" dirty="0"/>
              <a:t> at </a:t>
            </a:r>
            <a:r>
              <a:rPr lang="sv-SE" sz="3200" dirty="0" err="1"/>
              <a:t>first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, LD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954815"/>
              </p:ext>
            </p:extLst>
          </p:nvPr>
        </p:nvGraphicFramePr>
        <p:xfrm>
          <a:off x="680131" y="2207910"/>
          <a:ext cx="8108689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576">
                  <a:extLst>
                    <a:ext uri="{9D8B030D-6E8A-4147-A177-3AD203B41FA5}">
                      <a16:colId xmlns:a16="http://schemas.microsoft.com/office/drawing/2014/main" val="1781995220"/>
                    </a:ext>
                  </a:extLst>
                </a:gridCol>
                <a:gridCol w="423194">
                  <a:extLst>
                    <a:ext uri="{9D8B030D-6E8A-4147-A177-3AD203B41FA5}">
                      <a16:colId xmlns:a16="http://schemas.microsoft.com/office/drawing/2014/main" val="3515421645"/>
                    </a:ext>
                  </a:extLst>
                </a:gridCol>
                <a:gridCol w="755702">
                  <a:extLst>
                    <a:ext uri="{9D8B030D-6E8A-4147-A177-3AD203B41FA5}">
                      <a16:colId xmlns:a16="http://schemas.microsoft.com/office/drawing/2014/main" val="3139274148"/>
                    </a:ext>
                  </a:extLst>
                </a:gridCol>
                <a:gridCol w="695247">
                  <a:extLst>
                    <a:ext uri="{9D8B030D-6E8A-4147-A177-3AD203B41FA5}">
                      <a16:colId xmlns:a16="http://schemas.microsoft.com/office/drawing/2014/main" val="2570252071"/>
                    </a:ext>
                  </a:extLst>
                </a:gridCol>
                <a:gridCol w="400522">
                  <a:extLst>
                    <a:ext uri="{9D8B030D-6E8A-4147-A177-3AD203B41FA5}">
                      <a16:colId xmlns:a16="http://schemas.microsoft.com/office/drawing/2014/main" val="231183671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264768134"/>
                    </a:ext>
                  </a:extLst>
                </a:gridCol>
                <a:gridCol w="687690">
                  <a:extLst>
                    <a:ext uri="{9D8B030D-6E8A-4147-A177-3AD203B41FA5}">
                      <a16:colId xmlns:a16="http://schemas.microsoft.com/office/drawing/2014/main" val="355042528"/>
                    </a:ext>
                  </a:extLst>
                </a:gridCol>
                <a:gridCol w="385408">
                  <a:extLst>
                    <a:ext uri="{9D8B030D-6E8A-4147-A177-3AD203B41FA5}">
                      <a16:colId xmlns:a16="http://schemas.microsoft.com/office/drawing/2014/main" val="147823269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257702459"/>
                    </a:ext>
                  </a:extLst>
                </a:gridCol>
                <a:gridCol w="710361">
                  <a:extLst>
                    <a:ext uri="{9D8B030D-6E8A-4147-A177-3AD203B41FA5}">
                      <a16:colId xmlns:a16="http://schemas.microsoft.com/office/drawing/2014/main" val="2760461958"/>
                    </a:ext>
                  </a:extLst>
                </a:gridCol>
                <a:gridCol w="483649">
                  <a:extLst>
                    <a:ext uri="{9D8B030D-6E8A-4147-A177-3AD203B41FA5}">
                      <a16:colId xmlns:a16="http://schemas.microsoft.com/office/drawing/2014/main" val="4105642067"/>
                    </a:ext>
                  </a:extLst>
                </a:gridCol>
                <a:gridCol w="687690">
                  <a:extLst>
                    <a:ext uri="{9D8B030D-6E8A-4147-A177-3AD203B41FA5}">
                      <a16:colId xmlns:a16="http://schemas.microsoft.com/office/drawing/2014/main" val="2969329975"/>
                    </a:ext>
                  </a:extLst>
                </a:gridCol>
                <a:gridCol w="710360">
                  <a:extLst>
                    <a:ext uri="{9D8B030D-6E8A-4147-A177-3AD203B41FA5}">
                      <a16:colId xmlns:a16="http://schemas.microsoft.com/office/drawing/2014/main" val="4132654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sv-SE" dirty="0"/>
                        <a:t>Finland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sv-SE" dirty="0" err="1"/>
                        <a:t>Denmark</a:t>
                      </a:r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sv-SE" dirty="0" err="1"/>
                        <a:t>Norway</a:t>
                      </a:r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sv-SE" dirty="0"/>
                        <a:t>Sweden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14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/>
                        <a:t>%</a:t>
                      </a:r>
                      <a:r>
                        <a:rPr lang="sv-SE" sz="1400" baseline="0" dirty="0"/>
                        <a:t> in </a:t>
                      </a:r>
                      <a:r>
                        <a:rPr lang="sv-SE" sz="1400" baseline="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8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&gt; 3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&gt; 6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&gt; 3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&gt; 6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&gt; 3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&gt; 6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&gt; 3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&gt; 6 m pre </a:t>
                      </a:r>
                      <a:r>
                        <a:rPr lang="sv-SE" sz="1400" dirty="0" err="1"/>
                        <a:t>tx</a:t>
                      </a:r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0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2004-2016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57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2012-2016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91%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5752144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2746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*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 err="1"/>
              <a:t>Combined</a:t>
            </a:r>
            <a:r>
              <a:rPr lang="sv-SE" sz="3200" dirty="0"/>
              <a:t> transplantation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078182"/>
            <a:ext cx="7772400" cy="4017818"/>
          </a:xfrm>
        </p:spPr>
        <p:txBody>
          <a:bodyPr/>
          <a:lstStyle/>
          <a:p>
            <a:r>
              <a:rPr lang="sv-SE" dirty="0" err="1"/>
              <a:t>Tx</a:t>
            </a:r>
            <a:r>
              <a:rPr lang="sv-SE" dirty="0"/>
              <a:t> period: 1994-2016</a:t>
            </a:r>
            <a:br>
              <a:rPr lang="sv-SE" dirty="0"/>
            </a:br>
            <a:endParaRPr lang="sv-SE" dirty="0"/>
          </a:p>
          <a:p>
            <a:r>
              <a:rPr lang="sv-SE" dirty="0"/>
              <a:t>Total no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tx</a:t>
            </a:r>
            <a:r>
              <a:rPr lang="sv-SE" dirty="0"/>
              <a:t>: 890</a:t>
            </a:r>
            <a:br>
              <a:rPr lang="sv-SE" dirty="0"/>
            </a:br>
            <a:endParaRPr lang="sv-SE" dirty="0"/>
          </a:p>
          <a:p>
            <a:r>
              <a:rPr lang="sv-SE" dirty="0" err="1"/>
              <a:t>Combined</a:t>
            </a:r>
            <a:r>
              <a:rPr lang="sv-SE" dirty="0"/>
              <a:t> </a:t>
            </a:r>
            <a:r>
              <a:rPr lang="sv-SE" dirty="0" err="1"/>
              <a:t>liver+kidney</a:t>
            </a:r>
            <a:r>
              <a:rPr lang="sv-SE" dirty="0"/>
              <a:t> </a:t>
            </a:r>
            <a:r>
              <a:rPr lang="sv-SE" dirty="0" err="1"/>
              <a:t>tx</a:t>
            </a:r>
            <a:r>
              <a:rPr lang="sv-SE" dirty="0"/>
              <a:t>: 19 (18 recipients)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0271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Graft</a:t>
            </a:r>
            <a:r>
              <a:rPr lang="sv-SE" dirty="0"/>
              <a:t> </a:t>
            </a:r>
            <a:r>
              <a:rPr lang="sv-SE" dirty="0" err="1"/>
              <a:t>survival</a:t>
            </a:r>
            <a:r>
              <a:rPr lang="sv-SE" dirty="0"/>
              <a:t>*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455605" y="6304938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0636"/>
            <a:ext cx="5355176" cy="4017337"/>
          </a:xfrm>
          <a:prstGeom prst="rect">
            <a:avLst/>
          </a:prstGeom>
        </p:spPr>
      </p:pic>
      <p:sp>
        <p:nvSpPr>
          <p:cNvPr id="9" name="textruta 8"/>
          <p:cNvSpPr txBox="1">
            <a:spLocks noChangeArrowheads="1"/>
          </p:cNvSpPr>
          <p:nvPr/>
        </p:nvSpPr>
        <p:spPr bwMode="auto">
          <a:xfrm>
            <a:off x="6423826" y="2664322"/>
            <a:ext cx="7008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>
                <a:latin typeface="Arial" charset="0"/>
                <a:cs typeface="Arial" charset="0"/>
              </a:rPr>
              <a:t>p&lt; 0.05</a:t>
            </a:r>
          </a:p>
        </p:txBody>
      </p:sp>
    </p:spTree>
    <p:extLst>
      <p:ext uri="{BB962C8B-B14F-4D97-AF65-F5344CB8AC3E}">
        <p14:creationId xmlns:p14="http://schemas.microsoft.com/office/powerpoint/2010/main" val="226905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418221"/>
            <a:ext cx="8229600" cy="1143000"/>
          </a:xfrm>
        </p:spPr>
        <p:txBody>
          <a:bodyPr/>
          <a:lstStyle/>
          <a:p>
            <a:r>
              <a:rPr lang="sv-SE" dirty="0"/>
              <a:t>The Nordic </a:t>
            </a:r>
            <a:r>
              <a:rPr lang="sv-SE" dirty="0" err="1"/>
              <a:t>Pediatric</a:t>
            </a:r>
            <a:r>
              <a:rPr lang="sv-SE" dirty="0"/>
              <a:t> </a:t>
            </a:r>
            <a:r>
              <a:rPr lang="sv-SE" dirty="0" err="1"/>
              <a:t>Renal</a:t>
            </a:r>
            <a:r>
              <a:rPr lang="sv-SE" dirty="0"/>
              <a:t> Transplant </a:t>
            </a:r>
            <a:r>
              <a:rPr lang="sv-SE" dirty="0" err="1"/>
              <a:t>Study</a:t>
            </a:r>
            <a:r>
              <a:rPr lang="sv-SE" dirty="0"/>
              <a:t> Group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478465" y="2308662"/>
            <a:ext cx="4146697" cy="3951288"/>
          </a:xfrm>
        </p:spPr>
        <p:txBody>
          <a:bodyPr/>
          <a:lstStyle/>
          <a:p>
            <a:pPr defTabSz="1063625"/>
            <a:r>
              <a:rPr lang="sv-SE" sz="2000" b="1" dirty="0"/>
              <a:t>Aarhus</a:t>
            </a:r>
            <a:r>
              <a:rPr lang="sv-SE" sz="2000" dirty="0"/>
              <a:t>	B </a:t>
            </a:r>
            <a:r>
              <a:rPr lang="sv-SE" sz="2000" dirty="0" err="1"/>
              <a:t>Jespersen</a:t>
            </a:r>
            <a:r>
              <a:rPr lang="sv-SE" sz="2000" dirty="0"/>
              <a:t>		S Rittig</a:t>
            </a:r>
          </a:p>
          <a:p>
            <a:pPr defTabSz="1063625"/>
            <a:r>
              <a:rPr lang="sv-SE" sz="2000" b="1" dirty="0"/>
              <a:t>Copenhagen</a:t>
            </a:r>
            <a:r>
              <a:rPr lang="sv-SE" sz="2000" dirty="0"/>
              <a:t>	I M Schmidt		S S </a:t>
            </a:r>
            <a:r>
              <a:rPr lang="sv-SE" sz="2000" dirty="0" err="1"/>
              <a:t>Sørensen</a:t>
            </a:r>
            <a:endParaRPr lang="sv-SE" sz="2000" dirty="0"/>
          </a:p>
          <a:p>
            <a:pPr defTabSz="1063625"/>
            <a:r>
              <a:rPr lang="sv-SE" sz="2000" b="1" dirty="0"/>
              <a:t>Odense</a:t>
            </a:r>
            <a:r>
              <a:rPr lang="sv-SE" sz="2000" dirty="0"/>
              <a:t>	H </a:t>
            </a:r>
            <a:r>
              <a:rPr lang="sv-SE" sz="2000" dirty="0" err="1"/>
              <a:t>Thiesson</a:t>
            </a:r>
            <a:r>
              <a:rPr lang="sv-SE" sz="2000" dirty="0"/>
              <a:t>		F </a:t>
            </a:r>
            <a:r>
              <a:rPr lang="sv-SE" sz="2000" dirty="0" err="1"/>
              <a:t>Baudier</a:t>
            </a:r>
            <a:endParaRPr lang="sv-SE" sz="2000" dirty="0"/>
          </a:p>
          <a:p>
            <a:pPr defTabSz="1063625"/>
            <a:r>
              <a:rPr lang="sv-SE" sz="2000" b="1" dirty="0" err="1"/>
              <a:t>Helsinki</a:t>
            </a:r>
            <a:r>
              <a:rPr lang="sv-SE" sz="2000" dirty="0"/>
              <a:t>	T </a:t>
            </a:r>
            <a:r>
              <a:rPr lang="sv-SE" sz="2000" dirty="0" err="1"/>
              <a:t>Jahnukainen</a:t>
            </a:r>
            <a:r>
              <a:rPr lang="sv-SE" sz="2000" dirty="0"/>
              <a:t>		H </a:t>
            </a:r>
            <a:r>
              <a:rPr lang="sv-SE" sz="2000" dirty="0" err="1"/>
              <a:t>Jalanko</a:t>
            </a:r>
            <a:endParaRPr lang="sv-SE" sz="2000" dirty="0"/>
          </a:p>
          <a:p>
            <a:pPr defTabSz="1063625"/>
            <a:r>
              <a:rPr lang="sv-SE" sz="2000" b="1" dirty="0"/>
              <a:t>Oslo</a:t>
            </a:r>
            <a:r>
              <a:rPr lang="sv-SE" sz="2000" dirty="0"/>
              <a:t>		A Bjerre</a:t>
            </a:r>
            <a:br>
              <a:rPr lang="sv-SE" sz="2000" dirty="0"/>
            </a:br>
            <a:r>
              <a:rPr lang="sv-SE" sz="2000" dirty="0"/>
              <a:t>		R Horneland 			</a:t>
            </a:r>
            <a:endParaRPr lang="sv-SE" sz="1800" dirty="0"/>
          </a:p>
          <a:p>
            <a:endParaRPr lang="sv-SE" sz="2000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>
          <a:xfrm>
            <a:off x="4666291" y="2308662"/>
            <a:ext cx="4172909" cy="3951288"/>
          </a:xfrm>
        </p:spPr>
        <p:txBody>
          <a:bodyPr/>
          <a:lstStyle/>
          <a:p>
            <a:pPr defTabSz="1063625"/>
            <a:r>
              <a:rPr lang="sv-SE" sz="2000" b="1" dirty="0"/>
              <a:t>Gothenburg</a:t>
            </a:r>
            <a:r>
              <a:rPr lang="sv-SE" sz="2000" dirty="0"/>
              <a:t>	S Westphal</a:t>
            </a:r>
            <a:br>
              <a:rPr lang="sv-SE" sz="2000" dirty="0"/>
            </a:br>
            <a:r>
              <a:rPr lang="sv-SE" sz="2000" dirty="0"/>
              <a:t>		L </a:t>
            </a:r>
            <a:r>
              <a:rPr lang="sv-SE" sz="2000" dirty="0" err="1"/>
              <a:t>Mjörnstedt</a:t>
            </a:r>
            <a:endParaRPr lang="sv-SE" sz="2000" dirty="0"/>
          </a:p>
          <a:p>
            <a:pPr defTabSz="1063625"/>
            <a:r>
              <a:rPr lang="sv-SE" sz="2000" b="1" dirty="0"/>
              <a:t>Malmö</a:t>
            </a:r>
            <a:r>
              <a:rPr lang="sv-SE" sz="2000" dirty="0"/>
              <a:t> 	Z </a:t>
            </a:r>
            <a:r>
              <a:rPr lang="sv-SE" sz="2000" dirty="0" err="1"/>
              <a:t>Békassy</a:t>
            </a:r>
            <a:r>
              <a:rPr lang="sv-SE" sz="2000" dirty="0"/>
              <a:t>		R Källén</a:t>
            </a:r>
          </a:p>
          <a:p>
            <a:pPr defTabSz="1063625"/>
            <a:r>
              <a:rPr lang="sv-SE" sz="2000" b="1" dirty="0"/>
              <a:t>Stockholm</a:t>
            </a:r>
            <a:r>
              <a:rPr lang="sv-SE" sz="2000" dirty="0"/>
              <a:t>	M </a:t>
            </a:r>
            <a:r>
              <a:rPr lang="sv-SE" sz="2000" dirty="0" err="1"/>
              <a:t>Herthelius</a:t>
            </a:r>
            <a:r>
              <a:rPr lang="sv-SE" sz="2000" dirty="0"/>
              <a:t>		L Wennberg</a:t>
            </a:r>
          </a:p>
          <a:p>
            <a:pPr defTabSz="1063625"/>
            <a:r>
              <a:rPr lang="sv-SE" sz="2000" b="1" dirty="0"/>
              <a:t>Uppsala </a:t>
            </a:r>
            <a:r>
              <a:rPr lang="sv-SE" sz="2000" dirty="0"/>
              <a:t>	G </a:t>
            </a:r>
            <a:r>
              <a:rPr lang="sv-SE" sz="2000" dirty="0" err="1"/>
              <a:t>Celsi</a:t>
            </a:r>
            <a:r>
              <a:rPr lang="sv-SE" sz="2000" dirty="0"/>
              <a:t> 			T </a:t>
            </a:r>
            <a:r>
              <a:rPr lang="sv-SE" sz="2000" dirty="0" err="1"/>
              <a:t>Scholz</a:t>
            </a:r>
            <a:endParaRPr lang="sv-SE" sz="2000" dirty="0"/>
          </a:p>
          <a:p>
            <a:pPr defTabSz="1063625"/>
            <a:r>
              <a:rPr lang="sv-SE" sz="2000" b="1" dirty="0"/>
              <a:t>Reykjavik</a:t>
            </a:r>
            <a:r>
              <a:rPr lang="sv-SE" sz="2000" dirty="0"/>
              <a:t>	V Edvardsson</a:t>
            </a:r>
          </a:p>
          <a:p>
            <a:pPr defTabSz="1063625"/>
            <a:endParaRPr lang="sv-SE" sz="2000" dirty="0"/>
          </a:p>
          <a:p>
            <a:pPr defTabSz="1063625"/>
            <a:r>
              <a:rPr lang="sv-SE" sz="2000" b="1" dirty="0" err="1"/>
              <a:t>Coordinator</a:t>
            </a:r>
            <a:r>
              <a:rPr lang="sv-SE" sz="2000" dirty="0"/>
              <a:t>	M Tranäng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Patient </a:t>
            </a:r>
            <a:r>
              <a:rPr lang="sv-SE" dirty="0" err="1"/>
              <a:t>survival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037464" y="6276584"/>
            <a:ext cx="2551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sz="1400" dirty="0">
                <a:latin typeface="+mn-lt"/>
              </a:rPr>
              <a:t>* Donor </a:t>
            </a:r>
            <a:r>
              <a:rPr lang="sv-SE" sz="1400" dirty="0" err="1">
                <a:latin typeface="+mn-lt"/>
              </a:rPr>
              <a:t>type</a:t>
            </a:r>
            <a:r>
              <a:rPr lang="sv-SE" sz="1400" dirty="0">
                <a:latin typeface="+mn-lt"/>
              </a:rPr>
              <a:t> at first transplant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8193"/>
            <a:ext cx="5355176" cy="4017337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7194288" y="232000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>
                <a:latin typeface="+mn-lt"/>
              </a:rPr>
              <a:t>ns</a:t>
            </a:r>
            <a:endParaRPr lang="sv-SE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305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Graft</a:t>
            </a:r>
            <a:r>
              <a:rPr lang="sv-SE" dirty="0"/>
              <a:t> </a:t>
            </a:r>
            <a:r>
              <a:rPr lang="sv-SE" dirty="0" err="1"/>
              <a:t>survival</a:t>
            </a:r>
            <a:r>
              <a:rPr lang="sv-SE" dirty="0"/>
              <a:t>*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669457" y="6371305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8193"/>
            <a:ext cx="5355176" cy="40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99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Graft</a:t>
            </a:r>
            <a:r>
              <a:rPr lang="sv-SE" dirty="0"/>
              <a:t> </a:t>
            </a:r>
            <a:r>
              <a:rPr lang="sv-SE" dirty="0" err="1"/>
              <a:t>survival</a:t>
            </a:r>
            <a:r>
              <a:rPr lang="sv-SE" dirty="0"/>
              <a:t>*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536719" y="6349182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8193"/>
            <a:ext cx="5355176" cy="40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85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Patient </a:t>
            </a:r>
            <a:r>
              <a:rPr lang="sv-SE" dirty="0" err="1"/>
              <a:t>survival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8193"/>
            <a:ext cx="5355176" cy="40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40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Patient </a:t>
            </a:r>
            <a:r>
              <a:rPr lang="sv-SE" dirty="0" err="1"/>
              <a:t>survival</a:t>
            </a:r>
            <a:br>
              <a:rPr lang="sv-SE" dirty="0"/>
            </a:br>
            <a:r>
              <a:rPr lang="sv-SE" dirty="0"/>
              <a:t> </a:t>
            </a:r>
            <a:r>
              <a:rPr lang="sv-SE" sz="2800" dirty="0"/>
              <a:t>2004-2016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82" y="1998193"/>
            <a:ext cx="5355176" cy="40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0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48574"/>
              </p:ext>
            </p:extLst>
          </p:nvPr>
        </p:nvGraphicFramePr>
        <p:xfrm>
          <a:off x="1066515" y="2466318"/>
          <a:ext cx="7391685" cy="3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66515" y="2127764"/>
            <a:ext cx="10163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600" dirty="0">
                <a:latin typeface="Arial" charset="0"/>
              </a:rPr>
              <a:t>Total:890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12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02633"/>
              </p:ext>
            </p:extLst>
          </p:nvPr>
        </p:nvGraphicFramePr>
        <p:xfrm>
          <a:off x="876157" y="2466318"/>
          <a:ext cx="7391685" cy="3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6515" y="2127764"/>
            <a:ext cx="10163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600" dirty="0">
                <a:latin typeface="Arial" charset="0"/>
              </a:rPr>
              <a:t>Total:890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55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/>
              <a:t>Age distribution/</a:t>
            </a:r>
            <a:r>
              <a:rPr lang="sv-SE" sz="3200" dirty="0" err="1"/>
              <a:t>year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26244"/>
              </p:ext>
            </p:extLst>
          </p:nvPr>
        </p:nvGraphicFramePr>
        <p:xfrm>
          <a:off x="928255" y="2563090"/>
          <a:ext cx="7529945" cy="362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73884" y="2193758"/>
            <a:ext cx="1185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800" dirty="0">
                <a:latin typeface="Arial" charset="0"/>
              </a:rPr>
              <a:t>Total: 890</a:t>
            </a:r>
          </a:p>
        </p:txBody>
      </p:sp>
    </p:spTree>
    <p:extLst>
      <p:ext uri="{BB962C8B-B14F-4D97-AF65-F5344CB8AC3E}">
        <p14:creationId xmlns:p14="http://schemas.microsoft.com/office/powerpoint/2010/main" val="861377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/>
              <a:t>Age distribution/</a:t>
            </a:r>
            <a:r>
              <a:rPr lang="sv-SE" sz="3200" dirty="0" err="1"/>
              <a:t>year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942107"/>
              </p:ext>
            </p:extLst>
          </p:nvPr>
        </p:nvGraphicFramePr>
        <p:xfrm>
          <a:off x="928255" y="2563090"/>
          <a:ext cx="7529945" cy="362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73884" y="2193758"/>
            <a:ext cx="1185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800" dirty="0">
                <a:latin typeface="Arial" charset="0"/>
              </a:rPr>
              <a:t>Total: 834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3491346" y="2019947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latin typeface="+mn-lt"/>
              </a:rPr>
              <a:t>1st transplants </a:t>
            </a:r>
            <a:r>
              <a:rPr lang="sv-SE" sz="1800" dirty="0" err="1">
                <a:latin typeface="+mn-lt"/>
              </a:rPr>
              <a:t>only</a:t>
            </a:r>
            <a:endParaRPr lang="sv-SE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608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Pediatric renal transplantation in the Nordic countries</a:t>
            </a:r>
            <a:endParaRPr lang="sv-SE" sz="3200" dirty="0"/>
          </a:p>
        </p:txBody>
      </p:sp>
      <p:graphicFrame>
        <p:nvGraphicFramePr>
          <p:cNvPr id="30768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19382656"/>
              </p:ext>
            </p:extLst>
          </p:nvPr>
        </p:nvGraphicFramePr>
        <p:xfrm>
          <a:off x="899286" y="2145893"/>
          <a:ext cx="7337870" cy="4018933"/>
        </p:xfrm>
        <a:graphic>
          <a:graphicData uri="http://schemas.openxmlformats.org/drawingml/2006/table">
            <a:tbl>
              <a:tblPr/>
              <a:tblGrid>
                <a:gridCol w="1073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3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83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0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Weight</a:t>
                      </a:r>
                      <a:endParaRPr kumimoji="0" lang="sv-S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27.9±16.9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24.0 (7.4-103.5)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8.6±5.1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9.3 (0.7-15.9)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532 M, 358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60% M, 40%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2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10.6±1.5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10.6 (7.4-15.7)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1.4±0.3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(0.7-1.9)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 M, 61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61% M, 39%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13.9±2.4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 (9.4-22.3)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3.3±0.9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 (2.0-4.9)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 M, 47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65% M</a:t>
                      </a: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35%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5-12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26.3±9.9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24.4 (13.5-67.5)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8.9±1.9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8.9 (5.0-11.9)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178 M, 118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60% M, 40%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12-16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45.5±14.0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44.0 (22.0-103.5)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14.2±1.2</a:t>
                      </a:r>
                      <a:b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 (12.0-15.9)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173 M, 132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57% M, </a:t>
                      </a: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 dirty="0"/>
              <a:t>Age distribution of </a:t>
            </a:r>
            <a:r>
              <a:rPr lang="sv-SE" sz="3200" dirty="0" err="1"/>
              <a:t>renal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 in Nordic </a:t>
            </a:r>
            <a:r>
              <a:rPr lang="sv-SE" sz="3200" dirty="0" err="1"/>
              <a:t>children</a:t>
            </a:r>
            <a:endParaRPr lang="sv-SE" sz="3200" dirty="0"/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51221902"/>
              </p:ext>
            </p:extLst>
          </p:nvPr>
        </p:nvGraphicFramePr>
        <p:xfrm>
          <a:off x="1511718" y="2286000"/>
          <a:ext cx="6113320" cy="3191771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40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Age at </a:t>
                      </a:r>
                      <a:r>
                        <a:rPr kumimoji="0" lang="sv-SE" sz="2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2-5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5-12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12-16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Sweden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Norway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Denmark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Iceland</a:t>
                      </a: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905000" y="6134100"/>
            <a:ext cx="224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</a:t>
            </a:r>
            <a:r>
              <a:rPr lang="sv-SE" sz="1400" dirty="0" err="1">
                <a:latin typeface="+mn-lt"/>
              </a:rPr>
              <a:t>transplanted</a:t>
            </a:r>
            <a:r>
              <a:rPr lang="sv-SE" sz="1400" dirty="0">
                <a:latin typeface="+mn-lt"/>
              </a:rPr>
              <a:t> in Reykjavik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 dirty="0"/>
              <a:t>Age distribution of </a:t>
            </a:r>
            <a:r>
              <a:rPr lang="sv-SE" sz="3200" dirty="0" err="1"/>
              <a:t>renal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 in Nordic </a:t>
            </a:r>
            <a:r>
              <a:rPr lang="sv-SE" sz="3200" dirty="0" err="1"/>
              <a:t>children</a:t>
            </a:r>
            <a:endParaRPr lang="sv-SE" sz="3200" dirty="0"/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66754298"/>
              </p:ext>
            </p:extLst>
          </p:nvPr>
        </p:nvGraphicFramePr>
        <p:xfrm>
          <a:off x="1579733" y="2535390"/>
          <a:ext cx="5977293" cy="3191771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322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Age at </a:t>
                      </a:r>
                      <a:r>
                        <a:rPr kumimoji="0" lang="sv-SE" sz="2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2-5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5-12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12-16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Sweden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Norway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Denmark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Iceland</a:t>
                      </a: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3762506" y="1997033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latin typeface="+mn-lt"/>
              </a:rPr>
              <a:t>1st </a:t>
            </a:r>
            <a:r>
              <a:rPr lang="sv-SE" dirty="0" err="1">
                <a:latin typeface="+mn-lt"/>
              </a:rPr>
              <a:t>tx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only</a:t>
            </a:r>
            <a:endParaRPr lang="sv-SE" dirty="0">
              <a:latin typeface="+mn-lt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905000" y="6134100"/>
            <a:ext cx="224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</a:t>
            </a:r>
            <a:r>
              <a:rPr lang="sv-SE" sz="1400" dirty="0" err="1">
                <a:latin typeface="+mn-lt"/>
              </a:rPr>
              <a:t>transplanted</a:t>
            </a:r>
            <a:r>
              <a:rPr lang="sv-SE" sz="1400" dirty="0">
                <a:latin typeface="+mn-lt"/>
              </a:rPr>
              <a:t> in Reykjavik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8748</TotalTime>
  <Words>982</Words>
  <Application>Microsoft Office PowerPoint</Application>
  <PresentationFormat>Skærmshow (4:3)</PresentationFormat>
  <Paragraphs>423</Paragraphs>
  <Slides>24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24</vt:i4>
      </vt:variant>
    </vt:vector>
  </HeadingPairs>
  <TitlesOfParts>
    <vt:vector size="28" baseType="lpstr">
      <vt:lpstr>Arial</vt:lpstr>
      <vt:lpstr>Monotype Sorts</vt:lpstr>
      <vt:lpstr>Times New Roman</vt:lpstr>
      <vt:lpstr>Standardformgivning</vt:lpstr>
      <vt:lpstr>The Nordic Pediatric Renal Transplant Study Group</vt:lpstr>
      <vt:lpstr>The Nordic Pediatric Renal Transplant Study Group</vt:lpstr>
      <vt:lpstr>Pediatric* renal transplantation in the Nordic countries</vt:lpstr>
      <vt:lpstr>Pediatric* renal transplantation in the Nordic countries</vt:lpstr>
      <vt:lpstr>Pediatric renal transplantation in the Nordic countries  Age distribution/year</vt:lpstr>
      <vt:lpstr>Pediatric renal transplantation in the Nordic countries  Age distribution/year</vt:lpstr>
      <vt:lpstr>Pediatric renal transplantation in the Nordic countries</vt:lpstr>
      <vt:lpstr>Age distribution of renal tx in Nordic children</vt:lpstr>
      <vt:lpstr>Age distribution of renal tx in Nordic children</vt:lpstr>
      <vt:lpstr>Age distribution of renal tx in Nordic children</vt:lpstr>
      <vt:lpstr>Age distribution of renal tx in Nordic children</vt:lpstr>
      <vt:lpstr>Pediatric renal transplantation in the Nordic countries</vt:lpstr>
      <vt:lpstr>Pediatric* renal transplantation in the Nordic countries</vt:lpstr>
      <vt:lpstr>Pediatric* renal transplantation in the Nordic countries</vt:lpstr>
      <vt:lpstr>Pediatric* renal transplantation in the Nordic countries</vt:lpstr>
      <vt:lpstr>Pediatric* renal transplantation in the Nordic countries</vt:lpstr>
      <vt:lpstr>Pediatric* renal transplantation in the Nordic countries  Patients in dialysis at first tx, LD</vt:lpstr>
      <vt:lpstr>Pediatric* renal transplantation in the Nordic countries  Combined transplantation</vt:lpstr>
      <vt:lpstr>Graft survival*  2004-2016</vt:lpstr>
      <vt:lpstr>Patient survival  2004-2016</vt:lpstr>
      <vt:lpstr>Graft survival*  2004-2016</vt:lpstr>
      <vt:lpstr>Graft survival*  2004-2016</vt:lpstr>
      <vt:lpstr>Patient survival  2004-2016</vt:lpstr>
      <vt:lpstr>Patient survival  2004-2016</vt:lpstr>
    </vt:vector>
  </TitlesOfParts>
  <Company>MML Analys &amp; Strategi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Nordic Pediatric Renal Transplant Study Group</dc:title>
  <dc:creator>Marie Larsson</dc:creator>
  <cp:lastModifiedBy>Ilse Duus Weinreich</cp:lastModifiedBy>
  <cp:revision>421</cp:revision>
  <cp:lastPrinted>2017-10-13T07:58:12Z</cp:lastPrinted>
  <dcterms:created xsi:type="dcterms:W3CDTF">2005-11-03T08:05:11Z</dcterms:created>
  <dcterms:modified xsi:type="dcterms:W3CDTF">2018-05-07T09:33:55Z</dcterms:modified>
</cp:coreProperties>
</file>