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6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7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257" r:id="rId2"/>
    <p:sldId id="308" r:id="rId3"/>
    <p:sldId id="338" r:id="rId4"/>
    <p:sldId id="339" r:id="rId5"/>
    <p:sldId id="340" r:id="rId6"/>
    <p:sldId id="352" r:id="rId7"/>
    <p:sldId id="327" r:id="rId8"/>
    <p:sldId id="328" r:id="rId9"/>
    <p:sldId id="329" r:id="rId10"/>
    <p:sldId id="330" r:id="rId11"/>
    <p:sldId id="265" r:id="rId12"/>
    <p:sldId id="343" r:id="rId13"/>
    <p:sldId id="341" r:id="rId14"/>
    <p:sldId id="351" r:id="rId15"/>
    <p:sldId id="342" r:id="rId16"/>
    <p:sldId id="350" r:id="rId17"/>
    <p:sldId id="349" r:id="rId18"/>
    <p:sldId id="348" r:id="rId19"/>
    <p:sldId id="353" r:id="rId20"/>
    <p:sldId id="354" r:id="rId21"/>
    <p:sldId id="355" r:id="rId22"/>
    <p:sldId id="356" r:id="rId23"/>
    <p:sldId id="357" r:id="rId24"/>
    <p:sldId id="358" r:id="rId25"/>
  </p:sldIdLst>
  <p:sldSz cx="9144000" cy="6858000" type="screen4x3"/>
  <p:notesSz cx="6797675" cy="9928225"/>
  <p:defaultTextStyle>
    <a:defPPr>
      <a:defRPr lang="sv-SE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80"/>
    <a:srgbClr val="006666"/>
    <a:srgbClr val="FF0000"/>
    <a:srgbClr val="C0C0C0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660B408-B3CF-4A94-85FC-2B1E0A45F4A2}" styleName="Mörkt format 2 - Dekorfärg 1/Dekorfärg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 snapToGrid="0">
      <p:cViewPr varScale="1">
        <p:scale>
          <a:sx n="93" d="100"/>
          <a:sy n="93" d="100"/>
        </p:scale>
        <p:origin x="900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10" d="100"/>
        <a:sy n="11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a-D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v>LD (n=524)</c:v>
          </c:tx>
          <c:spPr>
            <a:solidFill>
              <a:schemeClr val="accent1">
                <a:lumMod val="50000"/>
              </a:schemeClr>
            </a:solidFill>
            <a:ln>
              <a:solidFill>
                <a:schemeClr val="tx1"/>
              </a:solidFill>
            </a:ln>
            <a:effectLst/>
          </c:spPr>
          <c:invertIfNegative val="0"/>
          <c:cat>
            <c:strRef>
              <c:f>Blad1!$B$1:$X$1</c:f>
              <c:strCache>
                <c:ptCount val="23"/>
                <c:pt idx="0">
                  <c:v>94</c:v>
                </c:pt>
                <c:pt idx="1">
                  <c:v>95</c:v>
                </c:pt>
                <c:pt idx="2">
                  <c:v>96</c:v>
                </c:pt>
                <c:pt idx="3">
                  <c:v>97</c:v>
                </c:pt>
                <c:pt idx="4">
                  <c:v>98</c:v>
                </c:pt>
                <c:pt idx="5">
                  <c:v>99</c:v>
                </c:pt>
                <c:pt idx="6">
                  <c:v>00</c:v>
                </c:pt>
                <c:pt idx="7">
                  <c:v>01</c:v>
                </c:pt>
                <c:pt idx="8">
                  <c:v>02</c:v>
                </c:pt>
                <c:pt idx="9">
                  <c:v>03</c:v>
                </c:pt>
                <c:pt idx="10">
                  <c:v>04</c:v>
                </c:pt>
                <c:pt idx="11">
                  <c:v>05</c:v>
                </c:pt>
                <c:pt idx="12">
                  <c:v>06</c:v>
                </c:pt>
                <c:pt idx="13">
                  <c:v>07</c:v>
                </c:pt>
                <c:pt idx="14">
                  <c:v>08</c:v>
                </c:pt>
                <c:pt idx="15">
                  <c:v>09</c:v>
                </c:pt>
                <c:pt idx="16">
                  <c:v>10</c:v>
                </c:pt>
                <c:pt idx="17">
                  <c:v>11</c:v>
                </c:pt>
                <c:pt idx="18">
                  <c:v>12</c:v>
                </c:pt>
                <c:pt idx="19">
                  <c:v>13</c:v>
                </c:pt>
                <c:pt idx="20">
                  <c:v>14</c:v>
                </c:pt>
                <c:pt idx="21">
                  <c:v>15</c:v>
                </c:pt>
                <c:pt idx="22">
                  <c:v>16</c:v>
                </c:pt>
              </c:strCache>
            </c:strRef>
          </c:cat>
          <c:val>
            <c:numRef>
              <c:f>Blad1!$B$2:$X$2</c:f>
              <c:numCache>
                <c:formatCode>General</c:formatCode>
                <c:ptCount val="23"/>
                <c:pt idx="0">
                  <c:v>20</c:v>
                </c:pt>
                <c:pt idx="1">
                  <c:v>25</c:v>
                </c:pt>
                <c:pt idx="2">
                  <c:v>19</c:v>
                </c:pt>
                <c:pt idx="3">
                  <c:v>19</c:v>
                </c:pt>
                <c:pt idx="4">
                  <c:v>22</c:v>
                </c:pt>
                <c:pt idx="5">
                  <c:v>19</c:v>
                </c:pt>
                <c:pt idx="6">
                  <c:v>21</c:v>
                </c:pt>
                <c:pt idx="7">
                  <c:v>13</c:v>
                </c:pt>
                <c:pt idx="8">
                  <c:v>25</c:v>
                </c:pt>
                <c:pt idx="9">
                  <c:v>21</c:v>
                </c:pt>
                <c:pt idx="10">
                  <c:v>23</c:v>
                </c:pt>
                <c:pt idx="11">
                  <c:v>27</c:v>
                </c:pt>
                <c:pt idx="12">
                  <c:v>23</c:v>
                </c:pt>
                <c:pt idx="13">
                  <c:v>25</c:v>
                </c:pt>
                <c:pt idx="14">
                  <c:v>23</c:v>
                </c:pt>
                <c:pt idx="15">
                  <c:v>24</c:v>
                </c:pt>
                <c:pt idx="16">
                  <c:v>25</c:v>
                </c:pt>
                <c:pt idx="17">
                  <c:v>25</c:v>
                </c:pt>
                <c:pt idx="18">
                  <c:v>29</c:v>
                </c:pt>
                <c:pt idx="19">
                  <c:v>30</c:v>
                </c:pt>
                <c:pt idx="20">
                  <c:v>21</c:v>
                </c:pt>
                <c:pt idx="21">
                  <c:v>20</c:v>
                </c:pt>
                <c:pt idx="22">
                  <c:v>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AAF-4226-917C-2A1CC7A3CB76}"/>
            </c:ext>
          </c:extLst>
        </c:ser>
        <c:ser>
          <c:idx val="1"/>
          <c:order val="1"/>
          <c:tx>
            <c:strRef>
              <c:f>Blad1!$A$3</c:f>
              <c:strCache>
                <c:ptCount val="1"/>
                <c:pt idx="0">
                  <c:v>DD (n=366)</c:v>
                </c:pt>
              </c:strCache>
            </c:strRef>
          </c:tx>
          <c:spPr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c:spPr>
          <c:invertIfNegative val="0"/>
          <c:cat>
            <c:strRef>
              <c:f>Blad1!$B$1:$X$1</c:f>
              <c:strCache>
                <c:ptCount val="23"/>
                <c:pt idx="0">
                  <c:v>94</c:v>
                </c:pt>
                <c:pt idx="1">
                  <c:v>95</c:v>
                </c:pt>
                <c:pt idx="2">
                  <c:v>96</c:v>
                </c:pt>
                <c:pt idx="3">
                  <c:v>97</c:v>
                </c:pt>
                <c:pt idx="4">
                  <c:v>98</c:v>
                </c:pt>
                <c:pt idx="5">
                  <c:v>99</c:v>
                </c:pt>
                <c:pt idx="6">
                  <c:v>00</c:v>
                </c:pt>
                <c:pt idx="7">
                  <c:v>01</c:v>
                </c:pt>
                <c:pt idx="8">
                  <c:v>02</c:v>
                </c:pt>
                <c:pt idx="9">
                  <c:v>03</c:v>
                </c:pt>
                <c:pt idx="10">
                  <c:v>04</c:v>
                </c:pt>
                <c:pt idx="11">
                  <c:v>05</c:v>
                </c:pt>
                <c:pt idx="12">
                  <c:v>06</c:v>
                </c:pt>
                <c:pt idx="13">
                  <c:v>07</c:v>
                </c:pt>
                <c:pt idx="14">
                  <c:v>08</c:v>
                </c:pt>
                <c:pt idx="15">
                  <c:v>09</c:v>
                </c:pt>
                <c:pt idx="16">
                  <c:v>10</c:v>
                </c:pt>
                <c:pt idx="17">
                  <c:v>11</c:v>
                </c:pt>
                <c:pt idx="18">
                  <c:v>12</c:v>
                </c:pt>
                <c:pt idx="19">
                  <c:v>13</c:v>
                </c:pt>
                <c:pt idx="20">
                  <c:v>14</c:v>
                </c:pt>
                <c:pt idx="21">
                  <c:v>15</c:v>
                </c:pt>
                <c:pt idx="22">
                  <c:v>16</c:v>
                </c:pt>
              </c:strCache>
            </c:strRef>
          </c:cat>
          <c:val>
            <c:numRef>
              <c:f>Blad1!$B$3:$X$3</c:f>
              <c:numCache>
                <c:formatCode>General</c:formatCode>
                <c:ptCount val="23"/>
                <c:pt idx="0">
                  <c:v>16</c:v>
                </c:pt>
                <c:pt idx="1">
                  <c:v>19</c:v>
                </c:pt>
                <c:pt idx="2">
                  <c:v>20</c:v>
                </c:pt>
                <c:pt idx="3">
                  <c:v>11</c:v>
                </c:pt>
                <c:pt idx="4">
                  <c:v>14</c:v>
                </c:pt>
                <c:pt idx="5">
                  <c:v>19</c:v>
                </c:pt>
                <c:pt idx="6">
                  <c:v>13</c:v>
                </c:pt>
                <c:pt idx="7">
                  <c:v>9</c:v>
                </c:pt>
                <c:pt idx="8">
                  <c:v>22</c:v>
                </c:pt>
                <c:pt idx="9">
                  <c:v>18</c:v>
                </c:pt>
                <c:pt idx="10">
                  <c:v>19</c:v>
                </c:pt>
                <c:pt idx="11">
                  <c:v>10</c:v>
                </c:pt>
                <c:pt idx="12">
                  <c:v>20</c:v>
                </c:pt>
                <c:pt idx="13">
                  <c:v>22</c:v>
                </c:pt>
                <c:pt idx="14">
                  <c:v>14</c:v>
                </c:pt>
                <c:pt idx="15">
                  <c:v>16</c:v>
                </c:pt>
                <c:pt idx="16">
                  <c:v>9</c:v>
                </c:pt>
                <c:pt idx="17">
                  <c:v>12</c:v>
                </c:pt>
                <c:pt idx="18">
                  <c:v>10</c:v>
                </c:pt>
                <c:pt idx="19">
                  <c:v>14</c:v>
                </c:pt>
                <c:pt idx="20">
                  <c:v>24</c:v>
                </c:pt>
                <c:pt idx="21">
                  <c:v>18</c:v>
                </c:pt>
                <c:pt idx="22">
                  <c:v>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AAF-4226-917C-2A1CC7A3CB7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100"/>
        <c:axId val="90944640"/>
        <c:axId val="90946176"/>
        <c:extLst>
          <c:ext xmlns:c15="http://schemas.microsoft.com/office/drawing/2012/chart" uri="{02D57815-91ED-43cb-92C2-25804820EDAC}">
            <c15:filteredBarSeries>
              <c15:ser>
                <c:idx val="2"/>
                <c:order val="2"/>
                <c:spPr>
                  <a:solidFill>
                    <a:schemeClr val="accent3"/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>
                      <c:ext uri="{02D57815-91ED-43cb-92C2-25804820EDAC}">
                        <c15:formulaRef>
                          <c15:sqref>Blad1!$B$1:$X$1</c15:sqref>
                        </c15:formulaRef>
                      </c:ext>
                    </c:extLst>
                    <c:strCache>
                      <c:ptCount val="23"/>
                      <c:pt idx="0">
                        <c:v>94</c:v>
                      </c:pt>
                      <c:pt idx="1">
                        <c:v>95</c:v>
                      </c:pt>
                      <c:pt idx="2">
                        <c:v>96</c:v>
                      </c:pt>
                      <c:pt idx="3">
                        <c:v>97</c:v>
                      </c:pt>
                      <c:pt idx="4">
                        <c:v>98</c:v>
                      </c:pt>
                      <c:pt idx="5">
                        <c:v>99</c:v>
                      </c:pt>
                      <c:pt idx="6">
                        <c:v>00</c:v>
                      </c:pt>
                      <c:pt idx="7">
                        <c:v>01</c:v>
                      </c:pt>
                      <c:pt idx="8">
                        <c:v>02</c:v>
                      </c:pt>
                      <c:pt idx="9">
                        <c:v>03</c:v>
                      </c:pt>
                      <c:pt idx="10">
                        <c:v>04</c:v>
                      </c:pt>
                      <c:pt idx="11">
                        <c:v>05</c:v>
                      </c:pt>
                      <c:pt idx="12">
                        <c:v>06</c:v>
                      </c:pt>
                      <c:pt idx="13">
                        <c:v>07</c:v>
                      </c:pt>
                      <c:pt idx="14">
                        <c:v>08</c:v>
                      </c:pt>
                      <c:pt idx="15">
                        <c:v>09</c:v>
                      </c:pt>
                      <c:pt idx="16">
                        <c:v>10</c:v>
                      </c:pt>
                      <c:pt idx="17">
                        <c:v>11</c:v>
                      </c:pt>
                      <c:pt idx="18">
                        <c:v>12</c:v>
                      </c:pt>
                      <c:pt idx="19">
                        <c:v>13</c:v>
                      </c:pt>
                      <c:pt idx="20">
                        <c:v>14</c:v>
                      </c:pt>
                      <c:pt idx="21">
                        <c:v>15</c:v>
                      </c:pt>
                      <c:pt idx="22">
                        <c:v>16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Blad1!$A$4:$X$4</c15:sqref>
                        </c15:formulaRef>
                      </c:ext>
                    </c:extLst>
                    <c:numCache>
                      <c:formatCode>General</c:formatCode>
                      <c:ptCount val="24"/>
                      <c:pt idx="1">
                        <c:v>36</c:v>
                      </c:pt>
                      <c:pt idx="2">
                        <c:v>44</c:v>
                      </c:pt>
                      <c:pt idx="3">
                        <c:v>39</c:v>
                      </c:pt>
                      <c:pt idx="4">
                        <c:v>30</c:v>
                      </c:pt>
                      <c:pt idx="5">
                        <c:v>36</c:v>
                      </c:pt>
                      <c:pt idx="6">
                        <c:v>38</c:v>
                      </c:pt>
                      <c:pt idx="7">
                        <c:v>34</c:v>
                      </c:pt>
                      <c:pt idx="8">
                        <c:v>22</c:v>
                      </c:pt>
                      <c:pt idx="9">
                        <c:v>47</c:v>
                      </c:pt>
                      <c:pt idx="10">
                        <c:v>39</c:v>
                      </c:pt>
                      <c:pt idx="11">
                        <c:v>42</c:v>
                      </c:pt>
                      <c:pt idx="12">
                        <c:v>37</c:v>
                      </c:pt>
                      <c:pt idx="13">
                        <c:v>43</c:v>
                      </c:pt>
                      <c:pt idx="14">
                        <c:v>47</c:v>
                      </c:pt>
                      <c:pt idx="15">
                        <c:v>37</c:v>
                      </c:pt>
                      <c:pt idx="16">
                        <c:v>40</c:v>
                      </c:pt>
                      <c:pt idx="17">
                        <c:v>34</c:v>
                      </c:pt>
                      <c:pt idx="18">
                        <c:v>37</c:v>
                      </c:pt>
                      <c:pt idx="19">
                        <c:v>39</c:v>
                      </c:pt>
                      <c:pt idx="20">
                        <c:v>44</c:v>
                      </c:pt>
                      <c:pt idx="21">
                        <c:v>45</c:v>
                      </c:pt>
                      <c:pt idx="22">
                        <c:v>38</c:v>
                      </c:pt>
                      <c:pt idx="23">
                        <c:v>42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2-1AAF-4226-917C-2A1CC7A3CB76}"/>
                  </c:ext>
                </c:extLst>
              </c15:ser>
            </c15:filteredBarSeries>
            <c15:filteredBarSeries>
              <c15:ser>
                <c:idx val="3"/>
                <c:order val="3"/>
                <c:spPr>
                  <a:solidFill>
                    <a:schemeClr val="accent4"/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Blad1!$B$1:$X$1</c15:sqref>
                        </c15:formulaRef>
                      </c:ext>
                    </c:extLst>
                    <c:strCache>
                      <c:ptCount val="23"/>
                      <c:pt idx="0">
                        <c:v>94</c:v>
                      </c:pt>
                      <c:pt idx="1">
                        <c:v>95</c:v>
                      </c:pt>
                      <c:pt idx="2">
                        <c:v>96</c:v>
                      </c:pt>
                      <c:pt idx="3">
                        <c:v>97</c:v>
                      </c:pt>
                      <c:pt idx="4">
                        <c:v>98</c:v>
                      </c:pt>
                      <c:pt idx="5">
                        <c:v>99</c:v>
                      </c:pt>
                      <c:pt idx="6">
                        <c:v>00</c:v>
                      </c:pt>
                      <c:pt idx="7">
                        <c:v>01</c:v>
                      </c:pt>
                      <c:pt idx="8">
                        <c:v>02</c:v>
                      </c:pt>
                      <c:pt idx="9">
                        <c:v>03</c:v>
                      </c:pt>
                      <c:pt idx="10">
                        <c:v>04</c:v>
                      </c:pt>
                      <c:pt idx="11">
                        <c:v>05</c:v>
                      </c:pt>
                      <c:pt idx="12">
                        <c:v>06</c:v>
                      </c:pt>
                      <c:pt idx="13">
                        <c:v>07</c:v>
                      </c:pt>
                      <c:pt idx="14">
                        <c:v>08</c:v>
                      </c:pt>
                      <c:pt idx="15">
                        <c:v>09</c:v>
                      </c:pt>
                      <c:pt idx="16">
                        <c:v>10</c:v>
                      </c:pt>
                      <c:pt idx="17">
                        <c:v>11</c:v>
                      </c:pt>
                      <c:pt idx="18">
                        <c:v>12</c:v>
                      </c:pt>
                      <c:pt idx="19">
                        <c:v>13</c:v>
                      </c:pt>
                      <c:pt idx="20">
                        <c:v>14</c:v>
                      </c:pt>
                      <c:pt idx="21">
                        <c:v>15</c:v>
                      </c:pt>
                      <c:pt idx="22">
                        <c:v>16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Blad1!$A$5:$X$5</c15:sqref>
                        </c15:formulaRef>
                      </c:ext>
                    </c:extLst>
                    <c:numCache>
                      <c:formatCode>General</c:formatCode>
                      <c:ptCount val="24"/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3-1AAF-4226-917C-2A1CC7A3CB76}"/>
                  </c:ext>
                </c:extLst>
              </c15:ser>
            </c15:filteredBarSeries>
          </c:ext>
        </c:extLst>
      </c:barChart>
      <c:catAx>
        <c:axId val="909446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da-DK"/>
          </a:p>
        </c:txPr>
        <c:crossAx val="90946176"/>
        <c:crosses val="autoZero"/>
        <c:auto val="1"/>
        <c:lblAlgn val="ctr"/>
        <c:lblOffset val="100"/>
        <c:noMultiLvlLbl val="0"/>
      </c:catAx>
      <c:valAx>
        <c:axId val="909461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/>
              <a:lstStyle/>
              <a:p>
                <a:pPr>
                  <a:defRPr sz="1200" b="0" i="0" baseline="0">
                    <a:solidFill>
                      <a:schemeClr val="tx1"/>
                    </a:solidFill>
                  </a:defRPr>
                </a:pPr>
                <a:r>
                  <a:rPr lang="sv-SE" sz="1200" b="0" i="0" baseline="0" dirty="0">
                    <a:solidFill>
                      <a:schemeClr val="tx1"/>
                    </a:solidFill>
                  </a:rPr>
                  <a:t>No </a:t>
                </a:r>
                <a:r>
                  <a:rPr lang="sv-SE" sz="1200" b="0" i="0" baseline="0" dirty="0" err="1">
                    <a:solidFill>
                      <a:schemeClr val="tx1"/>
                    </a:solidFill>
                  </a:rPr>
                  <a:t>of</a:t>
                </a:r>
                <a:r>
                  <a:rPr lang="sv-SE" sz="1200" b="0" i="0" baseline="0" dirty="0">
                    <a:solidFill>
                      <a:schemeClr val="tx1"/>
                    </a:solidFill>
                  </a:rPr>
                  <a:t> transplantations</a:t>
                </a:r>
              </a:p>
            </c:rich>
          </c:tx>
          <c:overlay val="0"/>
        </c:title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da-DK"/>
          </a:p>
        </c:txPr>
        <c:crossAx val="909446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da-DK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a-DK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a-D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2"/>
          <c:order val="0"/>
          <c:tx>
            <c:v>1st tx</c:v>
          </c:tx>
          <c:spPr>
            <a:solidFill>
              <a:schemeClr val="accent1">
                <a:lumMod val="50000"/>
              </a:schemeClr>
            </a:solidFill>
            <a:ln>
              <a:solidFill>
                <a:schemeClr val="tx1">
                  <a:alpha val="97000"/>
                </a:schemeClr>
              </a:solidFill>
            </a:ln>
            <a:effectLst/>
          </c:spPr>
          <c:invertIfNegative val="0"/>
          <c:cat>
            <c:strRef>
              <c:f>Blad1!$B$1:$X$1</c:f>
              <c:strCache>
                <c:ptCount val="23"/>
                <c:pt idx="0">
                  <c:v>94</c:v>
                </c:pt>
                <c:pt idx="1">
                  <c:v>95</c:v>
                </c:pt>
                <c:pt idx="2">
                  <c:v>96</c:v>
                </c:pt>
                <c:pt idx="3">
                  <c:v>97</c:v>
                </c:pt>
                <c:pt idx="4">
                  <c:v>98</c:v>
                </c:pt>
                <c:pt idx="5">
                  <c:v>99</c:v>
                </c:pt>
                <c:pt idx="6">
                  <c:v>00</c:v>
                </c:pt>
                <c:pt idx="7">
                  <c:v>01</c:v>
                </c:pt>
                <c:pt idx="8">
                  <c:v>02</c:v>
                </c:pt>
                <c:pt idx="9">
                  <c:v>03</c:v>
                </c:pt>
                <c:pt idx="10">
                  <c:v>04</c:v>
                </c:pt>
                <c:pt idx="11">
                  <c:v>05</c:v>
                </c:pt>
                <c:pt idx="12">
                  <c:v>06</c:v>
                </c:pt>
                <c:pt idx="13">
                  <c:v>07</c:v>
                </c:pt>
                <c:pt idx="14">
                  <c:v>08</c:v>
                </c:pt>
                <c:pt idx="15">
                  <c:v>09</c:v>
                </c:pt>
                <c:pt idx="16">
                  <c:v>10</c:v>
                </c:pt>
                <c:pt idx="17">
                  <c:v>11</c:v>
                </c:pt>
                <c:pt idx="18">
                  <c:v>12</c:v>
                </c:pt>
                <c:pt idx="19">
                  <c:v>13</c:v>
                </c:pt>
                <c:pt idx="20">
                  <c:v>14</c:v>
                </c:pt>
                <c:pt idx="21">
                  <c:v>15</c:v>
                </c:pt>
                <c:pt idx="22">
                  <c:v>16</c:v>
                </c:pt>
              </c:strCache>
            </c:strRef>
          </c:cat>
          <c:val>
            <c:numRef>
              <c:f>Blad1!$B$2:$X$2</c:f>
              <c:numCache>
                <c:formatCode>General</c:formatCode>
                <c:ptCount val="23"/>
                <c:pt idx="0">
                  <c:v>36</c:v>
                </c:pt>
                <c:pt idx="1">
                  <c:v>42</c:v>
                </c:pt>
                <c:pt idx="2">
                  <c:v>37</c:v>
                </c:pt>
                <c:pt idx="3">
                  <c:v>29</c:v>
                </c:pt>
                <c:pt idx="4">
                  <c:v>32</c:v>
                </c:pt>
                <c:pt idx="5">
                  <c:v>35</c:v>
                </c:pt>
                <c:pt idx="6">
                  <c:v>31</c:v>
                </c:pt>
                <c:pt idx="7">
                  <c:v>20</c:v>
                </c:pt>
                <c:pt idx="8">
                  <c:v>43</c:v>
                </c:pt>
                <c:pt idx="9">
                  <c:v>36</c:v>
                </c:pt>
                <c:pt idx="10">
                  <c:v>38</c:v>
                </c:pt>
                <c:pt idx="11">
                  <c:v>35</c:v>
                </c:pt>
                <c:pt idx="12">
                  <c:v>39</c:v>
                </c:pt>
                <c:pt idx="13">
                  <c:v>44</c:v>
                </c:pt>
                <c:pt idx="14">
                  <c:v>34</c:v>
                </c:pt>
                <c:pt idx="15">
                  <c:v>38</c:v>
                </c:pt>
                <c:pt idx="16">
                  <c:v>32</c:v>
                </c:pt>
                <c:pt idx="17">
                  <c:v>34</c:v>
                </c:pt>
                <c:pt idx="18">
                  <c:v>36</c:v>
                </c:pt>
                <c:pt idx="19">
                  <c:v>42</c:v>
                </c:pt>
                <c:pt idx="20">
                  <c:v>43</c:v>
                </c:pt>
                <c:pt idx="21">
                  <c:v>37</c:v>
                </c:pt>
                <c:pt idx="22">
                  <c:v>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E95-470F-913A-361F922D88F4}"/>
            </c:ext>
          </c:extLst>
        </c:ser>
        <c:ser>
          <c:idx val="3"/>
          <c:order val="1"/>
          <c:tx>
            <c:strRef>
              <c:f>Blad1!$A$3</c:f>
              <c:strCache>
                <c:ptCount val="1"/>
                <c:pt idx="0">
                  <c:v>Re-tx before age 16</c:v>
                </c:pt>
              </c:strCache>
            </c:strRef>
          </c:tx>
          <c:spPr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c:spPr>
          <c:invertIfNegative val="0"/>
          <c:cat>
            <c:strRef>
              <c:f>Blad1!$B$1:$X$1</c:f>
              <c:strCache>
                <c:ptCount val="23"/>
                <c:pt idx="0">
                  <c:v>94</c:v>
                </c:pt>
                <c:pt idx="1">
                  <c:v>95</c:v>
                </c:pt>
                <c:pt idx="2">
                  <c:v>96</c:v>
                </c:pt>
                <c:pt idx="3">
                  <c:v>97</c:v>
                </c:pt>
                <c:pt idx="4">
                  <c:v>98</c:v>
                </c:pt>
                <c:pt idx="5">
                  <c:v>99</c:v>
                </c:pt>
                <c:pt idx="6">
                  <c:v>00</c:v>
                </c:pt>
                <c:pt idx="7">
                  <c:v>01</c:v>
                </c:pt>
                <c:pt idx="8">
                  <c:v>02</c:v>
                </c:pt>
                <c:pt idx="9">
                  <c:v>03</c:v>
                </c:pt>
                <c:pt idx="10">
                  <c:v>04</c:v>
                </c:pt>
                <c:pt idx="11">
                  <c:v>05</c:v>
                </c:pt>
                <c:pt idx="12">
                  <c:v>06</c:v>
                </c:pt>
                <c:pt idx="13">
                  <c:v>07</c:v>
                </c:pt>
                <c:pt idx="14">
                  <c:v>08</c:v>
                </c:pt>
                <c:pt idx="15">
                  <c:v>09</c:v>
                </c:pt>
                <c:pt idx="16">
                  <c:v>10</c:v>
                </c:pt>
                <c:pt idx="17">
                  <c:v>11</c:v>
                </c:pt>
                <c:pt idx="18">
                  <c:v>12</c:v>
                </c:pt>
                <c:pt idx="19">
                  <c:v>13</c:v>
                </c:pt>
                <c:pt idx="20">
                  <c:v>14</c:v>
                </c:pt>
                <c:pt idx="21">
                  <c:v>15</c:v>
                </c:pt>
                <c:pt idx="22">
                  <c:v>16</c:v>
                </c:pt>
              </c:strCache>
            </c:strRef>
          </c:cat>
          <c:val>
            <c:numRef>
              <c:f>Blad1!$B$3:$X$3</c:f>
              <c:numCache>
                <c:formatCode>General</c:formatCode>
                <c:ptCount val="23"/>
                <c:pt idx="0">
                  <c:v>0</c:v>
                </c:pt>
                <c:pt idx="1">
                  <c:v>2</c:v>
                </c:pt>
                <c:pt idx="2">
                  <c:v>2</c:v>
                </c:pt>
                <c:pt idx="3">
                  <c:v>1</c:v>
                </c:pt>
                <c:pt idx="4">
                  <c:v>4</c:v>
                </c:pt>
                <c:pt idx="5">
                  <c:v>3</c:v>
                </c:pt>
                <c:pt idx="6">
                  <c:v>3</c:v>
                </c:pt>
                <c:pt idx="7">
                  <c:v>2</c:v>
                </c:pt>
                <c:pt idx="8">
                  <c:v>4</c:v>
                </c:pt>
                <c:pt idx="9">
                  <c:v>3</c:v>
                </c:pt>
                <c:pt idx="10">
                  <c:v>4</c:v>
                </c:pt>
                <c:pt idx="11">
                  <c:v>2</c:v>
                </c:pt>
                <c:pt idx="12">
                  <c:v>4</c:v>
                </c:pt>
                <c:pt idx="13">
                  <c:v>3</c:v>
                </c:pt>
                <c:pt idx="14">
                  <c:v>3</c:v>
                </c:pt>
                <c:pt idx="15">
                  <c:v>2</c:v>
                </c:pt>
                <c:pt idx="16">
                  <c:v>2</c:v>
                </c:pt>
                <c:pt idx="17">
                  <c:v>3</c:v>
                </c:pt>
                <c:pt idx="18">
                  <c:v>3</c:v>
                </c:pt>
                <c:pt idx="19">
                  <c:v>2</c:v>
                </c:pt>
                <c:pt idx="20">
                  <c:v>2</c:v>
                </c:pt>
                <c:pt idx="21">
                  <c:v>1</c:v>
                </c:pt>
                <c:pt idx="22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E95-470F-913A-361F922D88F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100"/>
        <c:axId val="96886144"/>
        <c:axId val="96892032"/>
      </c:barChart>
      <c:catAx>
        <c:axId val="968861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da-DK"/>
          </a:p>
        </c:txPr>
        <c:crossAx val="96892032"/>
        <c:crosses val="autoZero"/>
        <c:auto val="1"/>
        <c:lblAlgn val="ctr"/>
        <c:lblOffset val="100"/>
        <c:noMultiLvlLbl val="0"/>
      </c:catAx>
      <c:valAx>
        <c:axId val="968920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/>
              <a:lstStyle/>
              <a:p>
                <a:pPr>
                  <a:defRPr sz="1200" b="0" i="0" baseline="0"/>
                </a:pPr>
                <a:r>
                  <a:rPr lang="sv-SE" sz="1200" b="0" i="0" baseline="0" dirty="0"/>
                  <a:t>No </a:t>
                </a:r>
                <a:r>
                  <a:rPr lang="sv-SE" sz="1200" b="0" i="0" baseline="0" dirty="0" err="1"/>
                  <a:t>of</a:t>
                </a:r>
                <a:r>
                  <a:rPr lang="sv-SE" sz="1200" b="0" i="0" baseline="0" dirty="0"/>
                  <a:t> transplantations</a:t>
                </a:r>
              </a:p>
            </c:rich>
          </c:tx>
          <c:overlay val="0"/>
        </c:title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da-DK"/>
          </a:p>
        </c:txPr>
        <c:crossAx val="968861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da-DK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a-DK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a-D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v>&lt; 2 years</c:v>
          </c:tx>
          <c:spPr>
            <a:solidFill>
              <a:schemeClr val="accent1">
                <a:lumMod val="50000"/>
              </a:schemeClr>
            </a:solidFill>
            <a:ln>
              <a:solidFill>
                <a:schemeClr val="tx1"/>
              </a:solidFill>
            </a:ln>
            <a:effectLst/>
          </c:spPr>
          <c:invertIfNegative val="0"/>
          <c:cat>
            <c:strRef>
              <c:f>Blad1!$B$1:$X$1</c:f>
              <c:strCache>
                <c:ptCount val="23"/>
                <c:pt idx="0">
                  <c:v>94</c:v>
                </c:pt>
                <c:pt idx="1">
                  <c:v>95</c:v>
                </c:pt>
                <c:pt idx="2">
                  <c:v>96</c:v>
                </c:pt>
                <c:pt idx="3">
                  <c:v>97</c:v>
                </c:pt>
                <c:pt idx="4">
                  <c:v>98</c:v>
                </c:pt>
                <c:pt idx="5">
                  <c:v>99</c:v>
                </c:pt>
                <c:pt idx="6">
                  <c:v>00</c:v>
                </c:pt>
                <c:pt idx="7">
                  <c:v>01</c:v>
                </c:pt>
                <c:pt idx="8">
                  <c:v>02</c:v>
                </c:pt>
                <c:pt idx="9">
                  <c:v>03</c:v>
                </c:pt>
                <c:pt idx="10">
                  <c:v>04</c:v>
                </c:pt>
                <c:pt idx="11">
                  <c:v>05</c:v>
                </c:pt>
                <c:pt idx="12">
                  <c:v>06</c:v>
                </c:pt>
                <c:pt idx="13">
                  <c:v>07</c:v>
                </c:pt>
                <c:pt idx="14">
                  <c:v>08</c:v>
                </c:pt>
                <c:pt idx="15">
                  <c:v>09</c:v>
                </c:pt>
                <c:pt idx="16">
                  <c:v>10</c:v>
                </c:pt>
                <c:pt idx="17">
                  <c:v>11</c:v>
                </c:pt>
                <c:pt idx="18">
                  <c:v>12</c:v>
                </c:pt>
                <c:pt idx="19">
                  <c:v>13</c:v>
                </c:pt>
                <c:pt idx="20">
                  <c:v>14</c:v>
                </c:pt>
                <c:pt idx="21">
                  <c:v>15</c:v>
                </c:pt>
                <c:pt idx="22">
                  <c:v>16</c:v>
                </c:pt>
              </c:strCache>
            </c:strRef>
          </c:cat>
          <c:val>
            <c:numRef>
              <c:f>Blad1!$B$2:$X$2</c:f>
              <c:numCache>
                <c:formatCode>General</c:formatCode>
                <c:ptCount val="23"/>
                <c:pt idx="0">
                  <c:v>8</c:v>
                </c:pt>
                <c:pt idx="1">
                  <c:v>9</c:v>
                </c:pt>
                <c:pt idx="2">
                  <c:v>3</c:v>
                </c:pt>
                <c:pt idx="3">
                  <c:v>3</c:v>
                </c:pt>
                <c:pt idx="4">
                  <c:v>4</c:v>
                </c:pt>
                <c:pt idx="5">
                  <c:v>4</c:v>
                </c:pt>
                <c:pt idx="6">
                  <c:v>9</c:v>
                </c:pt>
                <c:pt idx="7">
                  <c:v>1</c:v>
                </c:pt>
                <c:pt idx="8">
                  <c:v>10</c:v>
                </c:pt>
                <c:pt idx="9">
                  <c:v>6</c:v>
                </c:pt>
                <c:pt idx="10">
                  <c:v>8</c:v>
                </c:pt>
                <c:pt idx="11">
                  <c:v>4</c:v>
                </c:pt>
                <c:pt idx="12">
                  <c:v>9</c:v>
                </c:pt>
                <c:pt idx="13">
                  <c:v>10</c:v>
                </c:pt>
                <c:pt idx="14">
                  <c:v>11</c:v>
                </c:pt>
                <c:pt idx="15">
                  <c:v>6</c:v>
                </c:pt>
                <c:pt idx="16">
                  <c:v>5</c:v>
                </c:pt>
                <c:pt idx="17">
                  <c:v>8</c:v>
                </c:pt>
                <c:pt idx="18">
                  <c:v>6</c:v>
                </c:pt>
                <c:pt idx="19">
                  <c:v>10</c:v>
                </c:pt>
                <c:pt idx="20">
                  <c:v>5</c:v>
                </c:pt>
                <c:pt idx="21">
                  <c:v>6</c:v>
                </c:pt>
                <c:pt idx="22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31F-4282-97BA-FA30C7D89E79}"/>
            </c:ext>
          </c:extLst>
        </c:ser>
        <c:ser>
          <c:idx val="1"/>
          <c:order val="1"/>
          <c:tx>
            <c:v>2-5 years</c:v>
          </c:tx>
          <c:spPr>
            <a:solidFill>
              <a:schemeClr val="accent2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  <a:effectLst/>
          </c:spPr>
          <c:invertIfNegative val="0"/>
          <c:cat>
            <c:strRef>
              <c:f>Blad1!$B$1:$X$1</c:f>
              <c:strCache>
                <c:ptCount val="23"/>
                <c:pt idx="0">
                  <c:v>94</c:v>
                </c:pt>
                <c:pt idx="1">
                  <c:v>95</c:v>
                </c:pt>
                <c:pt idx="2">
                  <c:v>96</c:v>
                </c:pt>
                <c:pt idx="3">
                  <c:v>97</c:v>
                </c:pt>
                <c:pt idx="4">
                  <c:v>98</c:v>
                </c:pt>
                <c:pt idx="5">
                  <c:v>99</c:v>
                </c:pt>
                <c:pt idx="6">
                  <c:v>00</c:v>
                </c:pt>
                <c:pt idx="7">
                  <c:v>01</c:v>
                </c:pt>
                <c:pt idx="8">
                  <c:v>02</c:v>
                </c:pt>
                <c:pt idx="9">
                  <c:v>03</c:v>
                </c:pt>
                <c:pt idx="10">
                  <c:v>04</c:v>
                </c:pt>
                <c:pt idx="11">
                  <c:v>05</c:v>
                </c:pt>
                <c:pt idx="12">
                  <c:v>06</c:v>
                </c:pt>
                <c:pt idx="13">
                  <c:v>07</c:v>
                </c:pt>
                <c:pt idx="14">
                  <c:v>08</c:v>
                </c:pt>
                <c:pt idx="15">
                  <c:v>09</c:v>
                </c:pt>
                <c:pt idx="16">
                  <c:v>10</c:v>
                </c:pt>
                <c:pt idx="17">
                  <c:v>11</c:v>
                </c:pt>
                <c:pt idx="18">
                  <c:v>12</c:v>
                </c:pt>
                <c:pt idx="19">
                  <c:v>13</c:v>
                </c:pt>
                <c:pt idx="20">
                  <c:v>14</c:v>
                </c:pt>
                <c:pt idx="21">
                  <c:v>15</c:v>
                </c:pt>
                <c:pt idx="22">
                  <c:v>16</c:v>
                </c:pt>
              </c:strCache>
            </c:strRef>
          </c:cat>
          <c:val>
            <c:numRef>
              <c:f>Blad1!$B$3:$X$3</c:f>
              <c:numCache>
                <c:formatCode>General</c:formatCode>
                <c:ptCount val="23"/>
                <c:pt idx="0">
                  <c:v>3</c:v>
                </c:pt>
                <c:pt idx="1">
                  <c:v>11</c:v>
                </c:pt>
                <c:pt idx="2">
                  <c:v>5</c:v>
                </c:pt>
                <c:pt idx="3">
                  <c:v>5</c:v>
                </c:pt>
                <c:pt idx="4">
                  <c:v>3</c:v>
                </c:pt>
                <c:pt idx="5">
                  <c:v>6</c:v>
                </c:pt>
                <c:pt idx="6">
                  <c:v>5</c:v>
                </c:pt>
                <c:pt idx="7">
                  <c:v>6</c:v>
                </c:pt>
                <c:pt idx="8">
                  <c:v>1</c:v>
                </c:pt>
                <c:pt idx="9">
                  <c:v>5</c:v>
                </c:pt>
                <c:pt idx="10">
                  <c:v>8</c:v>
                </c:pt>
                <c:pt idx="11">
                  <c:v>8</c:v>
                </c:pt>
                <c:pt idx="12">
                  <c:v>7</c:v>
                </c:pt>
                <c:pt idx="13">
                  <c:v>5</c:v>
                </c:pt>
                <c:pt idx="14">
                  <c:v>5</c:v>
                </c:pt>
                <c:pt idx="15">
                  <c:v>8</c:v>
                </c:pt>
                <c:pt idx="16">
                  <c:v>2</c:v>
                </c:pt>
                <c:pt idx="17">
                  <c:v>6</c:v>
                </c:pt>
                <c:pt idx="18">
                  <c:v>5</c:v>
                </c:pt>
                <c:pt idx="19">
                  <c:v>8</c:v>
                </c:pt>
                <c:pt idx="20">
                  <c:v>8</c:v>
                </c:pt>
                <c:pt idx="21">
                  <c:v>7</c:v>
                </c:pt>
                <c:pt idx="22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31F-4282-97BA-FA30C7D89E79}"/>
            </c:ext>
          </c:extLst>
        </c:ser>
        <c:ser>
          <c:idx val="2"/>
          <c:order val="2"/>
          <c:tx>
            <c:v>5-12 years</c:v>
          </c:tx>
          <c:spPr>
            <a:solidFill>
              <a:schemeClr val="accent5">
                <a:lumMod val="75000"/>
              </a:schemeClr>
            </a:solidFill>
            <a:ln>
              <a:solidFill>
                <a:schemeClr val="tx1"/>
              </a:solidFill>
            </a:ln>
            <a:effectLst/>
          </c:spPr>
          <c:invertIfNegative val="0"/>
          <c:cat>
            <c:strRef>
              <c:f>Blad1!$B$1:$X$1</c:f>
              <c:strCache>
                <c:ptCount val="23"/>
                <c:pt idx="0">
                  <c:v>94</c:v>
                </c:pt>
                <c:pt idx="1">
                  <c:v>95</c:v>
                </c:pt>
                <c:pt idx="2">
                  <c:v>96</c:v>
                </c:pt>
                <c:pt idx="3">
                  <c:v>97</c:v>
                </c:pt>
                <c:pt idx="4">
                  <c:v>98</c:v>
                </c:pt>
                <c:pt idx="5">
                  <c:v>99</c:v>
                </c:pt>
                <c:pt idx="6">
                  <c:v>00</c:v>
                </c:pt>
                <c:pt idx="7">
                  <c:v>01</c:v>
                </c:pt>
                <c:pt idx="8">
                  <c:v>02</c:v>
                </c:pt>
                <c:pt idx="9">
                  <c:v>03</c:v>
                </c:pt>
                <c:pt idx="10">
                  <c:v>04</c:v>
                </c:pt>
                <c:pt idx="11">
                  <c:v>05</c:v>
                </c:pt>
                <c:pt idx="12">
                  <c:v>06</c:v>
                </c:pt>
                <c:pt idx="13">
                  <c:v>07</c:v>
                </c:pt>
                <c:pt idx="14">
                  <c:v>08</c:v>
                </c:pt>
                <c:pt idx="15">
                  <c:v>09</c:v>
                </c:pt>
                <c:pt idx="16">
                  <c:v>10</c:v>
                </c:pt>
                <c:pt idx="17">
                  <c:v>11</c:v>
                </c:pt>
                <c:pt idx="18">
                  <c:v>12</c:v>
                </c:pt>
                <c:pt idx="19">
                  <c:v>13</c:v>
                </c:pt>
                <c:pt idx="20">
                  <c:v>14</c:v>
                </c:pt>
                <c:pt idx="21">
                  <c:v>15</c:v>
                </c:pt>
                <c:pt idx="22">
                  <c:v>16</c:v>
                </c:pt>
              </c:strCache>
            </c:strRef>
          </c:cat>
          <c:val>
            <c:numRef>
              <c:f>Blad1!$B$4:$X$4</c:f>
              <c:numCache>
                <c:formatCode>General</c:formatCode>
                <c:ptCount val="23"/>
                <c:pt idx="0">
                  <c:v>15</c:v>
                </c:pt>
                <c:pt idx="1">
                  <c:v>15</c:v>
                </c:pt>
                <c:pt idx="2">
                  <c:v>12</c:v>
                </c:pt>
                <c:pt idx="3">
                  <c:v>12</c:v>
                </c:pt>
                <c:pt idx="4">
                  <c:v>18</c:v>
                </c:pt>
                <c:pt idx="5">
                  <c:v>21</c:v>
                </c:pt>
                <c:pt idx="6">
                  <c:v>6</c:v>
                </c:pt>
                <c:pt idx="7">
                  <c:v>7</c:v>
                </c:pt>
                <c:pt idx="8">
                  <c:v>16</c:v>
                </c:pt>
                <c:pt idx="9">
                  <c:v>12</c:v>
                </c:pt>
                <c:pt idx="10">
                  <c:v>15</c:v>
                </c:pt>
                <c:pt idx="11">
                  <c:v>9</c:v>
                </c:pt>
                <c:pt idx="12">
                  <c:v>12</c:v>
                </c:pt>
                <c:pt idx="13">
                  <c:v>15</c:v>
                </c:pt>
                <c:pt idx="14">
                  <c:v>13</c:v>
                </c:pt>
                <c:pt idx="15">
                  <c:v>9</c:v>
                </c:pt>
                <c:pt idx="16">
                  <c:v>11</c:v>
                </c:pt>
                <c:pt idx="17">
                  <c:v>13</c:v>
                </c:pt>
                <c:pt idx="18">
                  <c:v>13</c:v>
                </c:pt>
                <c:pt idx="19">
                  <c:v>16</c:v>
                </c:pt>
                <c:pt idx="20">
                  <c:v>15</c:v>
                </c:pt>
                <c:pt idx="21">
                  <c:v>10</c:v>
                </c:pt>
                <c:pt idx="22">
                  <c:v>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31F-4282-97BA-FA30C7D89E79}"/>
            </c:ext>
          </c:extLst>
        </c:ser>
        <c:ser>
          <c:idx val="3"/>
          <c:order val="3"/>
          <c:tx>
            <c:strRef>
              <c:f>Blad1!$A$5</c:f>
              <c:strCache>
                <c:ptCount val="1"/>
                <c:pt idx="0">
                  <c:v>12-16 years</c:v>
                </c:pt>
              </c:strCache>
            </c:strRef>
          </c:tx>
          <c:spPr>
            <a:solidFill>
              <a:schemeClr val="accent2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  <a:effectLst/>
          </c:spPr>
          <c:invertIfNegative val="0"/>
          <c:cat>
            <c:strRef>
              <c:f>Blad1!$B$1:$X$1</c:f>
              <c:strCache>
                <c:ptCount val="23"/>
                <c:pt idx="0">
                  <c:v>94</c:v>
                </c:pt>
                <c:pt idx="1">
                  <c:v>95</c:v>
                </c:pt>
                <c:pt idx="2">
                  <c:v>96</c:v>
                </c:pt>
                <c:pt idx="3">
                  <c:v>97</c:v>
                </c:pt>
                <c:pt idx="4">
                  <c:v>98</c:v>
                </c:pt>
                <c:pt idx="5">
                  <c:v>99</c:v>
                </c:pt>
                <c:pt idx="6">
                  <c:v>00</c:v>
                </c:pt>
                <c:pt idx="7">
                  <c:v>01</c:v>
                </c:pt>
                <c:pt idx="8">
                  <c:v>02</c:v>
                </c:pt>
                <c:pt idx="9">
                  <c:v>03</c:v>
                </c:pt>
                <c:pt idx="10">
                  <c:v>04</c:v>
                </c:pt>
                <c:pt idx="11">
                  <c:v>05</c:v>
                </c:pt>
                <c:pt idx="12">
                  <c:v>06</c:v>
                </c:pt>
                <c:pt idx="13">
                  <c:v>07</c:v>
                </c:pt>
                <c:pt idx="14">
                  <c:v>08</c:v>
                </c:pt>
                <c:pt idx="15">
                  <c:v>09</c:v>
                </c:pt>
                <c:pt idx="16">
                  <c:v>10</c:v>
                </c:pt>
                <c:pt idx="17">
                  <c:v>11</c:v>
                </c:pt>
                <c:pt idx="18">
                  <c:v>12</c:v>
                </c:pt>
                <c:pt idx="19">
                  <c:v>13</c:v>
                </c:pt>
                <c:pt idx="20">
                  <c:v>14</c:v>
                </c:pt>
                <c:pt idx="21">
                  <c:v>15</c:v>
                </c:pt>
                <c:pt idx="22">
                  <c:v>16</c:v>
                </c:pt>
              </c:strCache>
            </c:strRef>
          </c:cat>
          <c:val>
            <c:numRef>
              <c:f>Blad1!$B$5:$X$5</c:f>
              <c:numCache>
                <c:formatCode>General</c:formatCode>
                <c:ptCount val="23"/>
                <c:pt idx="0">
                  <c:v>10</c:v>
                </c:pt>
                <c:pt idx="1">
                  <c:v>9</c:v>
                </c:pt>
                <c:pt idx="2">
                  <c:v>19</c:v>
                </c:pt>
                <c:pt idx="3">
                  <c:v>10</c:v>
                </c:pt>
                <c:pt idx="4">
                  <c:v>11</c:v>
                </c:pt>
                <c:pt idx="5">
                  <c:v>7</c:v>
                </c:pt>
                <c:pt idx="6">
                  <c:v>14</c:v>
                </c:pt>
                <c:pt idx="7">
                  <c:v>8</c:v>
                </c:pt>
                <c:pt idx="8">
                  <c:v>20</c:v>
                </c:pt>
                <c:pt idx="9">
                  <c:v>16</c:v>
                </c:pt>
                <c:pt idx="10">
                  <c:v>11</c:v>
                </c:pt>
                <c:pt idx="11">
                  <c:v>16</c:v>
                </c:pt>
                <c:pt idx="12">
                  <c:v>15</c:v>
                </c:pt>
                <c:pt idx="13">
                  <c:v>17</c:v>
                </c:pt>
                <c:pt idx="14">
                  <c:v>8</c:v>
                </c:pt>
                <c:pt idx="15">
                  <c:v>17</c:v>
                </c:pt>
                <c:pt idx="16">
                  <c:v>16</c:v>
                </c:pt>
                <c:pt idx="17">
                  <c:v>10</c:v>
                </c:pt>
                <c:pt idx="18">
                  <c:v>15</c:v>
                </c:pt>
                <c:pt idx="19">
                  <c:v>10</c:v>
                </c:pt>
                <c:pt idx="20">
                  <c:v>17</c:v>
                </c:pt>
                <c:pt idx="21">
                  <c:v>15</c:v>
                </c:pt>
                <c:pt idx="22">
                  <c:v>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31F-4282-97BA-FA30C7D89E7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100"/>
        <c:axId val="97468800"/>
        <c:axId val="97470336"/>
      </c:barChart>
      <c:catAx>
        <c:axId val="974688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da-DK"/>
          </a:p>
        </c:txPr>
        <c:crossAx val="97470336"/>
        <c:crosses val="autoZero"/>
        <c:auto val="1"/>
        <c:lblAlgn val="ctr"/>
        <c:lblOffset val="100"/>
        <c:noMultiLvlLbl val="0"/>
      </c:catAx>
      <c:valAx>
        <c:axId val="974703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/>
              <a:lstStyle/>
              <a:p>
                <a:pPr>
                  <a:defRPr sz="1200" b="0" i="0" baseline="0">
                    <a:solidFill>
                      <a:schemeClr val="tx1"/>
                    </a:solidFill>
                  </a:defRPr>
                </a:pPr>
                <a:r>
                  <a:rPr lang="sv-SE" sz="1200" b="0" i="0" baseline="0" dirty="0">
                    <a:solidFill>
                      <a:schemeClr val="tx1"/>
                    </a:solidFill>
                  </a:rPr>
                  <a:t>No </a:t>
                </a:r>
                <a:r>
                  <a:rPr lang="sv-SE" sz="1200" b="0" i="0" baseline="0" dirty="0" err="1">
                    <a:solidFill>
                      <a:schemeClr val="tx1"/>
                    </a:solidFill>
                  </a:rPr>
                  <a:t>of</a:t>
                </a:r>
                <a:r>
                  <a:rPr lang="sv-SE" sz="1200" b="0" i="0" baseline="0" dirty="0">
                    <a:solidFill>
                      <a:schemeClr val="tx1"/>
                    </a:solidFill>
                  </a:rPr>
                  <a:t> transplantations</a:t>
                </a:r>
              </a:p>
            </c:rich>
          </c:tx>
          <c:overlay val="0"/>
        </c:title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da-DK"/>
          </a:p>
        </c:txPr>
        <c:crossAx val="974688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da-DK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a-DK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a-D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v>&lt; 2 years</c:v>
          </c:tx>
          <c:spPr>
            <a:solidFill>
              <a:schemeClr val="accent1">
                <a:lumMod val="50000"/>
              </a:schemeClr>
            </a:solidFill>
            <a:ln>
              <a:solidFill>
                <a:schemeClr val="tx1"/>
              </a:solidFill>
            </a:ln>
            <a:effectLst/>
          </c:spPr>
          <c:invertIfNegative val="0"/>
          <c:cat>
            <c:strRef>
              <c:f>Blad1!$B$1:$X$1</c:f>
              <c:strCache>
                <c:ptCount val="23"/>
                <c:pt idx="0">
                  <c:v>94</c:v>
                </c:pt>
                <c:pt idx="1">
                  <c:v>95</c:v>
                </c:pt>
                <c:pt idx="2">
                  <c:v>96</c:v>
                </c:pt>
                <c:pt idx="3">
                  <c:v>97</c:v>
                </c:pt>
                <c:pt idx="4">
                  <c:v>98</c:v>
                </c:pt>
                <c:pt idx="5">
                  <c:v>99</c:v>
                </c:pt>
                <c:pt idx="6">
                  <c:v>00</c:v>
                </c:pt>
                <c:pt idx="7">
                  <c:v>01</c:v>
                </c:pt>
                <c:pt idx="8">
                  <c:v>02</c:v>
                </c:pt>
                <c:pt idx="9">
                  <c:v>03</c:v>
                </c:pt>
                <c:pt idx="10">
                  <c:v>04</c:v>
                </c:pt>
                <c:pt idx="11">
                  <c:v>05</c:v>
                </c:pt>
                <c:pt idx="12">
                  <c:v>06</c:v>
                </c:pt>
                <c:pt idx="13">
                  <c:v>07</c:v>
                </c:pt>
                <c:pt idx="14">
                  <c:v>08</c:v>
                </c:pt>
                <c:pt idx="15">
                  <c:v>09</c:v>
                </c:pt>
                <c:pt idx="16">
                  <c:v>10</c:v>
                </c:pt>
                <c:pt idx="17">
                  <c:v>11</c:v>
                </c:pt>
                <c:pt idx="18">
                  <c:v>12</c:v>
                </c:pt>
                <c:pt idx="19">
                  <c:v>13</c:v>
                </c:pt>
                <c:pt idx="20">
                  <c:v>14</c:v>
                </c:pt>
                <c:pt idx="21">
                  <c:v>15</c:v>
                </c:pt>
                <c:pt idx="22">
                  <c:v>16</c:v>
                </c:pt>
              </c:strCache>
            </c:strRef>
          </c:cat>
          <c:val>
            <c:numRef>
              <c:f>Blad1!$B$2:$X$2</c:f>
              <c:numCache>
                <c:formatCode>General</c:formatCode>
                <c:ptCount val="23"/>
                <c:pt idx="0">
                  <c:v>8</c:v>
                </c:pt>
                <c:pt idx="1">
                  <c:v>9</c:v>
                </c:pt>
                <c:pt idx="2">
                  <c:v>3</c:v>
                </c:pt>
                <c:pt idx="3">
                  <c:v>3</c:v>
                </c:pt>
                <c:pt idx="4">
                  <c:v>4</c:v>
                </c:pt>
                <c:pt idx="5">
                  <c:v>4</c:v>
                </c:pt>
                <c:pt idx="6">
                  <c:v>9</c:v>
                </c:pt>
                <c:pt idx="7">
                  <c:v>1</c:v>
                </c:pt>
                <c:pt idx="8">
                  <c:v>10</c:v>
                </c:pt>
                <c:pt idx="9">
                  <c:v>6</c:v>
                </c:pt>
                <c:pt idx="10">
                  <c:v>8</c:v>
                </c:pt>
                <c:pt idx="11">
                  <c:v>4</c:v>
                </c:pt>
                <c:pt idx="12">
                  <c:v>9</c:v>
                </c:pt>
                <c:pt idx="13">
                  <c:v>10</c:v>
                </c:pt>
                <c:pt idx="14">
                  <c:v>11</c:v>
                </c:pt>
                <c:pt idx="15">
                  <c:v>6</c:v>
                </c:pt>
                <c:pt idx="16">
                  <c:v>5</c:v>
                </c:pt>
                <c:pt idx="17">
                  <c:v>8</c:v>
                </c:pt>
                <c:pt idx="18">
                  <c:v>5</c:v>
                </c:pt>
                <c:pt idx="19">
                  <c:v>10</c:v>
                </c:pt>
                <c:pt idx="20">
                  <c:v>5</c:v>
                </c:pt>
                <c:pt idx="21">
                  <c:v>6</c:v>
                </c:pt>
                <c:pt idx="22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31F-4282-97BA-FA30C7D89E79}"/>
            </c:ext>
          </c:extLst>
        </c:ser>
        <c:ser>
          <c:idx val="1"/>
          <c:order val="1"/>
          <c:tx>
            <c:v>2-5 years</c:v>
          </c:tx>
          <c:spPr>
            <a:solidFill>
              <a:schemeClr val="accent2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  <a:effectLst/>
          </c:spPr>
          <c:invertIfNegative val="0"/>
          <c:cat>
            <c:strRef>
              <c:f>Blad1!$B$1:$X$1</c:f>
              <c:strCache>
                <c:ptCount val="23"/>
                <c:pt idx="0">
                  <c:v>94</c:v>
                </c:pt>
                <c:pt idx="1">
                  <c:v>95</c:v>
                </c:pt>
                <c:pt idx="2">
                  <c:v>96</c:v>
                </c:pt>
                <c:pt idx="3">
                  <c:v>97</c:v>
                </c:pt>
                <c:pt idx="4">
                  <c:v>98</c:v>
                </c:pt>
                <c:pt idx="5">
                  <c:v>99</c:v>
                </c:pt>
                <c:pt idx="6">
                  <c:v>00</c:v>
                </c:pt>
                <c:pt idx="7">
                  <c:v>01</c:v>
                </c:pt>
                <c:pt idx="8">
                  <c:v>02</c:v>
                </c:pt>
                <c:pt idx="9">
                  <c:v>03</c:v>
                </c:pt>
                <c:pt idx="10">
                  <c:v>04</c:v>
                </c:pt>
                <c:pt idx="11">
                  <c:v>05</c:v>
                </c:pt>
                <c:pt idx="12">
                  <c:v>06</c:v>
                </c:pt>
                <c:pt idx="13">
                  <c:v>07</c:v>
                </c:pt>
                <c:pt idx="14">
                  <c:v>08</c:v>
                </c:pt>
                <c:pt idx="15">
                  <c:v>09</c:v>
                </c:pt>
                <c:pt idx="16">
                  <c:v>10</c:v>
                </c:pt>
                <c:pt idx="17">
                  <c:v>11</c:v>
                </c:pt>
                <c:pt idx="18">
                  <c:v>12</c:v>
                </c:pt>
                <c:pt idx="19">
                  <c:v>13</c:v>
                </c:pt>
                <c:pt idx="20">
                  <c:v>14</c:v>
                </c:pt>
                <c:pt idx="21">
                  <c:v>15</c:v>
                </c:pt>
                <c:pt idx="22">
                  <c:v>16</c:v>
                </c:pt>
              </c:strCache>
            </c:strRef>
          </c:cat>
          <c:val>
            <c:numRef>
              <c:f>Blad1!$B$3:$X$3</c:f>
              <c:numCache>
                <c:formatCode>General</c:formatCode>
                <c:ptCount val="23"/>
                <c:pt idx="0">
                  <c:v>3</c:v>
                </c:pt>
                <c:pt idx="1">
                  <c:v>10</c:v>
                </c:pt>
                <c:pt idx="2">
                  <c:v>5</c:v>
                </c:pt>
                <c:pt idx="3">
                  <c:v>5</c:v>
                </c:pt>
                <c:pt idx="4">
                  <c:v>3</c:v>
                </c:pt>
                <c:pt idx="5">
                  <c:v>6</c:v>
                </c:pt>
                <c:pt idx="6">
                  <c:v>4</c:v>
                </c:pt>
                <c:pt idx="7">
                  <c:v>6</c:v>
                </c:pt>
                <c:pt idx="8">
                  <c:v>1</c:v>
                </c:pt>
                <c:pt idx="9">
                  <c:v>5</c:v>
                </c:pt>
                <c:pt idx="10">
                  <c:v>7</c:v>
                </c:pt>
                <c:pt idx="11">
                  <c:v>8</c:v>
                </c:pt>
                <c:pt idx="12">
                  <c:v>6</c:v>
                </c:pt>
                <c:pt idx="13">
                  <c:v>5</c:v>
                </c:pt>
                <c:pt idx="14">
                  <c:v>5</c:v>
                </c:pt>
                <c:pt idx="15">
                  <c:v>8</c:v>
                </c:pt>
                <c:pt idx="16">
                  <c:v>2</c:v>
                </c:pt>
                <c:pt idx="17">
                  <c:v>5</c:v>
                </c:pt>
                <c:pt idx="18">
                  <c:v>5</c:v>
                </c:pt>
                <c:pt idx="19">
                  <c:v>7</c:v>
                </c:pt>
                <c:pt idx="20">
                  <c:v>8</c:v>
                </c:pt>
                <c:pt idx="21">
                  <c:v>7</c:v>
                </c:pt>
                <c:pt idx="22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31F-4282-97BA-FA30C7D89E79}"/>
            </c:ext>
          </c:extLst>
        </c:ser>
        <c:ser>
          <c:idx val="2"/>
          <c:order val="2"/>
          <c:tx>
            <c:v>5-12 years</c:v>
          </c:tx>
          <c:spPr>
            <a:solidFill>
              <a:schemeClr val="accent5">
                <a:lumMod val="75000"/>
              </a:schemeClr>
            </a:solidFill>
            <a:ln>
              <a:solidFill>
                <a:schemeClr val="tx1"/>
              </a:solidFill>
            </a:ln>
            <a:effectLst/>
          </c:spPr>
          <c:invertIfNegative val="0"/>
          <c:cat>
            <c:strRef>
              <c:f>Blad1!$B$1:$X$1</c:f>
              <c:strCache>
                <c:ptCount val="23"/>
                <c:pt idx="0">
                  <c:v>94</c:v>
                </c:pt>
                <c:pt idx="1">
                  <c:v>95</c:v>
                </c:pt>
                <c:pt idx="2">
                  <c:v>96</c:v>
                </c:pt>
                <c:pt idx="3">
                  <c:v>97</c:v>
                </c:pt>
                <c:pt idx="4">
                  <c:v>98</c:v>
                </c:pt>
                <c:pt idx="5">
                  <c:v>99</c:v>
                </c:pt>
                <c:pt idx="6">
                  <c:v>00</c:v>
                </c:pt>
                <c:pt idx="7">
                  <c:v>01</c:v>
                </c:pt>
                <c:pt idx="8">
                  <c:v>02</c:v>
                </c:pt>
                <c:pt idx="9">
                  <c:v>03</c:v>
                </c:pt>
                <c:pt idx="10">
                  <c:v>04</c:v>
                </c:pt>
                <c:pt idx="11">
                  <c:v>05</c:v>
                </c:pt>
                <c:pt idx="12">
                  <c:v>06</c:v>
                </c:pt>
                <c:pt idx="13">
                  <c:v>07</c:v>
                </c:pt>
                <c:pt idx="14">
                  <c:v>08</c:v>
                </c:pt>
                <c:pt idx="15">
                  <c:v>09</c:v>
                </c:pt>
                <c:pt idx="16">
                  <c:v>10</c:v>
                </c:pt>
                <c:pt idx="17">
                  <c:v>11</c:v>
                </c:pt>
                <c:pt idx="18">
                  <c:v>12</c:v>
                </c:pt>
                <c:pt idx="19">
                  <c:v>13</c:v>
                </c:pt>
                <c:pt idx="20">
                  <c:v>14</c:v>
                </c:pt>
                <c:pt idx="21">
                  <c:v>15</c:v>
                </c:pt>
                <c:pt idx="22">
                  <c:v>16</c:v>
                </c:pt>
              </c:strCache>
            </c:strRef>
          </c:cat>
          <c:val>
            <c:numRef>
              <c:f>Blad1!$B$4:$X$4</c:f>
              <c:numCache>
                <c:formatCode>General</c:formatCode>
                <c:ptCount val="23"/>
                <c:pt idx="0">
                  <c:v>15</c:v>
                </c:pt>
                <c:pt idx="1">
                  <c:v>14</c:v>
                </c:pt>
                <c:pt idx="2">
                  <c:v>12</c:v>
                </c:pt>
                <c:pt idx="3">
                  <c:v>11</c:v>
                </c:pt>
                <c:pt idx="4">
                  <c:v>15</c:v>
                </c:pt>
                <c:pt idx="5">
                  <c:v>20</c:v>
                </c:pt>
                <c:pt idx="6">
                  <c:v>6</c:v>
                </c:pt>
                <c:pt idx="7">
                  <c:v>6</c:v>
                </c:pt>
                <c:pt idx="8">
                  <c:v>15</c:v>
                </c:pt>
                <c:pt idx="9">
                  <c:v>11</c:v>
                </c:pt>
                <c:pt idx="10">
                  <c:v>13</c:v>
                </c:pt>
                <c:pt idx="11">
                  <c:v>9</c:v>
                </c:pt>
                <c:pt idx="12">
                  <c:v>10</c:v>
                </c:pt>
                <c:pt idx="13">
                  <c:v>15</c:v>
                </c:pt>
                <c:pt idx="14">
                  <c:v>11</c:v>
                </c:pt>
                <c:pt idx="15">
                  <c:v>7</c:v>
                </c:pt>
                <c:pt idx="16">
                  <c:v>10</c:v>
                </c:pt>
                <c:pt idx="17">
                  <c:v>13</c:v>
                </c:pt>
                <c:pt idx="18">
                  <c:v>11</c:v>
                </c:pt>
                <c:pt idx="19">
                  <c:v>15</c:v>
                </c:pt>
                <c:pt idx="20">
                  <c:v>14</c:v>
                </c:pt>
                <c:pt idx="21">
                  <c:v>10</c:v>
                </c:pt>
                <c:pt idx="22">
                  <c:v>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31F-4282-97BA-FA30C7D89E79}"/>
            </c:ext>
          </c:extLst>
        </c:ser>
        <c:ser>
          <c:idx val="3"/>
          <c:order val="3"/>
          <c:tx>
            <c:strRef>
              <c:f>Blad1!$A$5</c:f>
              <c:strCache>
                <c:ptCount val="1"/>
                <c:pt idx="0">
                  <c:v>12-16 years</c:v>
                </c:pt>
              </c:strCache>
            </c:strRef>
          </c:tx>
          <c:spPr>
            <a:solidFill>
              <a:schemeClr val="accent2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  <a:effectLst/>
          </c:spPr>
          <c:invertIfNegative val="0"/>
          <c:cat>
            <c:strRef>
              <c:f>Blad1!$B$1:$X$1</c:f>
              <c:strCache>
                <c:ptCount val="23"/>
                <c:pt idx="0">
                  <c:v>94</c:v>
                </c:pt>
                <c:pt idx="1">
                  <c:v>95</c:v>
                </c:pt>
                <c:pt idx="2">
                  <c:v>96</c:v>
                </c:pt>
                <c:pt idx="3">
                  <c:v>97</c:v>
                </c:pt>
                <c:pt idx="4">
                  <c:v>98</c:v>
                </c:pt>
                <c:pt idx="5">
                  <c:v>99</c:v>
                </c:pt>
                <c:pt idx="6">
                  <c:v>00</c:v>
                </c:pt>
                <c:pt idx="7">
                  <c:v>01</c:v>
                </c:pt>
                <c:pt idx="8">
                  <c:v>02</c:v>
                </c:pt>
                <c:pt idx="9">
                  <c:v>03</c:v>
                </c:pt>
                <c:pt idx="10">
                  <c:v>04</c:v>
                </c:pt>
                <c:pt idx="11">
                  <c:v>05</c:v>
                </c:pt>
                <c:pt idx="12">
                  <c:v>06</c:v>
                </c:pt>
                <c:pt idx="13">
                  <c:v>07</c:v>
                </c:pt>
                <c:pt idx="14">
                  <c:v>08</c:v>
                </c:pt>
                <c:pt idx="15">
                  <c:v>09</c:v>
                </c:pt>
                <c:pt idx="16">
                  <c:v>10</c:v>
                </c:pt>
                <c:pt idx="17">
                  <c:v>11</c:v>
                </c:pt>
                <c:pt idx="18">
                  <c:v>12</c:v>
                </c:pt>
                <c:pt idx="19">
                  <c:v>13</c:v>
                </c:pt>
                <c:pt idx="20">
                  <c:v>14</c:v>
                </c:pt>
                <c:pt idx="21">
                  <c:v>15</c:v>
                </c:pt>
                <c:pt idx="22">
                  <c:v>16</c:v>
                </c:pt>
              </c:strCache>
            </c:strRef>
          </c:cat>
          <c:val>
            <c:numRef>
              <c:f>Blad1!$B$5:$X$5</c:f>
              <c:numCache>
                <c:formatCode>General</c:formatCode>
                <c:ptCount val="23"/>
                <c:pt idx="0">
                  <c:v>10</c:v>
                </c:pt>
                <c:pt idx="1">
                  <c:v>9</c:v>
                </c:pt>
                <c:pt idx="2">
                  <c:v>17</c:v>
                </c:pt>
                <c:pt idx="3">
                  <c:v>10</c:v>
                </c:pt>
                <c:pt idx="4">
                  <c:v>10</c:v>
                </c:pt>
                <c:pt idx="5">
                  <c:v>5</c:v>
                </c:pt>
                <c:pt idx="6">
                  <c:v>12</c:v>
                </c:pt>
                <c:pt idx="7">
                  <c:v>7</c:v>
                </c:pt>
                <c:pt idx="8">
                  <c:v>17</c:v>
                </c:pt>
                <c:pt idx="9">
                  <c:v>14</c:v>
                </c:pt>
                <c:pt idx="10">
                  <c:v>10</c:v>
                </c:pt>
                <c:pt idx="11">
                  <c:v>14</c:v>
                </c:pt>
                <c:pt idx="12">
                  <c:v>14</c:v>
                </c:pt>
                <c:pt idx="13">
                  <c:v>14</c:v>
                </c:pt>
                <c:pt idx="14">
                  <c:v>7</c:v>
                </c:pt>
                <c:pt idx="15">
                  <c:v>17</c:v>
                </c:pt>
                <c:pt idx="16">
                  <c:v>15</c:v>
                </c:pt>
                <c:pt idx="17">
                  <c:v>8</c:v>
                </c:pt>
                <c:pt idx="18">
                  <c:v>15</c:v>
                </c:pt>
                <c:pt idx="19">
                  <c:v>10</c:v>
                </c:pt>
                <c:pt idx="20">
                  <c:v>16</c:v>
                </c:pt>
                <c:pt idx="21">
                  <c:v>14</c:v>
                </c:pt>
                <c:pt idx="22">
                  <c:v>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31F-4282-97BA-FA30C7D89E7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100"/>
        <c:axId val="97468800"/>
        <c:axId val="97470336"/>
      </c:barChart>
      <c:catAx>
        <c:axId val="974688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da-DK"/>
          </a:p>
        </c:txPr>
        <c:crossAx val="97470336"/>
        <c:crosses val="autoZero"/>
        <c:auto val="1"/>
        <c:lblAlgn val="ctr"/>
        <c:lblOffset val="100"/>
        <c:noMultiLvlLbl val="0"/>
      </c:catAx>
      <c:valAx>
        <c:axId val="974703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/>
              <a:lstStyle/>
              <a:p>
                <a:pPr>
                  <a:defRPr sz="1200" b="0" i="0" baseline="0">
                    <a:solidFill>
                      <a:schemeClr val="tx1"/>
                    </a:solidFill>
                  </a:defRPr>
                </a:pPr>
                <a:r>
                  <a:rPr lang="sv-SE" sz="1200" b="0" i="0" baseline="0" dirty="0">
                    <a:solidFill>
                      <a:schemeClr val="tx1"/>
                    </a:solidFill>
                  </a:rPr>
                  <a:t>No </a:t>
                </a:r>
                <a:r>
                  <a:rPr lang="sv-SE" sz="1200" b="0" i="0" baseline="0" dirty="0" err="1">
                    <a:solidFill>
                      <a:schemeClr val="tx1"/>
                    </a:solidFill>
                  </a:rPr>
                  <a:t>of</a:t>
                </a:r>
                <a:r>
                  <a:rPr lang="sv-SE" sz="1200" b="0" i="0" baseline="0" dirty="0">
                    <a:solidFill>
                      <a:schemeClr val="tx1"/>
                    </a:solidFill>
                  </a:rPr>
                  <a:t> transplantations</a:t>
                </a:r>
              </a:p>
            </c:rich>
          </c:tx>
          <c:overlay val="0"/>
        </c:title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da-DK"/>
          </a:p>
        </c:txPr>
        <c:crossAx val="974688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da-DK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a-DK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a-D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071908290875403"/>
          <c:y val="4.3716965046888323E-2"/>
          <c:w val="0.85130706088209551"/>
          <c:h val="0.6801844654328694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Blad1!$B$1</c:f>
              <c:strCache>
                <c:ptCount val="1"/>
                <c:pt idx="0">
                  <c:v>LD (n=524)</c:v>
                </c:pt>
              </c:strCache>
            </c:strRef>
          </c:tx>
          <c:spPr>
            <a:solidFill>
              <a:schemeClr val="accent1">
                <a:lumMod val="50000"/>
              </a:schemeClr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da-DK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Blad1!$A$2:$A$5</c:f>
              <c:strCache>
                <c:ptCount val="4"/>
                <c:pt idx="0">
                  <c:v>&lt; 2 years</c:v>
                </c:pt>
                <c:pt idx="1">
                  <c:v>2-5 years</c:v>
                </c:pt>
                <c:pt idx="2">
                  <c:v>5-12 years</c:v>
                </c:pt>
                <c:pt idx="3">
                  <c:v>12-16 years</c:v>
                </c:pt>
              </c:strCache>
            </c:strRef>
          </c:cat>
          <c:val>
            <c:numRef>
              <c:f>Blad1!$B$2:$B$5</c:f>
              <c:numCache>
                <c:formatCode>General</c:formatCode>
                <c:ptCount val="4"/>
                <c:pt idx="0">
                  <c:v>100</c:v>
                </c:pt>
                <c:pt idx="1">
                  <c:v>66</c:v>
                </c:pt>
                <c:pt idx="2">
                  <c:v>184</c:v>
                </c:pt>
                <c:pt idx="3">
                  <c:v>174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5C4-452B-A14F-9020BDCA6033}"/>
            </c:ext>
          </c:extLst>
        </c:ser>
        <c:ser>
          <c:idx val="1"/>
          <c:order val="1"/>
          <c:tx>
            <c:strRef>
              <c:f>Blad1!$C$1</c:f>
              <c:strCache>
                <c:ptCount val="1"/>
                <c:pt idx="0">
                  <c:v>DD (n=366)</c:v>
                </c:pt>
              </c:strCache>
            </c:strRef>
          </c:tx>
          <c:spPr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da-DK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Blad1!$A$2:$A$5</c:f>
              <c:strCache>
                <c:ptCount val="4"/>
                <c:pt idx="0">
                  <c:v>&lt; 2 years</c:v>
                </c:pt>
                <c:pt idx="1">
                  <c:v>2-5 years</c:v>
                </c:pt>
                <c:pt idx="2">
                  <c:v>5-12 years</c:v>
                </c:pt>
                <c:pt idx="3">
                  <c:v>12-16 years</c:v>
                </c:pt>
              </c:strCache>
            </c:strRef>
          </c:cat>
          <c:val>
            <c:numRef>
              <c:f>Blad1!$C$2:$C$5</c:f>
              <c:numCache>
                <c:formatCode>General</c:formatCode>
                <c:ptCount val="4"/>
                <c:pt idx="0">
                  <c:v>55</c:v>
                </c:pt>
                <c:pt idx="1">
                  <c:v>68</c:v>
                </c:pt>
                <c:pt idx="2">
                  <c:v>112</c:v>
                </c:pt>
                <c:pt idx="3">
                  <c:v>131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5C4-452B-A14F-9020BDCA603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394045160"/>
        <c:axId val="394045488"/>
      </c:barChart>
      <c:catAx>
        <c:axId val="394045160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sv-SE" sz="1400" baseline="0" dirty="0" err="1">
                    <a:solidFill>
                      <a:schemeClr val="tx1"/>
                    </a:solidFill>
                  </a:rPr>
                  <a:t>Years</a:t>
                </a:r>
                <a:r>
                  <a:rPr lang="sv-SE" sz="1400" baseline="0" dirty="0">
                    <a:solidFill>
                      <a:schemeClr val="tx1"/>
                    </a:solidFill>
                  </a:rPr>
                  <a:t> </a:t>
                </a:r>
                <a:r>
                  <a:rPr lang="sv-SE" sz="1400" baseline="0" dirty="0" err="1">
                    <a:solidFill>
                      <a:schemeClr val="tx1"/>
                    </a:solidFill>
                  </a:rPr>
                  <a:t>of</a:t>
                </a:r>
                <a:r>
                  <a:rPr lang="sv-SE" sz="1400" baseline="0" dirty="0">
                    <a:solidFill>
                      <a:schemeClr val="tx1"/>
                    </a:solidFill>
                  </a:rPr>
                  <a:t> age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da-DK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da-DK"/>
          </a:p>
        </c:txPr>
        <c:crossAx val="394045488"/>
        <c:crosses val="autoZero"/>
        <c:auto val="1"/>
        <c:lblAlgn val="ctr"/>
        <c:lblOffset val="100"/>
        <c:noMultiLvlLbl val="0"/>
      </c:catAx>
      <c:valAx>
        <c:axId val="394045488"/>
        <c:scaling>
          <c:orientation val="minMax"/>
          <c:max val="25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sv-SE" sz="1400" baseline="0" dirty="0">
                    <a:solidFill>
                      <a:schemeClr val="tx1"/>
                    </a:solidFill>
                  </a:rPr>
                  <a:t>No </a:t>
                </a:r>
                <a:r>
                  <a:rPr lang="sv-SE" sz="1400" baseline="0" dirty="0" err="1">
                    <a:solidFill>
                      <a:schemeClr val="tx1"/>
                    </a:solidFill>
                  </a:rPr>
                  <a:t>of</a:t>
                </a:r>
                <a:r>
                  <a:rPr lang="sv-SE" sz="1400" baseline="0" dirty="0">
                    <a:solidFill>
                      <a:schemeClr val="tx1"/>
                    </a:solidFill>
                  </a:rPr>
                  <a:t> transplantations</a:t>
                </a:r>
              </a:p>
            </c:rich>
          </c:tx>
          <c:layout>
            <c:manualLayout>
              <c:xMode val="edge"/>
              <c:yMode val="edge"/>
              <c:x val="1.3071895424836602E-2"/>
              <c:y val="0.13797799571728725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da-DK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da-DK"/>
          </a:p>
        </c:txPr>
        <c:crossAx val="3940451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3764654418197722"/>
          <c:y val="6.9684972242919765E-2"/>
          <c:w val="0.15934730585147444"/>
          <c:h val="0.1202054091064703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da-DK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a-DK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a-D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044006555018188"/>
          <c:y val="4.5949820788530465E-2"/>
          <c:w val="0.84094741329922595"/>
          <c:h val="0.7335650382411875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Blad1!$B$1</c:f>
              <c:strCache>
                <c:ptCount val="1"/>
                <c:pt idx="0">
                  <c:v>LD</c:v>
                </c:pt>
              </c:strCache>
            </c:strRef>
          </c:tx>
          <c:spPr>
            <a:solidFill>
              <a:schemeClr val="accent1">
                <a:lumMod val="50000"/>
              </a:schemeClr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da-DK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Blad1!$A$2:$A$5</c:f>
              <c:strCache>
                <c:ptCount val="4"/>
                <c:pt idx="0">
                  <c:v>Norway</c:v>
                </c:pt>
                <c:pt idx="1">
                  <c:v>Sweden</c:v>
                </c:pt>
                <c:pt idx="2">
                  <c:v>Denmark</c:v>
                </c:pt>
                <c:pt idx="3">
                  <c:v>Finland</c:v>
                </c:pt>
              </c:strCache>
            </c:strRef>
          </c:cat>
          <c:val>
            <c:numRef>
              <c:f>Blad1!$B$2:$B$5</c:f>
              <c:numCache>
                <c:formatCode>General</c:formatCode>
                <c:ptCount val="4"/>
                <c:pt idx="0">
                  <c:v>138</c:v>
                </c:pt>
                <c:pt idx="1">
                  <c:v>232</c:v>
                </c:pt>
                <c:pt idx="2">
                  <c:v>93</c:v>
                </c:pt>
                <c:pt idx="3">
                  <c:v>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B43-44FA-B905-EB9EDBEE060E}"/>
            </c:ext>
          </c:extLst>
        </c:ser>
        <c:ser>
          <c:idx val="1"/>
          <c:order val="1"/>
          <c:tx>
            <c:strRef>
              <c:f>Blad1!$C$1</c:f>
              <c:strCache>
                <c:ptCount val="1"/>
                <c:pt idx="0">
                  <c:v>DD</c:v>
                </c:pt>
              </c:strCache>
            </c:strRef>
          </c:tx>
          <c:spPr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da-DK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Blad1!$A$2:$A$5</c:f>
              <c:strCache>
                <c:ptCount val="4"/>
                <c:pt idx="0">
                  <c:v>Norway</c:v>
                </c:pt>
                <c:pt idx="1">
                  <c:v>Sweden</c:v>
                </c:pt>
                <c:pt idx="2">
                  <c:v>Denmark</c:v>
                </c:pt>
                <c:pt idx="3">
                  <c:v>Finland</c:v>
                </c:pt>
              </c:strCache>
            </c:strRef>
          </c:cat>
          <c:val>
            <c:numRef>
              <c:f>Blad1!$C$2:$C$5</c:f>
              <c:numCache>
                <c:formatCode>General</c:formatCode>
                <c:ptCount val="4"/>
                <c:pt idx="0">
                  <c:v>29</c:v>
                </c:pt>
                <c:pt idx="1">
                  <c:v>86</c:v>
                </c:pt>
                <c:pt idx="2">
                  <c:v>93</c:v>
                </c:pt>
                <c:pt idx="3">
                  <c:v>158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B43-44FA-B905-EB9EDBEE060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378157120"/>
        <c:axId val="378156464"/>
      </c:barChart>
      <c:catAx>
        <c:axId val="3781571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da-DK"/>
          </a:p>
        </c:txPr>
        <c:crossAx val="378156464"/>
        <c:crosses val="autoZero"/>
        <c:auto val="1"/>
        <c:lblAlgn val="ctr"/>
        <c:lblOffset val="100"/>
        <c:noMultiLvlLbl val="0"/>
      </c:catAx>
      <c:valAx>
        <c:axId val="3781564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sv-SE" sz="1400" baseline="0" dirty="0">
                    <a:solidFill>
                      <a:schemeClr val="tx1"/>
                    </a:solidFill>
                  </a:rPr>
                  <a:t>No </a:t>
                </a:r>
                <a:r>
                  <a:rPr lang="sv-SE" sz="1400" baseline="0" dirty="0" err="1">
                    <a:solidFill>
                      <a:schemeClr val="tx1"/>
                    </a:solidFill>
                  </a:rPr>
                  <a:t>of</a:t>
                </a:r>
                <a:r>
                  <a:rPr lang="sv-SE" sz="1400" baseline="0" dirty="0">
                    <a:solidFill>
                      <a:schemeClr val="tx1"/>
                    </a:solidFill>
                  </a:rPr>
                  <a:t> transplantations</a:t>
                </a:r>
              </a:p>
            </c:rich>
          </c:tx>
          <c:layout>
            <c:manualLayout>
              <c:xMode val="edge"/>
              <c:yMode val="edge"/>
              <c:x val="3.0456852791878174E-2"/>
              <c:y val="0.15792933141421839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da-DK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da-DK"/>
          </a:p>
        </c:txPr>
        <c:crossAx val="3781571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da-DK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a-DK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a-D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889184807781381"/>
          <c:y val="0.27189826966073688"/>
          <c:w val="0.83984444959086002"/>
          <c:h val="0.6336881500923495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Blad1!$B$1</c:f>
              <c:strCache>
                <c:ptCount val="1"/>
                <c:pt idx="0">
                  <c:v>LD 94-03</c:v>
                </c:pt>
              </c:strCache>
            </c:strRef>
          </c:tx>
          <c:spPr>
            <a:solidFill>
              <a:schemeClr val="accent1">
                <a:lumMod val="50000"/>
              </a:schemeClr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a-DK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Blad1!$A$2:$A$5</c:f>
              <c:strCache>
                <c:ptCount val="4"/>
                <c:pt idx="0">
                  <c:v>Norway</c:v>
                </c:pt>
                <c:pt idx="1">
                  <c:v>Sweden</c:v>
                </c:pt>
                <c:pt idx="2">
                  <c:v>Denmark</c:v>
                </c:pt>
                <c:pt idx="3">
                  <c:v>Finland</c:v>
                </c:pt>
              </c:strCache>
            </c:strRef>
          </c:cat>
          <c:val>
            <c:numRef>
              <c:f>Blad1!$B$2:$B$5</c:f>
              <c:numCache>
                <c:formatCode>General</c:formatCode>
                <c:ptCount val="4"/>
                <c:pt idx="0">
                  <c:v>58</c:v>
                </c:pt>
                <c:pt idx="1">
                  <c:v>86</c:v>
                </c:pt>
                <c:pt idx="2">
                  <c:v>40</c:v>
                </c:pt>
                <c:pt idx="3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BED-4C58-A333-B11F2FEDD102}"/>
            </c:ext>
          </c:extLst>
        </c:ser>
        <c:ser>
          <c:idx val="1"/>
          <c:order val="1"/>
          <c:tx>
            <c:strRef>
              <c:f>Blad1!$C$1</c:f>
              <c:strCache>
                <c:ptCount val="1"/>
                <c:pt idx="0">
                  <c:v>LD 04-16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a-DK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Blad1!$A$2:$A$5</c:f>
              <c:strCache>
                <c:ptCount val="4"/>
                <c:pt idx="0">
                  <c:v>Norway</c:v>
                </c:pt>
                <c:pt idx="1">
                  <c:v>Sweden</c:v>
                </c:pt>
                <c:pt idx="2">
                  <c:v>Denmark</c:v>
                </c:pt>
                <c:pt idx="3">
                  <c:v>Finland</c:v>
                </c:pt>
              </c:strCache>
            </c:strRef>
          </c:cat>
          <c:val>
            <c:numRef>
              <c:f>Blad1!$C$2:$C$5</c:f>
              <c:numCache>
                <c:formatCode>General</c:formatCode>
                <c:ptCount val="4"/>
                <c:pt idx="0">
                  <c:v>80</c:v>
                </c:pt>
                <c:pt idx="1">
                  <c:v>146</c:v>
                </c:pt>
                <c:pt idx="2">
                  <c:v>53</c:v>
                </c:pt>
                <c:pt idx="3">
                  <c:v>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BED-4C58-A333-B11F2FEDD102}"/>
            </c:ext>
          </c:extLst>
        </c:ser>
        <c:ser>
          <c:idx val="2"/>
          <c:order val="2"/>
          <c:tx>
            <c:strRef>
              <c:f>Blad1!$D$1</c:f>
              <c:strCache>
                <c:ptCount val="1"/>
                <c:pt idx="0">
                  <c:v>DD 94-03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a-DK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Blad1!$A$2:$A$5</c:f>
              <c:strCache>
                <c:ptCount val="4"/>
                <c:pt idx="0">
                  <c:v>Norway</c:v>
                </c:pt>
                <c:pt idx="1">
                  <c:v>Sweden</c:v>
                </c:pt>
                <c:pt idx="2">
                  <c:v>Denmark</c:v>
                </c:pt>
                <c:pt idx="3">
                  <c:v>Finland</c:v>
                </c:pt>
              </c:strCache>
            </c:strRef>
          </c:cat>
          <c:val>
            <c:numRef>
              <c:f>Blad1!$D$2:$D$5</c:f>
              <c:numCache>
                <c:formatCode>General</c:formatCode>
                <c:ptCount val="4"/>
                <c:pt idx="0">
                  <c:v>9</c:v>
                </c:pt>
                <c:pt idx="1">
                  <c:v>43</c:v>
                </c:pt>
                <c:pt idx="2">
                  <c:v>30</c:v>
                </c:pt>
                <c:pt idx="3">
                  <c:v>79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BED-4C58-A333-B11F2FEDD102}"/>
            </c:ext>
          </c:extLst>
        </c:ser>
        <c:ser>
          <c:idx val="3"/>
          <c:order val="3"/>
          <c:tx>
            <c:strRef>
              <c:f>Blad1!$E$1</c:f>
              <c:strCache>
                <c:ptCount val="1"/>
                <c:pt idx="0">
                  <c:v>DD 04-16</c:v>
                </c:pt>
              </c:strCache>
            </c:strRef>
          </c:tx>
          <c:spPr>
            <a:solidFill>
              <a:schemeClr val="accent2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a-DK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Blad1!$A$2:$A$5</c:f>
              <c:strCache>
                <c:ptCount val="4"/>
                <c:pt idx="0">
                  <c:v>Norway</c:v>
                </c:pt>
                <c:pt idx="1">
                  <c:v>Sweden</c:v>
                </c:pt>
                <c:pt idx="2">
                  <c:v>Denmark</c:v>
                </c:pt>
                <c:pt idx="3">
                  <c:v>Finland</c:v>
                </c:pt>
              </c:strCache>
            </c:strRef>
          </c:cat>
          <c:val>
            <c:numRef>
              <c:f>Blad1!$E$2:$E$5</c:f>
              <c:numCache>
                <c:formatCode>General</c:formatCode>
                <c:ptCount val="4"/>
                <c:pt idx="0">
                  <c:v>20</c:v>
                </c:pt>
                <c:pt idx="1">
                  <c:v>43</c:v>
                </c:pt>
                <c:pt idx="2">
                  <c:v>63</c:v>
                </c:pt>
                <c:pt idx="3">
                  <c:v>79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BED-4C58-A333-B11F2FEDD10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520876600"/>
        <c:axId val="520876928"/>
      </c:barChart>
      <c:catAx>
        <c:axId val="5208766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da-DK"/>
          </a:p>
        </c:txPr>
        <c:crossAx val="520876928"/>
        <c:crosses val="autoZero"/>
        <c:auto val="1"/>
        <c:lblAlgn val="ctr"/>
        <c:lblOffset val="100"/>
        <c:noMultiLvlLbl val="0"/>
      </c:catAx>
      <c:valAx>
        <c:axId val="520876928"/>
        <c:scaling>
          <c:orientation val="minMax"/>
          <c:max val="175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sv-SE" sz="1400" baseline="0" dirty="0">
                    <a:solidFill>
                      <a:schemeClr val="tx1"/>
                    </a:solidFill>
                  </a:rPr>
                  <a:t>No </a:t>
                </a:r>
                <a:r>
                  <a:rPr lang="sv-SE" sz="1400" baseline="0" dirty="0" err="1">
                    <a:solidFill>
                      <a:schemeClr val="tx1"/>
                    </a:solidFill>
                  </a:rPr>
                  <a:t>of</a:t>
                </a:r>
                <a:r>
                  <a:rPr lang="sv-SE" sz="1400" baseline="0" dirty="0">
                    <a:solidFill>
                      <a:schemeClr val="tx1"/>
                    </a:solidFill>
                  </a:rPr>
                  <a:t> transplantations</a:t>
                </a:r>
              </a:p>
            </c:rich>
          </c:tx>
          <c:layout>
            <c:manualLayout>
              <c:xMode val="edge"/>
              <c:yMode val="edge"/>
              <c:x val="3.2369281045751638E-2"/>
              <c:y val="0.36006950520073877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da-DK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da-DK"/>
          </a:p>
        </c:txPr>
        <c:crossAx val="520876600"/>
        <c:crosses val="autoZero"/>
        <c:crossBetween val="between"/>
        <c:majorUnit val="25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86723302969481764"/>
          <c:y val="0.29546976766793032"/>
          <c:w val="0.11760057942468276"/>
          <c:h val="0.2310673665791775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5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da-DK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a-DK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016" y="0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814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016" y="9431814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789AB47-D357-4B29-9E6B-1F3AE5E4E5F5}" type="slidenum">
              <a:rPr lang="sv-SE"/>
              <a:pPr>
                <a:defRPr/>
              </a:pPr>
              <a:t>‹nr.›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907"/>
            <a:ext cx="5438140" cy="44677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noProof="0"/>
              <a:t>Klicka här för att ändra format på bakgrundstexten</a:t>
            </a:r>
          </a:p>
          <a:p>
            <a:pPr lvl="1"/>
            <a:r>
              <a:rPr lang="sv-SE" noProof="0"/>
              <a:t>Nivå två</a:t>
            </a:r>
          </a:p>
          <a:p>
            <a:pPr lvl="2"/>
            <a:r>
              <a:rPr lang="sv-SE" noProof="0"/>
              <a:t>Nivå tre</a:t>
            </a:r>
          </a:p>
          <a:p>
            <a:pPr lvl="3"/>
            <a:r>
              <a:rPr lang="sv-SE" noProof="0"/>
              <a:t>Nivå fyra</a:t>
            </a:r>
          </a:p>
          <a:p>
            <a:pPr lvl="4"/>
            <a:r>
              <a:rPr lang="sv-SE" noProof="0"/>
              <a:t>Nivå fem</a:t>
            </a:r>
          </a:p>
        </p:txBody>
      </p:sp>
      <p:sp>
        <p:nvSpPr>
          <p:cNvPr id="491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0091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491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30091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839B9A2C-E2AB-42BA-923E-598A7575CBDB}" type="slidenum">
              <a:rPr lang="sv-SE"/>
              <a:pPr>
                <a:defRPr/>
              </a:pPr>
              <a:t>‹nr.›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v-SE"/>
              <a:t>Klicka här för att ändra format på underrubrik i bakgrunden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1AEA8B-D33A-402A-8496-3AA4EF6C458C}" type="slidenum">
              <a:rPr lang="sv-SE"/>
              <a:pPr>
                <a:defRPr/>
              </a:pPr>
              <a:t>‹nr.›</a:t>
            </a:fld>
            <a:endParaRPr lang="sv-S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1B1383-24F0-4F09-97EC-E28533EDC36E}" type="slidenum">
              <a:rPr lang="sv-SE"/>
              <a:pPr>
                <a:defRPr/>
              </a:pPr>
              <a:t>‹nr.›</a:t>
            </a:fld>
            <a:endParaRPr lang="sv-S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7B4493-623A-438F-8469-F7B4E533A95B}" type="slidenum">
              <a:rPr lang="sv-SE"/>
              <a:pPr>
                <a:defRPr/>
              </a:pPr>
              <a:t>‹nr.›</a:t>
            </a:fld>
            <a:endParaRPr lang="sv-SE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Rubrik och diag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diagram 2"/>
          <p:cNvSpPr>
            <a:spLocks noGrp="1"/>
          </p:cNvSpPr>
          <p:nvPr>
            <p:ph type="chart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sv-SE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788988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8E4684-E83A-4347-84E3-E02C4797BC22}" type="slidenum">
              <a:rPr lang="sv-SE"/>
              <a:pPr>
                <a:defRPr/>
              </a:pPr>
              <a:t>‹nr.›</a:t>
            </a:fld>
            <a:endParaRPr lang="sv-SE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Rubrik och tabe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abell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sv-SE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DA09A6-DC50-44F2-A049-879EA94E1F68}" type="slidenum">
              <a:rPr lang="sv-SE"/>
              <a:pPr>
                <a:defRPr/>
              </a:pPr>
              <a:t>‹nr.›</a:t>
            </a:fld>
            <a:endParaRPr lang="sv-S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142E5C-0A8B-479C-BDB9-A2E46FA96E44}" type="slidenum">
              <a:rPr lang="sv-SE"/>
              <a:pPr>
                <a:defRPr/>
              </a:pPr>
              <a:t>‹nr.›</a:t>
            </a:fld>
            <a:endParaRPr lang="sv-S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19688A-A306-4215-ADA0-D1AC8C2A10BF}" type="slidenum">
              <a:rPr lang="sv-SE"/>
              <a:pPr>
                <a:defRPr/>
              </a:pPr>
              <a:t>‹nr.›</a:t>
            </a:fld>
            <a:endParaRPr lang="sv-S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2E8971-95CF-46C7-8BF3-64D0224C0113}" type="slidenum">
              <a:rPr lang="sv-SE"/>
              <a:pPr>
                <a:defRPr/>
              </a:pPr>
              <a:t>‹nr.›</a:t>
            </a:fld>
            <a:endParaRPr lang="sv-S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0B7B72-AC63-441E-BC19-D47C5838C00D}" type="slidenum">
              <a:rPr lang="sv-SE"/>
              <a:pPr>
                <a:defRPr/>
              </a:pPr>
              <a:t>‹nr.›</a:t>
            </a:fld>
            <a:endParaRPr lang="sv-S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00320D-149E-4CEE-B4D7-FE3C5CA1DAD8}" type="slidenum">
              <a:rPr lang="sv-SE"/>
              <a:pPr>
                <a:defRPr/>
              </a:pPr>
              <a:t>‹nr.›</a:t>
            </a:fld>
            <a:endParaRPr lang="sv-S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CD5140-65CE-477B-B7CA-90BF13B322A7}" type="slidenum">
              <a:rPr lang="sv-SE"/>
              <a:pPr>
                <a:defRPr/>
              </a:pPr>
              <a:t>‹nr.›</a:t>
            </a:fld>
            <a:endParaRPr lang="sv-S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B05D73-6AF4-4A85-A7CF-073DBEF62C4E}" type="slidenum">
              <a:rPr lang="sv-SE"/>
              <a:pPr>
                <a:defRPr/>
              </a:pPr>
              <a:t>‹nr.›</a:t>
            </a:fld>
            <a:endParaRPr lang="sv-S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v-SE" noProof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F2E29C-9ACD-4E9B-912C-200988B79CAC}" type="slidenum">
              <a:rPr lang="sv-SE"/>
              <a:pPr>
                <a:defRPr/>
              </a:pPr>
              <a:t>‹nr.›</a:t>
            </a:fld>
            <a:endParaRPr lang="sv-S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00"/>
            </a:gs>
            <a:gs pos="100000">
              <a:srgbClr val="006666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AutoShape 7"/>
          <p:cNvSpPr>
            <a:spLocks noChangeArrowheads="1"/>
          </p:cNvSpPr>
          <p:nvPr userDrawn="1"/>
        </p:nvSpPr>
        <p:spPr bwMode="auto">
          <a:xfrm>
            <a:off x="228600" y="152400"/>
            <a:ext cx="8763000" cy="6553200"/>
          </a:xfrm>
          <a:prstGeom prst="roundRect">
            <a:avLst>
              <a:gd name="adj" fmla="val 2181"/>
            </a:avLst>
          </a:prstGeom>
          <a:solidFill>
            <a:schemeClr val="bg1"/>
          </a:solidFill>
          <a:ln w="25400">
            <a:noFill/>
            <a:round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wrap="none" anchor="ctr"/>
          <a:lstStyle/>
          <a:p>
            <a:pPr>
              <a:defRPr/>
            </a:pPr>
            <a:endParaRPr lang="sv-SE"/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v-SE"/>
              <a:t>Klicka här för att ändra format på bakgrundsrubriken</a:t>
            </a:r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B5230835-49EA-4333-9DA9-70D6AB280388}" type="slidenum">
              <a:rPr lang="sv-SE"/>
              <a:pPr>
                <a:defRPr/>
              </a:pPr>
              <a:t>‹nr.›</a:t>
            </a:fld>
            <a:endParaRPr lang="sv-SE"/>
          </a:p>
        </p:txBody>
      </p:sp>
      <p:sp>
        <p:nvSpPr>
          <p:cNvPr id="1032" name="Rectangle 8"/>
          <p:cNvSpPr>
            <a:spLocks noChangeArrowheads="1"/>
          </p:cNvSpPr>
          <p:nvPr userDrawn="1"/>
        </p:nvSpPr>
        <p:spPr bwMode="auto">
          <a:xfrm>
            <a:off x="725488" y="6397625"/>
            <a:ext cx="1343025" cy="2746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eaLnBrk="0" hangingPunct="0">
              <a:defRPr/>
            </a:pPr>
            <a:r>
              <a:rPr lang="sv-SE" sz="1200" b="1" dirty="0">
                <a:latin typeface="Arial" charset="0"/>
              </a:rPr>
              <a:t>1994-2016</a:t>
            </a:r>
          </a:p>
        </p:txBody>
      </p:sp>
      <p:pic>
        <p:nvPicPr>
          <p:cNvPr id="6153" name="Picture 9" descr="NPR1"/>
          <p:cNvPicPr>
            <a:picLocks noChangeAspect="1" noChangeArrowheads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341313" y="6096000"/>
            <a:ext cx="414337" cy="54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4" name="Line 10"/>
          <p:cNvSpPr>
            <a:spLocks noChangeShapeType="1"/>
          </p:cNvSpPr>
          <p:nvPr userDrawn="1"/>
        </p:nvSpPr>
        <p:spPr bwMode="auto">
          <a:xfrm>
            <a:off x="533400" y="1828800"/>
            <a:ext cx="8077200" cy="0"/>
          </a:xfrm>
          <a:prstGeom prst="line">
            <a:avLst/>
          </a:prstGeom>
          <a:noFill/>
          <a:ln w="57150">
            <a:solidFill>
              <a:srgbClr val="006666"/>
            </a:solidFill>
            <a:round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/>
          <a:lstStyle/>
          <a:p>
            <a:pPr>
              <a:defRPr/>
            </a:pPr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7" r:id="rId1"/>
    <p:sldLayoutId id="2147483748" r:id="rId2"/>
    <p:sldLayoutId id="2147483749" r:id="rId3"/>
    <p:sldLayoutId id="2147483750" r:id="rId4"/>
    <p:sldLayoutId id="2147483751" r:id="rId5"/>
    <p:sldLayoutId id="2147483752" r:id="rId6"/>
    <p:sldLayoutId id="2147483753" r:id="rId7"/>
    <p:sldLayoutId id="2147483754" r:id="rId8"/>
    <p:sldLayoutId id="2147483755" r:id="rId9"/>
    <p:sldLayoutId id="2147483756" r:id="rId10"/>
    <p:sldLayoutId id="2147483757" r:id="rId11"/>
    <p:sldLayoutId id="2147483759" r:id="rId12"/>
    <p:sldLayoutId id="2147483758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666"/>
        </a:buClr>
        <a:buSzPct val="75000"/>
        <a:buFont typeface="Monotype Sorts" charset="2"/>
        <a:buChar char="u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9" name="AutoShape 7"/>
          <p:cNvSpPr>
            <a:spLocks noChangeArrowheads="1"/>
          </p:cNvSpPr>
          <p:nvPr/>
        </p:nvSpPr>
        <p:spPr bwMode="auto">
          <a:xfrm>
            <a:off x="228600" y="152400"/>
            <a:ext cx="8763000" cy="6553200"/>
          </a:xfrm>
          <a:prstGeom prst="roundRect">
            <a:avLst>
              <a:gd name="adj" fmla="val 2181"/>
            </a:avLst>
          </a:prstGeom>
          <a:solidFill>
            <a:schemeClr val="bg1"/>
          </a:solidFill>
          <a:ln w="25400">
            <a:noFill/>
            <a:round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sv-SE"/>
          </a:p>
        </p:txBody>
      </p:sp>
      <p:sp>
        <p:nvSpPr>
          <p:cNvPr id="8195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SE" sz="4000"/>
              <a:t>The Nordic Pediatric Renal Transplant Study Group</a:t>
            </a:r>
          </a:p>
        </p:txBody>
      </p:sp>
      <p:pic>
        <p:nvPicPr>
          <p:cNvPr id="8196" name="Picture 6" descr="NPR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41750" y="2590800"/>
            <a:ext cx="139065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7" name="Text Box 9"/>
          <p:cNvSpPr txBox="1">
            <a:spLocks noChangeArrowheads="1"/>
          </p:cNvSpPr>
          <p:nvPr/>
        </p:nvSpPr>
        <p:spPr bwMode="auto">
          <a:xfrm>
            <a:off x="2895600" y="4876800"/>
            <a:ext cx="3276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v-SE" sz="2800" dirty="0">
                <a:latin typeface="Arial" charset="0"/>
              </a:rPr>
              <a:t>1994-2016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SE" sz="3200"/>
              <a:t>Age distribution of renal tx in Nordic children</a:t>
            </a:r>
          </a:p>
        </p:txBody>
      </p:sp>
      <p:graphicFrame>
        <p:nvGraphicFramePr>
          <p:cNvPr id="10348" name="Group 108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2470266853"/>
              </p:ext>
            </p:extLst>
          </p:nvPr>
        </p:nvGraphicFramePr>
        <p:xfrm>
          <a:off x="1275740" y="2424234"/>
          <a:ext cx="6695772" cy="3276000"/>
        </p:xfrm>
        <a:graphic>
          <a:graphicData uri="http://schemas.openxmlformats.org/drawingml/2006/table">
            <a:tbl>
              <a:tblPr>
                <a:tableStyleId>{0660B408-B3CF-4A94-85FC-2B1E0A45F4A2}</a:tableStyleId>
              </a:tblPr>
              <a:tblGrid>
                <a:gridCol w="11565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92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92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92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92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924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924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924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924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46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66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sv-SE" sz="1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Age at </a:t>
                      </a:r>
                      <a:r>
                        <a:rPr kumimoji="0" lang="sv-SE" sz="1800" b="1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tx</a:t>
                      </a:r>
                      <a:endParaRPr kumimoji="0" lang="sv-SE" sz="18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66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sv-SE" sz="1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&lt; 2 yrs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66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sv-SE" sz="20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66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sv-SE" sz="1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2-5 yrs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66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sv-SE" sz="20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66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sv-SE" sz="1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5-12 yrs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66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sv-SE" sz="20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66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sv-SE" sz="1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12-16 yrs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66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sv-SE" sz="18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66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sv-SE" sz="1800" b="1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Tx</a:t>
                      </a:r>
                      <a:r>
                        <a:rPr kumimoji="0" lang="sv-SE" sz="1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 era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66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sv-SE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94 - 03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66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sv-SE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04 - 16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66"/>
                        </a:buClr>
                        <a:buSzPct val="75000"/>
                        <a:buFont typeface="Monotype Sorts" charset="2"/>
                        <a:buNone/>
                        <a:tabLst/>
                        <a:defRPr/>
                      </a:pPr>
                      <a:r>
                        <a:rPr kumimoji="0" lang="sv-SE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94 - 03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66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sv-SE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04 - 16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66"/>
                        </a:buClr>
                        <a:buSzPct val="75000"/>
                        <a:buFont typeface="Monotype Sorts" charset="2"/>
                        <a:buNone/>
                        <a:tabLst/>
                        <a:defRPr/>
                      </a:pPr>
                      <a:r>
                        <a:rPr kumimoji="0" lang="sv-SE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94 - 03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66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sv-SE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04 - 16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66"/>
                        </a:buClr>
                        <a:buSzPct val="75000"/>
                        <a:buFont typeface="Monotype Sorts" charset="2"/>
                        <a:buNone/>
                        <a:tabLst/>
                        <a:defRPr/>
                      </a:pPr>
                      <a:r>
                        <a:rPr kumimoji="0" lang="sv-SE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94 - 03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66"/>
                        </a:buClr>
                        <a:buSzPct val="75000"/>
                        <a:buFont typeface="Monotype Sorts" charset="2"/>
                        <a:buNone/>
                        <a:tabLst/>
                        <a:defRPr/>
                      </a:pPr>
                      <a:r>
                        <a:rPr kumimoji="0" lang="sv-SE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04 - 16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66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sv-SE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Finland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66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sv-SE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28%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66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sv-SE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42%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66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sv-SE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19%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66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sv-SE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18%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66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sv-SE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31%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66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sv-SE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15%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66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sv-SE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22%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66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sv-SE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25%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66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sv-SE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Sweden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66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sv-SE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15%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66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sv-SE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15%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66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sv-SE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8%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66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sv-SE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15%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66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sv-SE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41%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66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sv-SE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33%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66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sv-SE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36%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66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sv-SE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37%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66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sv-SE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Norway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66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sv-SE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15%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66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sv-SE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14%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66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sv-SE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7%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66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sv-SE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16%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66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sv-SE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25%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66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sv-SE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36%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66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sv-SE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53%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66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sv-SE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34%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66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sv-SE" sz="18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Denmark</a:t>
                      </a:r>
                      <a:endParaRPr kumimoji="0" lang="sv-SE" sz="1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66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sv-SE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  0%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66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sv-SE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6%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66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sv-SE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21%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66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sv-SE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14%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66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sv-SE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47%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66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sv-SE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40%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66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sv-SE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32%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66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sv-SE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40%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66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sv-SE" sz="1800" b="0" i="1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Iceland</a:t>
                      </a:r>
                      <a:endParaRPr kumimoji="0" lang="sv-SE" sz="1800" b="0" i="1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66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sv-SE" sz="1800" b="0" i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66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sv-SE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66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sv-SE" sz="1800" b="0" i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66"/>
                        </a:buClr>
                        <a:buSzPct val="75000"/>
                        <a:buFont typeface="Monotype Sorts" charset="2"/>
                        <a:buNone/>
                        <a:tabLst/>
                        <a:defRPr/>
                      </a:pPr>
                      <a:r>
                        <a:rPr kumimoji="0" lang="sv-SE" sz="1800" b="0" i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20%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66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sv-SE" sz="1800" b="0" i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66"/>
                        </a:buClr>
                        <a:buSzPct val="75000"/>
                        <a:buFont typeface="Monotype Sorts" charset="2"/>
                        <a:buNone/>
                        <a:tabLst/>
                        <a:defRPr/>
                      </a:pPr>
                      <a:r>
                        <a:rPr kumimoji="0" lang="sv-SE" sz="1800" b="0" i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40%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66"/>
                        </a:buClr>
                        <a:buSzPct val="75000"/>
                        <a:buFont typeface="Monotype Sorts" charset="2"/>
                        <a:buNone/>
                        <a:tabLst/>
                        <a:defRPr/>
                      </a:pPr>
                      <a:r>
                        <a:rPr kumimoji="0" lang="sv-SE" sz="1800" b="0" i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66"/>
                        </a:buClr>
                        <a:buSzPct val="75000"/>
                        <a:buFont typeface="Monotype Sorts" charset="2"/>
                        <a:buNone/>
                        <a:tabLst/>
                        <a:defRPr/>
                      </a:pPr>
                      <a:r>
                        <a:rPr kumimoji="0" lang="sv-SE" sz="1800" b="0" i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40%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SE" sz="3200"/>
              <a:t>Age distribution of renal tx in Nordic children</a:t>
            </a:r>
          </a:p>
        </p:txBody>
      </p:sp>
      <p:graphicFrame>
        <p:nvGraphicFramePr>
          <p:cNvPr id="11342" name="Group 78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3747568551"/>
              </p:ext>
            </p:extLst>
          </p:nvPr>
        </p:nvGraphicFramePr>
        <p:xfrm>
          <a:off x="1828800" y="2514600"/>
          <a:ext cx="5448300" cy="3267456"/>
        </p:xfrm>
        <a:graphic>
          <a:graphicData uri="http://schemas.openxmlformats.org/drawingml/2006/table">
            <a:tbl>
              <a:tblPr/>
              <a:tblGrid>
                <a:gridCol w="1041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25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90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09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66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sv-SE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66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sv-SE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66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sv-SE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66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sv-SE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Age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66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sv-SE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Mean±SD</a:t>
                      </a:r>
                      <a:endParaRPr kumimoji="0" lang="sv-SE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66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sv-S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Median (</a:t>
                      </a:r>
                      <a:r>
                        <a:rPr kumimoji="0" lang="sv-SE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range</a:t>
                      </a:r>
                      <a:r>
                        <a:rPr kumimoji="0" lang="sv-S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62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66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sv-SE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DD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66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sv-SE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366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66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sv-SE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41%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66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sv-SE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8.7±5.1 </a:t>
                      </a:r>
                      <a:br>
                        <a:rPr kumimoji="0" lang="sv-SE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sv-SE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9.4 (0.8 – 15.9)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62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66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sv-SE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LD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66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sv-SE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66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sv-SE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59%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66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sv-SE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8.4±5.1 </a:t>
                      </a:r>
                      <a:br>
                        <a:rPr kumimoji="0" lang="sv-SE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sv-SE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9.0 (0.7 – 15.9)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62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66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sv-SE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All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66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sv-SE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890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66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sv-S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66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sv-SE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8.5±5.1 </a:t>
                      </a:r>
                      <a:br>
                        <a:rPr kumimoji="0" lang="sv-SE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sv-SE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9.3 (0.7 – 15.9)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Pediatric renal transplantation in the Nordic countries</a:t>
            </a:r>
            <a:endParaRPr lang="sv-SE" sz="3200" dirty="0"/>
          </a:p>
        </p:txBody>
      </p:sp>
      <p:graphicFrame>
        <p:nvGraphicFramePr>
          <p:cNvPr id="6" name="Platshållare för innehåll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01158338"/>
              </p:ext>
            </p:extLst>
          </p:nvPr>
        </p:nvGraphicFramePr>
        <p:xfrm>
          <a:off x="685800" y="2371725"/>
          <a:ext cx="7772400" cy="37242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28261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3200" dirty="0" err="1"/>
              <a:t>Pediatric</a:t>
            </a:r>
            <a:r>
              <a:rPr lang="sv-SE" sz="3200" dirty="0"/>
              <a:t>* </a:t>
            </a:r>
            <a:r>
              <a:rPr lang="sv-SE" sz="3200" dirty="0" err="1"/>
              <a:t>renal</a:t>
            </a:r>
            <a:r>
              <a:rPr lang="sv-SE" sz="3200" dirty="0"/>
              <a:t> transplantation in the Nordic </a:t>
            </a:r>
            <a:r>
              <a:rPr lang="sv-SE" sz="3200" dirty="0" err="1"/>
              <a:t>countries</a:t>
            </a:r>
            <a:endParaRPr lang="sv-SE" sz="3200" dirty="0"/>
          </a:p>
        </p:txBody>
      </p:sp>
      <p:graphicFrame>
        <p:nvGraphicFramePr>
          <p:cNvPr id="6" name="Platshållare för innehåll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55247228"/>
              </p:ext>
            </p:extLst>
          </p:nvPr>
        </p:nvGraphicFramePr>
        <p:xfrm>
          <a:off x="685800" y="2692400"/>
          <a:ext cx="7505700" cy="3543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676275" y="2295525"/>
            <a:ext cx="804863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v-SE" sz="2000" dirty="0">
                <a:latin typeface="Arial" charset="0"/>
              </a:rPr>
              <a:t>% LD</a:t>
            </a: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2114550" y="2295525"/>
            <a:ext cx="768159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v-SE" sz="2000" dirty="0">
                <a:latin typeface="Arial" charset="0"/>
              </a:rPr>
              <a:t>83 %</a:t>
            </a:r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3743325" y="2295525"/>
            <a:ext cx="768159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v-SE" sz="2000" dirty="0">
                <a:latin typeface="Arial" charset="0"/>
              </a:rPr>
              <a:t>73 %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238750" y="2295525"/>
            <a:ext cx="804863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sv-SE" sz="2000" dirty="0">
                <a:latin typeface="Arial" charset="0"/>
              </a:rPr>
              <a:t>50 %</a:t>
            </a:r>
          </a:p>
        </p:txBody>
      </p:sp>
      <p:sp>
        <p:nvSpPr>
          <p:cNvPr id="11" name="Text Box 8"/>
          <p:cNvSpPr txBox="1">
            <a:spLocks noChangeArrowheads="1"/>
          </p:cNvSpPr>
          <p:nvPr/>
        </p:nvSpPr>
        <p:spPr bwMode="auto">
          <a:xfrm>
            <a:off x="6772275" y="2295525"/>
            <a:ext cx="768159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v-SE" sz="2000" dirty="0">
                <a:latin typeface="Arial" charset="0"/>
              </a:rPr>
              <a:t>26 %</a:t>
            </a:r>
          </a:p>
        </p:txBody>
      </p:sp>
      <p:sp>
        <p:nvSpPr>
          <p:cNvPr id="12" name="textruta 11"/>
          <p:cNvSpPr txBox="1"/>
          <p:nvPr/>
        </p:nvSpPr>
        <p:spPr>
          <a:xfrm>
            <a:off x="1757868" y="6340344"/>
            <a:ext cx="22894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400" dirty="0">
                <a:latin typeface="+mn-lt"/>
              </a:rPr>
              <a:t>* Recipient age &lt; 16 </a:t>
            </a:r>
            <a:r>
              <a:rPr lang="sv-SE" sz="1400" dirty="0" err="1">
                <a:latin typeface="+mn-lt"/>
              </a:rPr>
              <a:t>years</a:t>
            </a:r>
            <a:endParaRPr lang="sv-SE" sz="1400" dirty="0">
              <a:latin typeface="+mn-lt"/>
            </a:endParaRPr>
          </a:p>
        </p:txBody>
      </p:sp>
      <p:sp>
        <p:nvSpPr>
          <p:cNvPr id="3" name="textruta 2"/>
          <p:cNvSpPr txBox="1"/>
          <p:nvPr/>
        </p:nvSpPr>
        <p:spPr>
          <a:xfrm>
            <a:off x="6451692" y="6103356"/>
            <a:ext cx="164188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sv-SE" sz="1800" dirty="0" err="1">
                <a:latin typeface="+mn-lt"/>
              </a:rPr>
              <a:t>Iceland</a:t>
            </a:r>
            <a:r>
              <a:rPr lang="sv-SE" sz="1800" dirty="0">
                <a:latin typeface="+mn-lt"/>
              </a:rPr>
              <a:t>: 5 LD</a:t>
            </a:r>
          </a:p>
        </p:txBody>
      </p:sp>
    </p:spTree>
    <p:extLst>
      <p:ext uri="{BB962C8B-B14F-4D97-AF65-F5344CB8AC3E}">
        <p14:creationId xmlns:p14="http://schemas.microsoft.com/office/powerpoint/2010/main" val="37450317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3200" dirty="0" err="1"/>
              <a:t>Pediatric</a:t>
            </a:r>
            <a:r>
              <a:rPr lang="sv-SE" sz="3200" dirty="0"/>
              <a:t>* </a:t>
            </a:r>
            <a:r>
              <a:rPr lang="sv-SE" sz="3200" dirty="0" err="1"/>
              <a:t>renal</a:t>
            </a:r>
            <a:r>
              <a:rPr lang="sv-SE" sz="3200" dirty="0"/>
              <a:t> transplantation in the Nordic </a:t>
            </a:r>
            <a:r>
              <a:rPr lang="sv-SE" sz="3200" dirty="0" err="1"/>
              <a:t>countries</a:t>
            </a:r>
            <a:endParaRPr lang="sv-SE" sz="3200" dirty="0"/>
          </a:p>
        </p:txBody>
      </p:sp>
      <p:graphicFrame>
        <p:nvGraphicFramePr>
          <p:cNvPr id="6" name="Platshållare för innehåll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00622310"/>
              </p:ext>
            </p:extLst>
          </p:nvPr>
        </p:nvGraphicFramePr>
        <p:xfrm>
          <a:off x="959272" y="2086998"/>
          <a:ext cx="7211291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Tabell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9811762"/>
              </p:ext>
            </p:extLst>
          </p:nvPr>
        </p:nvGraphicFramePr>
        <p:xfrm>
          <a:off x="1535316" y="1981789"/>
          <a:ext cx="6006591" cy="9531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73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73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673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6739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6739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6739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6739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6739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6739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09757">
                <a:tc>
                  <a:txBody>
                    <a:bodyPr/>
                    <a:lstStyle/>
                    <a:p>
                      <a:endParaRPr lang="sv-SE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  <a:alpha val="46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sv-SE" sz="1600" dirty="0">
                          <a:solidFill>
                            <a:schemeClr val="tx1"/>
                          </a:solidFill>
                        </a:rPr>
                        <a:t>Norway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  <a:alpha val="46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sv-SE" sz="1600" dirty="0">
                          <a:solidFill>
                            <a:schemeClr val="tx1"/>
                          </a:solidFill>
                        </a:rPr>
                        <a:t>Sweden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  <a:alpha val="46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sv-SE" sz="1600" dirty="0" err="1">
                          <a:solidFill>
                            <a:schemeClr val="tx1"/>
                          </a:solidFill>
                        </a:rPr>
                        <a:t>Denmark</a:t>
                      </a:r>
                      <a:endParaRPr lang="sv-SE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  <a:alpha val="46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sv-SE" sz="1600" dirty="0">
                          <a:solidFill>
                            <a:schemeClr val="tx1"/>
                          </a:solidFill>
                        </a:rPr>
                        <a:t>Finland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  <a:alpha val="46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8955">
                <a:tc>
                  <a:txBody>
                    <a:bodyPr/>
                    <a:lstStyle/>
                    <a:p>
                      <a:r>
                        <a:rPr lang="sv-SE" sz="1200" dirty="0" err="1"/>
                        <a:t>Tx</a:t>
                      </a:r>
                      <a:r>
                        <a:rPr lang="sv-SE" sz="1200" dirty="0"/>
                        <a:t> era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v-SE" sz="1200" dirty="0"/>
                        <a:t>94-03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v-SE" sz="1200" dirty="0"/>
                        <a:t>04-16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v-SE" sz="1200" dirty="0"/>
                        <a:t>94-03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v-SE" sz="1200" dirty="0"/>
                        <a:t>04-16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v-SE" sz="1200" dirty="0"/>
                        <a:t>94-03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v-SE" sz="1200" dirty="0"/>
                        <a:t>04-16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v-SE" sz="1200" dirty="0"/>
                        <a:t>94-03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v-SE" sz="1200" dirty="0"/>
                        <a:t>04-16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8955">
                <a:tc>
                  <a:txBody>
                    <a:bodyPr/>
                    <a:lstStyle/>
                    <a:p>
                      <a:r>
                        <a:rPr lang="sv-SE" sz="1400" dirty="0"/>
                        <a:t>% LD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v-SE" sz="1400" dirty="0"/>
                        <a:t>87 %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v-SE" sz="1400" dirty="0"/>
                        <a:t>80 %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v-SE" sz="1400" dirty="0"/>
                        <a:t>67 %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v-SE" sz="1400" dirty="0"/>
                        <a:t>77 %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v-SE" sz="1400" dirty="0"/>
                        <a:t>57 %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v-SE" sz="1400" dirty="0"/>
                        <a:t>46 %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v-SE" sz="1400" dirty="0"/>
                        <a:t>20 %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v-SE" sz="1400" dirty="0"/>
                        <a:t>31 %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8" name="textruta 7"/>
          <p:cNvSpPr txBox="1"/>
          <p:nvPr/>
        </p:nvSpPr>
        <p:spPr>
          <a:xfrm>
            <a:off x="1757868" y="6340344"/>
            <a:ext cx="22894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400" dirty="0">
                <a:latin typeface="+mn-lt"/>
              </a:rPr>
              <a:t>* Recipient age &lt; 16 </a:t>
            </a:r>
            <a:r>
              <a:rPr lang="sv-SE" sz="1400" dirty="0" err="1">
                <a:latin typeface="+mn-lt"/>
              </a:rPr>
              <a:t>years</a:t>
            </a:r>
            <a:endParaRPr lang="sv-SE" sz="14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8786062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1084263" y="381000"/>
            <a:ext cx="6908800" cy="1143000"/>
          </a:xfrm>
          <a:noFill/>
        </p:spPr>
        <p:txBody>
          <a:bodyPr lIns="90488" tIns="44450" rIns="90488" bIns="44450"/>
          <a:lstStyle/>
          <a:p>
            <a:pPr eaLnBrk="1" hangingPunct="1"/>
            <a:r>
              <a:rPr lang="sv-SE" sz="3200" dirty="0" err="1"/>
              <a:t>Pediatric</a:t>
            </a:r>
            <a:r>
              <a:rPr lang="sv-SE" sz="3200" dirty="0"/>
              <a:t>* </a:t>
            </a:r>
            <a:r>
              <a:rPr lang="sv-SE" sz="3200" dirty="0" err="1"/>
              <a:t>renal</a:t>
            </a:r>
            <a:r>
              <a:rPr lang="sv-SE" sz="3200" dirty="0"/>
              <a:t> transplantation in the Nordic </a:t>
            </a:r>
            <a:r>
              <a:rPr lang="sv-SE" sz="3200" dirty="0" err="1"/>
              <a:t>countries</a:t>
            </a:r>
            <a:endParaRPr lang="en-US" sz="3200" dirty="0"/>
          </a:p>
        </p:txBody>
      </p:sp>
      <p:graphicFrame>
        <p:nvGraphicFramePr>
          <p:cNvPr id="9" name="Tabell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7565063"/>
              </p:ext>
            </p:extLst>
          </p:nvPr>
        </p:nvGraphicFramePr>
        <p:xfrm>
          <a:off x="907030" y="2571709"/>
          <a:ext cx="7278323" cy="116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98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98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598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5987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5987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5987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5987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5987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5987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59871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59871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59871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559871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sv-SE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80">
                        <a:alpha val="46000"/>
                      </a:srgb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sv-SE" sz="1600" dirty="0">
                          <a:solidFill>
                            <a:schemeClr val="tx1"/>
                          </a:solidFill>
                        </a:rPr>
                        <a:t>Norway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80">
                        <a:alpha val="46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sv-S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80">
                        <a:alpha val="46000"/>
                      </a:srgb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sv-SE" sz="1600" dirty="0">
                          <a:solidFill>
                            <a:schemeClr val="tx1"/>
                          </a:solidFill>
                        </a:rPr>
                        <a:t>Sweden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80">
                        <a:alpha val="46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sv-S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80">
                        <a:alpha val="46000"/>
                      </a:srgb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sv-SE" sz="1600" dirty="0" err="1">
                          <a:solidFill>
                            <a:schemeClr val="tx1"/>
                          </a:solidFill>
                        </a:rPr>
                        <a:t>Denmark</a:t>
                      </a:r>
                      <a:endParaRPr lang="sv-SE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80">
                        <a:alpha val="46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sv-S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80">
                        <a:alpha val="46000"/>
                      </a:srgb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sv-SE" sz="1600" dirty="0">
                          <a:solidFill>
                            <a:schemeClr val="tx1"/>
                          </a:solidFill>
                        </a:rPr>
                        <a:t>Finland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80">
                        <a:alpha val="46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sv-S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80">
                        <a:alpha val="46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sz="1100" dirty="0" err="1"/>
                        <a:t>Tx</a:t>
                      </a:r>
                      <a:r>
                        <a:rPr lang="sv-SE" sz="1100" dirty="0"/>
                        <a:t> era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v-SE" sz="1100" dirty="0"/>
                        <a:t>94-03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v-SE" sz="1100" dirty="0"/>
                        <a:t>04-09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v-SE" sz="1100" dirty="0"/>
                        <a:t>10-16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v-SE" sz="1100" dirty="0"/>
                        <a:t>94-03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v-SE" sz="1100" dirty="0"/>
                        <a:t>04-09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v-SE" sz="1100" dirty="0"/>
                        <a:t>10-16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v-SE" sz="1100" dirty="0"/>
                        <a:t>94-03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v-SE" sz="1100" dirty="0"/>
                        <a:t>04-09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v-SE" sz="1100" dirty="0"/>
                        <a:t>10-16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v-SE" sz="1100" dirty="0"/>
                        <a:t>94-03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v-SE" sz="1100" dirty="0"/>
                        <a:t>04-09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v-SE" sz="1100" dirty="0"/>
                        <a:t>10-16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sz="1200" dirty="0"/>
                        <a:t>% LD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v-SE" sz="1200" dirty="0"/>
                        <a:t>87 %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v-SE" sz="1200" dirty="0"/>
                        <a:t>80 %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v-SE" sz="1200" dirty="0"/>
                        <a:t>80 %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v-SE" sz="1200" dirty="0"/>
                        <a:t>67 %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v-SE" sz="1200" dirty="0"/>
                        <a:t>87 %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v-SE" sz="1200" dirty="0"/>
                        <a:t>71 %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v-SE" sz="1200" dirty="0"/>
                        <a:t>57 %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v-SE" sz="1200" dirty="0"/>
                        <a:t>45 %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v-SE" sz="1200" dirty="0"/>
                        <a:t>47 %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v-SE" sz="1200" dirty="0"/>
                        <a:t>20 %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v-SE" sz="1200" dirty="0"/>
                        <a:t>18 %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v-SE" sz="1200" dirty="0"/>
                        <a:t>43 %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" name="textruta 3"/>
          <p:cNvSpPr txBox="1"/>
          <p:nvPr/>
        </p:nvSpPr>
        <p:spPr>
          <a:xfrm>
            <a:off x="1757868" y="6340344"/>
            <a:ext cx="22894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400" dirty="0">
                <a:latin typeface="+mn-lt"/>
              </a:rPr>
              <a:t>* Recipient age &lt; 16 </a:t>
            </a:r>
            <a:r>
              <a:rPr lang="sv-SE" sz="1400" dirty="0" err="1">
                <a:latin typeface="+mn-lt"/>
              </a:rPr>
              <a:t>years</a:t>
            </a:r>
            <a:endParaRPr lang="sv-SE" sz="14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976198564"/>
      </p:ext>
    </p:ext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1084263" y="381000"/>
            <a:ext cx="6908800" cy="1143000"/>
          </a:xfrm>
          <a:noFill/>
        </p:spPr>
        <p:txBody>
          <a:bodyPr lIns="90488" tIns="44450" rIns="90488" bIns="44450"/>
          <a:lstStyle/>
          <a:p>
            <a:pPr eaLnBrk="1" hangingPunct="1"/>
            <a:r>
              <a:rPr lang="sv-SE" sz="3200" dirty="0" err="1"/>
              <a:t>Pediatric</a:t>
            </a:r>
            <a:r>
              <a:rPr lang="sv-SE" sz="3200" dirty="0"/>
              <a:t>* </a:t>
            </a:r>
            <a:r>
              <a:rPr lang="sv-SE" sz="3200" dirty="0" err="1"/>
              <a:t>renal</a:t>
            </a:r>
            <a:r>
              <a:rPr lang="sv-SE" sz="3200" dirty="0"/>
              <a:t> transplantation in the Nordic </a:t>
            </a:r>
            <a:r>
              <a:rPr lang="sv-SE" sz="3200" dirty="0" err="1"/>
              <a:t>countries</a:t>
            </a:r>
            <a:endParaRPr lang="en-US" sz="3200" dirty="0"/>
          </a:p>
        </p:txBody>
      </p:sp>
      <p:graphicFrame>
        <p:nvGraphicFramePr>
          <p:cNvPr id="9" name="Tabell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5739249"/>
              </p:ext>
            </p:extLst>
          </p:nvPr>
        </p:nvGraphicFramePr>
        <p:xfrm>
          <a:off x="907660" y="2571709"/>
          <a:ext cx="7278323" cy="116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98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98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598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5987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5987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5987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5987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5987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5987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59871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59871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59871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559871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sv-SE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80">
                        <a:alpha val="46000"/>
                      </a:srgb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sv-SE" sz="1600" dirty="0">
                          <a:solidFill>
                            <a:schemeClr val="tx1"/>
                          </a:solidFill>
                        </a:rPr>
                        <a:t>Norway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80">
                        <a:alpha val="46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sv-S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80">
                        <a:alpha val="46000"/>
                      </a:srgb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sv-SE" sz="1600" dirty="0">
                          <a:solidFill>
                            <a:schemeClr val="tx1"/>
                          </a:solidFill>
                        </a:rPr>
                        <a:t>Sweden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80">
                        <a:alpha val="46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sv-S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80">
                        <a:alpha val="46000"/>
                      </a:srgb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sv-SE" sz="1600" dirty="0" err="1">
                          <a:solidFill>
                            <a:schemeClr val="tx1"/>
                          </a:solidFill>
                        </a:rPr>
                        <a:t>Denmark</a:t>
                      </a:r>
                      <a:endParaRPr lang="sv-SE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80">
                        <a:alpha val="46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sv-S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80">
                        <a:alpha val="46000"/>
                      </a:srgb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sv-SE" sz="1600" dirty="0">
                          <a:solidFill>
                            <a:schemeClr val="tx1"/>
                          </a:solidFill>
                        </a:rPr>
                        <a:t>Finland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80">
                        <a:alpha val="46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sv-S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80">
                        <a:alpha val="46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sz="1100" dirty="0" err="1"/>
                        <a:t>Tx</a:t>
                      </a:r>
                      <a:r>
                        <a:rPr lang="sv-SE" sz="1100" dirty="0"/>
                        <a:t> era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v-SE" sz="1100" dirty="0"/>
                        <a:t>94-03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v-SE" sz="1100" dirty="0"/>
                        <a:t>04-09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v-SE" sz="1100" dirty="0"/>
                        <a:t>10-16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v-SE" sz="1100" dirty="0"/>
                        <a:t>94-03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v-SE" sz="1100" dirty="0"/>
                        <a:t>04-09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v-SE" sz="1100" dirty="0"/>
                        <a:t>10-16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v-SE" sz="1100" dirty="0"/>
                        <a:t>94-03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v-SE" sz="1100" dirty="0"/>
                        <a:t>04-09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v-SE" sz="1100" dirty="0"/>
                        <a:t>10-16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v-SE" sz="1100" dirty="0"/>
                        <a:t>94-03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v-SE" sz="1100" dirty="0"/>
                        <a:t>04-09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v-SE" sz="1100" dirty="0"/>
                        <a:t>10-16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sz="1200" dirty="0"/>
                        <a:t>% LD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v-SE" sz="1200" dirty="0"/>
                        <a:t>87 %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v-SE" sz="1200" dirty="0"/>
                        <a:t>80 %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v-SE" sz="1200" b="1" dirty="0"/>
                        <a:t>80 %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v-SE" sz="1200" dirty="0"/>
                        <a:t>67 %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v-SE" sz="1200" dirty="0"/>
                        <a:t>87 %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v-SE" sz="1200" b="1" dirty="0"/>
                        <a:t>71 %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v-SE" sz="1200" dirty="0"/>
                        <a:t>57 %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v-SE" sz="1200" dirty="0"/>
                        <a:t>45 %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v-SE" sz="1200" b="1" dirty="0"/>
                        <a:t>47 %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v-SE" sz="1200" dirty="0"/>
                        <a:t>20 %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v-SE" sz="1200" dirty="0"/>
                        <a:t>18 %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v-SE" sz="1200" b="1" dirty="0"/>
                        <a:t>43 %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4" name="Tabell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7373633"/>
              </p:ext>
            </p:extLst>
          </p:nvPr>
        </p:nvGraphicFramePr>
        <p:xfrm>
          <a:off x="907660" y="3978571"/>
          <a:ext cx="7278323" cy="116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98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98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598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5987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5987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5987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5987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5987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5987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59871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59871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59871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559871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sv-SE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80">
                        <a:alpha val="46000"/>
                      </a:srgb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sv-SE" sz="1600" dirty="0">
                          <a:solidFill>
                            <a:schemeClr val="tx1"/>
                          </a:solidFill>
                        </a:rPr>
                        <a:t>Norway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80">
                        <a:alpha val="46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sv-S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80">
                        <a:alpha val="46000"/>
                      </a:srgb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sv-SE" sz="1600" dirty="0">
                          <a:solidFill>
                            <a:schemeClr val="tx1"/>
                          </a:solidFill>
                        </a:rPr>
                        <a:t>Sweden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80">
                        <a:alpha val="46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sv-S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80">
                        <a:alpha val="46000"/>
                      </a:srgb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sv-SE" sz="1600" dirty="0" err="1">
                          <a:solidFill>
                            <a:schemeClr val="tx1"/>
                          </a:solidFill>
                        </a:rPr>
                        <a:t>Denmark</a:t>
                      </a:r>
                      <a:endParaRPr lang="sv-SE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80">
                        <a:alpha val="46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sv-S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80">
                        <a:alpha val="46000"/>
                      </a:srgb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sv-SE" sz="1600" dirty="0">
                          <a:solidFill>
                            <a:schemeClr val="tx1"/>
                          </a:solidFill>
                        </a:rPr>
                        <a:t>Finland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80">
                        <a:alpha val="46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sv-S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80">
                        <a:alpha val="46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sz="1100" dirty="0" err="1"/>
                        <a:t>Tx</a:t>
                      </a:r>
                      <a:r>
                        <a:rPr lang="sv-SE" sz="1100" dirty="0"/>
                        <a:t> era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v-SE" sz="1100" dirty="0"/>
                        <a:t>94-03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v-SE" sz="1100" dirty="0"/>
                        <a:t>04-09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v-SE" sz="1100" dirty="0"/>
                        <a:t>10-14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v-SE" sz="1100" dirty="0"/>
                        <a:t>94-03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v-SE" sz="1100" dirty="0"/>
                        <a:t>04-09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v-SE" sz="1100" dirty="0"/>
                        <a:t>10-14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v-SE" sz="1100" dirty="0"/>
                        <a:t>94-03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v-SE" sz="1100" dirty="0"/>
                        <a:t>04-09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v-SE" sz="1100" dirty="0"/>
                        <a:t>10-14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v-SE" sz="1100" dirty="0"/>
                        <a:t>94-03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v-SE" sz="1100" dirty="0"/>
                        <a:t>04-09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v-SE" sz="1100" dirty="0"/>
                        <a:t>10-14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sz="1200" dirty="0"/>
                        <a:t>% LD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v-SE" sz="1200" dirty="0"/>
                        <a:t>87 %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v-SE" sz="1200" dirty="0"/>
                        <a:t>80 %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v-SE" sz="1200" b="1" dirty="0"/>
                        <a:t>85 %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v-SE" sz="1200" dirty="0"/>
                        <a:t>67 %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v-SE" sz="1200" dirty="0"/>
                        <a:t>87 %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v-SE" sz="1200" b="1" dirty="0"/>
                        <a:t>73 %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v-SE" sz="1200" dirty="0"/>
                        <a:t>57 %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v-SE" sz="1200" dirty="0"/>
                        <a:t>45 %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v-SE" sz="1200" b="1" dirty="0"/>
                        <a:t>48 %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v-SE" sz="1200" dirty="0"/>
                        <a:t>20 %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v-SE" sz="1200" dirty="0"/>
                        <a:t>18 %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v-SE" sz="1200" b="1" dirty="0"/>
                        <a:t>48 %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" name="textruta 4"/>
          <p:cNvSpPr txBox="1"/>
          <p:nvPr/>
        </p:nvSpPr>
        <p:spPr>
          <a:xfrm>
            <a:off x="1757868" y="6340344"/>
            <a:ext cx="22894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400" dirty="0">
                <a:latin typeface="+mn-lt"/>
              </a:rPr>
              <a:t>* Recipient age &lt; 16 </a:t>
            </a:r>
            <a:r>
              <a:rPr lang="sv-SE" sz="1400" dirty="0" err="1">
                <a:latin typeface="+mn-lt"/>
              </a:rPr>
              <a:t>years</a:t>
            </a:r>
            <a:endParaRPr lang="sv-SE" sz="14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473598572"/>
      </p:ext>
    </p:extLst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1800" dirty="0" err="1"/>
              <a:t>Pediatric</a:t>
            </a:r>
            <a:r>
              <a:rPr lang="sv-SE" sz="1800" dirty="0"/>
              <a:t>* </a:t>
            </a:r>
            <a:r>
              <a:rPr lang="sv-SE" sz="1800" dirty="0" err="1"/>
              <a:t>renal</a:t>
            </a:r>
            <a:r>
              <a:rPr lang="sv-SE" sz="1800" dirty="0"/>
              <a:t> transplantation in the Nordic </a:t>
            </a:r>
            <a:r>
              <a:rPr lang="sv-SE" sz="1800" dirty="0" err="1"/>
              <a:t>countries</a:t>
            </a:r>
            <a:r>
              <a:rPr lang="sv-SE" sz="1800" dirty="0"/>
              <a:t> </a:t>
            </a:r>
            <a:br>
              <a:rPr lang="sv-SE" dirty="0"/>
            </a:br>
            <a:r>
              <a:rPr lang="sv-SE" sz="3200" dirty="0"/>
              <a:t>Patients in </a:t>
            </a:r>
            <a:r>
              <a:rPr lang="sv-SE" sz="3200" dirty="0" err="1"/>
              <a:t>dialysis</a:t>
            </a:r>
            <a:r>
              <a:rPr lang="sv-SE" sz="3200" dirty="0"/>
              <a:t> at </a:t>
            </a:r>
            <a:r>
              <a:rPr lang="sv-SE" sz="3200" dirty="0" err="1"/>
              <a:t>first</a:t>
            </a:r>
            <a:r>
              <a:rPr lang="sv-SE" sz="3200" dirty="0"/>
              <a:t> </a:t>
            </a:r>
            <a:r>
              <a:rPr lang="sv-SE" sz="3200" dirty="0" err="1"/>
              <a:t>tx</a:t>
            </a:r>
            <a:r>
              <a:rPr lang="sv-SE" sz="3200" dirty="0"/>
              <a:t>, LD</a:t>
            </a:r>
            <a:endParaRPr lang="sv-SE" dirty="0"/>
          </a:p>
        </p:txBody>
      </p:sp>
      <p:graphicFrame>
        <p:nvGraphicFramePr>
          <p:cNvPr id="4" name="Platshållare för innehåll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63954815"/>
              </p:ext>
            </p:extLst>
          </p:nvPr>
        </p:nvGraphicFramePr>
        <p:xfrm>
          <a:off x="680131" y="2207910"/>
          <a:ext cx="8108689" cy="2296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2576">
                  <a:extLst>
                    <a:ext uri="{9D8B030D-6E8A-4147-A177-3AD203B41FA5}">
                      <a16:colId xmlns:a16="http://schemas.microsoft.com/office/drawing/2014/main" val="1781995220"/>
                    </a:ext>
                  </a:extLst>
                </a:gridCol>
                <a:gridCol w="423194">
                  <a:extLst>
                    <a:ext uri="{9D8B030D-6E8A-4147-A177-3AD203B41FA5}">
                      <a16:colId xmlns:a16="http://schemas.microsoft.com/office/drawing/2014/main" val="3515421645"/>
                    </a:ext>
                  </a:extLst>
                </a:gridCol>
                <a:gridCol w="755702">
                  <a:extLst>
                    <a:ext uri="{9D8B030D-6E8A-4147-A177-3AD203B41FA5}">
                      <a16:colId xmlns:a16="http://schemas.microsoft.com/office/drawing/2014/main" val="3139274148"/>
                    </a:ext>
                  </a:extLst>
                </a:gridCol>
                <a:gridCol w="695247">
                  <a:extLst>
                    <a:ext uri="{9D8B030D-6E8A-4147-A177-3AD203B41FA5}">
                      <a16:colId xmlns:a16="http://schemas.microsoft.com/office/drawing/2014/main" val="2570252071"/>
                    </a:ext>
                  </a:extLst>
                </a:gridCol>
                <a:gridCol w="400522">
                  <a:extLst>
                    <a:ext uri="{9D8B030D-6E8A-4147-A177-3AD203B41FA5}">
                      <a16:colId xmlns:a16="http://schemas.microsoft.com/office/drawing/2014/main" val="2311836717"/>
                    </a:ext>
                  </a:extLst>
                </a:gridCol>
                <a:gridCol w="748145">
                  <a:extLst>
                    <a:ext uri="{9D8B030D-6E8A-4147-A177-3AD203B41FA5}">
                      <a16:colId xmlns:a16="http://schemas.microsoft.com/office/drawing/2014/main" val="4264768134"/>
                    </a:ext>
                  </a:extLst>
                </a:gridCol>
                <a:gridCol w="687690">
                  <a:extLst>
                    <a:ext uri="{9D8B030D-6E8A-4147-A177-3AD203B41FA5}">
                      <a16:colId xmlns:a16="http://schemas.microsoft.com/office/drawing/2014/main" val="355042528"/>
                    </a:ext>
                  </a:extLst>
                </a:gridCol>
                <a:gridCol w="385408">
                  <a:extLst>
                    <a:ext uri="{9D8B030D-6E8A-4147-A177-3AD203B41FA5}">
                      <a16:colId xmlns:a16="http://schemas.microsoft.com/office/drawing/2014/main" val="1478232697"/>
                    </a:ext>
                  </a:extLst>
                </a:gridCol>
                <a:gridCol w="748145">
                  <a:extLst>
                    <a:ext uri="{9D8B030D-6E8A-4147-A177-3AD203B41FA5}">
                      <a16:colId xmlns:a16="http://schemas.microsoft.com/office/drawing/2014/main" val="3257702459"/>
                    </a:ext>
                  </a:extLst>
                </a:gridCol>
                <a:gridCol w="710361">
                  <a:extLst>
                    <a:ext uri="{9D8B030D-6E8A-4147-A177-3AD203B41FA5}">
                      <a16:colId xmlns:a16="http://schemas.microsoft.com/office/drawing/2014/main" val="2760461958"/>
                    </a:ext>
                  </a:extLst>
                </a:gridCol>
                <a:gridCol w="483649">
                  <a:extLst>
                    <a:ext uri="{9D8B030D-6E8A-4147-A177-3AD203B41FA5}">
                      <a16:colId xmlns:a16="http://schemas.microsoft.com/office/drawing/2014/main" val="4105642067"/>
                    </a:ext>
                  </a:extLst>
                </a:gridCol>
                <a:gridCol w="687690">
                  <a:extLst>
                    <a:ext uri="{9D8B030D-6E8A-4147-A177-3AD203B41FA5}">
                      <a16:colId xmlns:a16="http://schemas.microsoft.com/office/drawing/2014/main" val="2969329975"/>
                    </a:ext>
                  </a:extLst>
                </a:gridCol>
                <a:gridCol w="710360">
                  <a:extLst>
                    <a:ext uri="{9D8B030D-6E8A-4147-A177-3AD203B41FA5}">
                      <a16:colId xmlns:a16="http://schemas.microsoft.com/office/drawing/2014/main" val="413265473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 anchor="ctr" anchorCtr="1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r>
                        <a:rPr lang="sv-SE" dirty="0"/>
                        <a:t>Finland</a:t>
                      </a:r>
                    </a:p>
                  </a:txBody>
                  <a:tcPr anchor="ctr" anchorCtr="1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sv-SE" dirty="0" err="1"/>
                        <a:t>Denmark</a:t>
                      </a:r>
                      <a:endParaRPr lang="sv-SE" dirty="0"/>
                    </a:p>
                  </a:txBody>
                  <a:tcPr anchor="ctr" anchorCtr="1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sv-SE" dirty="0" err="1"/>
                        <a:t>Norway</a:t>
                      </a:r>
                      <a:endParaRPr lang="sv-SE" dirty="0"/>
                    </a:p>
                  </a:txBody>
                  <a:tcPr anchor="ctr" anchorCtr="1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sv-SE" dirty="0"/>
                        <a:t>Sweden</a:t>
                      </a:r>
                    </a:p>
                  </a:txBody>
                  <a:tcPr anchor="ctr" anchorCtr="1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91485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v-S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sv-SE" sz="1400" dirty="0"/>
                        <a:t>%</a:t>
                      </a:r>
                      <a:r>
                        <a:rPr lang="sv-SE" sz="1400" baseline="0" dirty="0"/>
                        <a:t> in </a:t>
                      </a:r>
                      <a:r>
                        <a:rPr lang="sv-SE" sz="1400" baseline="0" dirty="0" err="1"/>
                        <a:t>dialysis</a:t>
                      </a:r>
                      <a:endParaRPr lang="sv-SE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sv-SE" sz="1400" dirty="0"/>
                        <a:t>% in </a:t>
                      </a:r>
                      <a:r>
                        <a:rPr lang="sv-SE" sz="1400" dirty="0" err="1"/>
                        <a:t>dialysis</a:t>
                      </a:r>
                      <a:endParaRPr lang="sv-SE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sv-SE" sz="1400" dirty="0"/>
                        <a:t>% in </a:t>
                      </a:r>
                      <a:r>
                        <a:rPr lang="sv-SE" sz="1400" dirty="0" err="1"/>
                        <a:t>dialysis</a:t>
                      </a:r>
                      <a:endParaRPr lang="sv-SE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sv-SE" sz="1400" dirty="0"/>
                        <a:t>% in </a:t>
                      </a:r>
                      <a:r>
                        <a:rPr lang="sv-SE" sz="1400" dirty="0" err="1"/>
                        <a:t>dialysis</a:t>
                      </a:r>
                      <a:endParaRPr lang="sv-SE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12832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v-S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dirty="0"/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dirty="0"/>
                        <a:t>&gt; 3 m pre </a:t>
                      </a:r>
                      <a:r>
                        <a:rPr lang="sv-SE" sz="1400" dirty="0" err="1"/>
                        <a:t>tx</a:t>
                      </a:r>
                      <a:endParaRPr lang="sv-S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dirty="0"/>
                        <a:t>&gt; 6 m pre </a:t>
                      </a:r>
                      <a:r>
                        <a:rPr lang="sv-SE" sz="1400" dirty="0" err="1"/>
                        <a:t>tx</a:t>
                      </a:r>
                      <a:endParaRPr lang="sv-S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dirty="0"/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dirty="0"/>
                        <a:t>&gt; 3 m pre </a:t>
                      </a:r>
                      <a:r>
                        <a:rPr lang="sv-SE" sz="1400" dirty="0" err="1"/>
                        <a:t>tx</a:t>
                      </a:r>
                      <a:endParaRPr lang="sv-S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dirty="0"/>
                        <a:t>&gt; 6 m pre </a:t>
                      </a:r>
                      <a:r>
                        <a:rPr lang="sv-SE" sz="1400" dirty="0" err="1"/>
                        <a:t>tx</a:t>
                      </a:r>
                      <a:endParaRPr lang="sv-S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dirty="0"/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dirty="0"/>
                        <a:t>&gt; 3 m pre </a:t>
                      </a:r>
                      <a:r>
                        <a:rPr lang="sv-SE" sz="1400" dirty="0" err="1"/>
                        <a:t>tx</a:t>
                      </a:r>
                      <a:endParaRPr lang="sv-S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dirty="0"/>
                        <a:t>&gt; 6 m pre </a:t>
                      </a:r>
                      <a:r>
                        <a:rPr lang="sv-SE" sz="1400" dirty="0" err="1"/>
                        <a:t>tx</a:t>
                      </a:r>
                      <a:endParaRPr lang="sv-S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dirty="0"/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dirty="0"/>
                        <a:t>&gt; 3 m pre </a:t>
                      </a:r>
                      <a:r>
                        <a:rPr lang="sv-SE" sz="1400" dirty="0" err="1"/>
                        <a:t>tx</a:t>
                      </a:r>
                      <a:endParaRPr lang="sv-S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dirty="0"/>
                        <a:t>&gt; 6 m pre </a:t>
                      </a:r>
                      <a:r>
                        <a:rPr lang="sv-SE" sz="1400" dirty="0" err="1"/>
                        <a:t>tx</a:t>
                      </a:r>
                      <a:endParaRPr lang="sv-SE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50014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sz="1400" dirty="0"/>
                        <a:t>2004-2016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sv-SE" sz="1400" dirty="0"/>
                        <a:t>36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sv-SE" sz="1400" dirty="0"/>
                        <a:t>75%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sv-SE" sz="1400" dirty="0"/>
                        <a:t>53%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sv-SE" sz="1400" dirty="0"/>
                        <a:t>50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sv-SE" sz="1400" dirty="0"/>
                        <a:t>69%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sv-SE" sz="1400" dirty="0"/>
                        <a:t>58%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sv-SE" sz="1400" dirty="0"/>
                        <a:t>76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sv-SE" sz="1400" dirty="0"/>
                        <a:t>83%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sv-SE" sz="1400" dirty="0"/>
                        <a:t>54%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sv-SE" sz="1400" dirty="0"/>
                        <a:t>141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sv-SE" sz="1400" dirty="0"/>
                        <a:t>80%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sv-SE" sz="1400" dirty="0"/>
                        <a:t>68%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195707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sz="1400" dirty="0"/>
                        <a:t>2012-2016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sv-SE" sz="1400" dirty="0"/>
                        <a:t>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sv-SE" sz="1400" dirty="0"/>
                        <a:t>76%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sv-SE" sz="1400" dirty="0"/>
                        <a:t>59%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sv-SE" sz="1400" dirty="0"/>
                        <a:t>16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sv-SE" sz="1400" dirty="0"/>
                        <a:t>91%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sv-SE" sz="1400" dirty="0"/>
                        <a:t>82%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sv-SE" sz="1400" dirty="0"/>
                        <a:t>30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sv-SE" sz="1400" dirty="0"/>
                        <a:t>71%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sv-SE" sz="1400" dirty="0"/>
                        <a:t>71%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sv-SE" sz="1400" dirty="0"/>
                        <a:t>55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sv-SE" sz="1400" dirty="0"/>
                        <a:t>75%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sv-SE" sz="1400" dirty="0"/>
                        <a:t>59%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45752144"/>
                  </a:ext>
                </a:extLst>
              </a:tr>
            </a:tbl>
          </a:graphicData>
        </a:graphic>
      </p:graphicFrame>
      <p:sp>
        <p:nvSpPr>
          <p:cNvPr id="5" name="textruta 4"/>
          <p:cNvSpPr txBox="1"/>
          <p:nvPr/>
        </p:nvSpPr>
        <p:spPr>
          <a:xfrm>
            <a:off x="1757868" y="6340344"/>
            <a:ext cx="22894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400" dirty="0">
                <a:latin typeface="+mn-lt"/>
              </a:rPr>
              <a:t>* Recipient age &lt; 16 </a:t>
            </a:r>
            <a:r>
              <a:rPr lang="sv-SE" sz="1400" dirty="0" err="1">
                <a:latin typeface="+mn-lt"/>
              </a:rPr>
              <a:t>years</a:t>
            </a:r>
            <a:endParaRPr lang="sv-SE" sz="14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44274648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1800" dirty="0" err="1"/>
              <a:t>Pediatric</a:t>
            </a:r>
            <a:r>
              <a:rPr lang="sv-SE" sz="1800" dirty="0"/>
              <a:t>* </a:t>
            </a:r>
            <a:r>
              <a:rPr lang="sv-SE" sz="1800" dirty="0" err="1"/>
              <a:t>renal</a:t>
            </a:r>
            <a:r>
              <a:rPr lang="sv-SE" sz="1800" dirty="0"/>
              <a:t> transplantation in the Nordic </a:t>
            </a:r>
            <a:r>
              <a:rPr lang="sv-SE" sz="1800" dirty="0" err="1"/>
              <a:t>countries</a:t>
            </a:r>
            <a:r>
              <a:rPr lang="sv-SE" sz="1800" dirty="0"/>
              <a:t> </a:t>
            </a:r>
            <a:br>
              <a:rPr lang="sv-SE" dirty="0"/>
            </a:br>
            <a:r>
              <a:rPr lang="sv-SE" sz="3200" dirty="0" err="1"/>
              <a:t>Combined</a:t>
            </a:r>
            <a:r>
              <a:rPr lang="sv-SE" sz="3200" dirty="0"/>
              <a:t> transplantation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685800" y="2078182"/>
            <a:ext cx="7772400" cy="4017818"/>
          </a:xfrm>
        </p:spPr>
        <p:txBody>
          <a:bodyPr/>
          <a:lstStyle/>
          <a:p>
            <a:r>
              <a:rPr lang="sv-SE" dirty="0" err="1"/>
              <a:t>Tx</a:t>
            </a:r>
            <a:r>
              <a:rPr lang="sv-SE" dirty="0"/>
              <a:t> period: 1994-2016</a:t>
            </a:r>
            <a:br>
              <a:rPr lang="sv-SE" dirty="0"/>
            </a:br>
            <a:endParaRPr lang="sv-SE" dirty="0"/>
          </a:p>
          <a:p>
            <a:r>
              <a:rPr lang="sv-SE" dirty="0"/>
              <a:t>Total no </a:t>
            </a:r>
            <a:r>
              <a:rPr lang="sv-SE" dirty="0" err="1"/>
              <a:t>of</a:t>
            </a:r>
            <a:r>
              <a:rPr lang="sv-SE" dirty="0"/>
              <a:t> </a:t>
            </a:r>
            <a:r>
              <a:rPr lang="sv-SE" dirty="0" err="1"/>
              <a:t>tx</a:t>
            </a:r>
            <a:r>
              <a:rPr lang="sv-SE" dirty="0"/>
              <a:t>: 890</a:t>
            </a:r>
            <a:br>
              <a:rPr lang="sv-SE" dirty="0"/>
            </a:br>
            <a:endParaRPr lang="sv-SE" dirty="0"/>
          </a:p>
          <a:p>
            <a:r>
              <a:rPr lang="sv-SE" dirty="0" err="1"/>
              <a:t>Combined</a:t>
            </a:r>
            <a:r>
              <a:rPr lang="sv-SE" dirty="0"/>
              <a:t> </a:t>
            </a:r>
            <a:r>
              <a:rPr lang="sv-SE" dirty="0" err="1"/>
              <a:t>liver+kidney</a:t>
            </a:r>
            <a:r>
              <a:rPr lang="sv-SE" dirty="0"/>
              <a:t> </a:t>
            </a:r>
            <a:r>
              <a:rPr lang="sv-SE" dirty="0" err="1"/>
              <a:t>tx</a:t>
            </a:r>
            <a:r>
              <a:rPr lang="sv-SE" dirty="0"/>
              <a:t>: 19 (18 recipients)</a:t>
            </a:r>
          </a:p>
        </p:txBody>
      </p:sp>
      <p:sp>
        <p:nvSpPr>
          <p:cNvPr id="4" name="textruta 3"/>
          <p:cNvSpPr txBox="1"/>
          <p:nvPr/>
        </p:nvSpPr>
        <p:spPr>
          <a:xfrm>
            <a:off x="1757868" y="6340344"/>
            <a:ext cx="22894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400" dirty="0">
                <a:latin typeface="+mn-lt"/>
              </a:rPr>
              <a:t>* Recipient age &lt; 16 </a:t>
            </a:r>
            <a:r>
              <a:rPr lang="sv-SE" sz="1400" dirty="0" err="1">
                <a:latin typeface="+mn-lt"/>
              </a:rPr>
              <a:t>years</a:t>
            </a:r>
            <a:endParaRPr lang="sv-SE" sz="14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74027147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/>
              <a:t>Graft</a:t>
            </a:r>
            <a:r>
              <a:rPr lang="sv-SE" dirty="0"/>
              <a:t> </a:t>
            </a:r>
            <a:r>
              <a:rPr lang="sv-SE" dirty="0" err="1"/>
              <a:t>survival</a:t>
            </a:r>
            <a:r>
              <a:rPr lang="sv-SE" dirty="0"/>
              <a:t>*</a:t>
            </a:r>
            <a:br>
              <a:rPr lang="sv-SE" dirty="0"/>
            </a:br>
            <a:r>
              <a:rPr lang="sv-SE" dirty="0"/>
              <a:t> </a:t>
            </a:r>
            <a:r>
              <a:rPr lang="sv-SE" sz="2800" dirty="0"/>
              <a:t>2004-2016</a:t>
            </a:r>
            <a:endParaRPr lang="sv-SE" dirty="0"/>
          </a:p>
        </p:txBody>
      </p:sp>
      <p:sp>
        <p:nvSpPr>
          <p:cNvPr id="5" name="textruta 4"/>
          <p:cNvSpPr txBox="1"/>
          <p:nvPr/>
        </p:nvSpPr>
        <p:spPr>
          <a:xfrm>
            <a:off x="2455605" y="6304938"/>
            <a:ext cx="367600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400" dirty="0">
                <a:latin typeface="+mn-lt"/>
              </a:rPr>
              <a:t>* </a:t>
            </a:r>
            <a:r>
              <a:rPr lang="sv-SE" sz="1400" dirty="0" err="1">
                <a:latin typeface="+mn-lt"/>
              </a:rPr>
              <a:t>Censored</a:t>
            </a:r>
            <a:r>
              <a:rPr lang="sv-SE" sz="1400" dirty="0">
                <a:latin typeface="+mn-lt"/>
              </a:rPr>
              <a:t> for death with a </a:t>
            </a:r>
            <a:r>
              <a:rPr lang="sv-SE" sz="1400" dirty="0" err="1">
                <a:latin typeface="+mn-lt"/>
              </a:rPr>
              <a:t>functioning</a:t>
            </a:r>
            <a:r>
              <a:rPr lang="sv-SE" sz="1400" dirty="0">
                <a:latin typeface="+mn-lt"/>
              </a:rPr>
              <a:t> </a:t>
            </a:r>
            <a:r>
              <a:rPr lang="sv-SE" sz="1400" dirty="0" err="1">
                <a:latin typeface="+mn-lt"/>
              </a:rPr>
              <a:t>graft</a:t>
            </a:r>
            <a:endParaRPr lang="sv-SE" sz="1400" dirty="0">
              <a:latin typeface="+mn-lt"/>
            </a:endParaRPr>
          </a:p>
        </p:txBody>
      </p:sp>
      <p:pic>
        <p:nvPicPr>
          <p:cNvPr id="7" name="Bildobjekt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99182" y="1990636"/>
            <a:ext cx="5355176" cy="4017337"/>
          </a:xfrm>
          <a:prstGeom prst="rect">
            <a:avLst/>
          </a:prstGeom>
        </p:spPr>
      </p:pic>
      <p:sp>
        <p:nvSpPr>
          <p:cNvPr id="9" name="textruta 8"/>
          <p:cNvSpPr txBox="1">
            <a:spLocks noChangeArrowheads="1"/>
          </p:cNvSpPr>
          <p:nvPr/>
        </p:nvSpPr>
        <p:spPr bwMode="auto">
          <a:xfrm>
            <a:off x="6423826" y="2664322"/>
            <a:ext cx="70083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v-SE" sz="1200" dirty="0">
                <a:latin typeface="Arial" charset="0"/>
                <a:cs typeface="Arial" charset="0"/>
              </a:rPr>
              <a:t>p&lt; 0.05</a:t>
            </a:r>
          </a:p>
        </p:txBody>
      </p:sp>
    </p:spTree>
    <p:extLst>
      <p:ext uri="{BB962C8B-B14F-4D97-AF65-F5344CB8AC3E}">
        <p14:creationId xmlns:p14="http://schemas.microsoft.com/office/powerpoint/2010/main" val="22690531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title"/>
          </p:nvPr>
        </p:nvSpPr>
        <p:spPr>
          <a:xfrm>
            <a:off x="457200" y="418221"/>
            <a:ext cx="8229600" cy="1143000"/>
          </a:xfrm>
        </p:spPr>
        <p:txBody>
          <a:bodyPr/>
          <a:lstStyle/>
          <a:p>
            <a:r>
              <a:rPr lang="sv-SE" dirty="0"/>
              <a:t>The Nordic </a:t>
            </a:r>
            <a:r>
              <a:rPr lang="sv-SE" dirty="0" err="1"/>
              <a:t>Pediatric</a:t>
            </a:r>
            <a:r>
              <a:rPr lang="sv-SE" dirty="0"/>
              <a:t> </a:t>
            </a:r>
            <a:r>
              <a:rPr lang="sv-SE" dirty="0" err="1"/>
              <a:t>Renal</a:t>
            </a:r>
            <a:r>
              <a:rPr lang="sv-SE" dirty="0"/>
              <a:t> Transplant </a:t>
            </a:r>
            <a:r>
              <a:rPr lang="sv-SE" dirty="0" err="1"/>
              <a:t>Study</a:t>
            </a:r>
            <a:r>
              <a:rPr lang="sv-SE" dirty="0"/>
              <a:t> Group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half" idx="2"/>
          </p:nvPr>
        </p:nvSpPr>
        <p:spPr>
          <a:xfrm>
            <a:off x="478465" y="2308662"/>
            <a:ext cx="4146697" cy="3951288"/>
          </a:xfrm>
        </p:spPr>
        <p:txBody>
          <a:bodyPr/>
          <a:lstStyle/>
          <a:p>
            <a:pPr defTabSz="1063625"/>
            <a:r>
              <a:rPr lang="sv-SE" sz="2000" b="1" dirty="0"/>
              <a:t>Aarhus</a:t>
            </a:r>
            <a:r>
              <a:rPr lang="sv-SE" sz="2000" dirty="0"/>
              <a:t>	B </a:t>
            </a:r>
            <a:r>
              <a:rPr lang="sv-SE" sz="2000" dirty="0" err="1"/>
              <a:t>Jespersen</a:t>
            </a:r>
            <a:r>
              <a:rPr lang="sv-SE" sz="2000" dirty="0"/>
              <a:t>		S Rittig</a:t>
            </a:r>
          </a:p>
          <a:p>
            <a:pPr defTabSz="1063625"/>
            <a:r>
              <a:rPr lang="sv-SE" sz="2000" b="1" dirty="0"/>
              <a:t>Copenhagen</a:t>
            </a:r>
            <a:r>
              <a:rPr lang="sv-SE" sz="2000" dirty="0"/>
              <a:t>	I M Schmidt		S S </a:t>
            </a:r>
            <a:r>
              <a:rPr lang="sv-SE" sz="2000" dirty="0" err="1"/>
              <a:t>Sørensen</a:t>
            </a:r>
            <a:endParaRPr lang="sv-SE" sz="2000" dirty="0"/>
          </a:p>
          <a:p>
            <a:pPr defTabSz="1063625"/>
            <a:r>
              <a:rPr lang="sv-SE" sz="2000" b="1" dirty="0"/>
              <a:t>Odense</a:t>
            </a:r>
            <a:r>
              <a:rPr lang="sv-SE" sz="2000" dirty="0"/>
              <a:t>	H </a:t>
            </a:r>
            <a:r>
              <a:rPr lang="sv-SE" sz="2000" dirty="0" err="1"/>
              <a:t>Thiesson</a:t>
            </a:r>
            <a:r>
              <a:rPr lang="sv-SE" sz="2000" dirty="0"/>
              <a:t>		F </a:t>
            </a:r>
            <a:r>
              <a:rPr lang="sv-SE" sz="2000" dirty="0" err="1"/>
              <a:t>Baudier</a:t>
            </a:r>
            <a:endParaRPr lang="sv-SE" sz="2000" dirty="0"/>
          </a:p>
          <a:p>
            <a:pPr defTabSz="1063625"/>
            <a:r>
              <a:rPr lang="sv-SE" sz="2000" b="1" dirty="0" err="1"/>
              <a:t>Helsinki</a:t>
            </a:r>
            <a:r>
              <a:rPr lang="sv-SE" sz="2000" dirty="0"/>
              <a:t>	T </a:t>
            </a:r>
            <a:r>
              <a:rPr lang="sv-SE" sz="2000" dirty="0" err="1"/>
              <a:t>Jahnukainen</a:t>
            </a:r>
            <a:r>
              <a:rPr lang="sv-SE" sz="2000" dirty="0"/>
              <a:t>		H </a:t>
            </a:r>
            <a:r>
              <a:rPr lang="sv-SE" sz="2000" dirty="0" err="1"/>
              <a:t>Jalanko</a:t>
            </a:r>
            <a:endParaRPr lang="sv-SE" sz="2000" dirty="0"/>
          </a:p>
          <a:p>
            <a:pPr defTabSz="1063625"/>
            <a:r>
              <a:rPr lang="sv-SE" sz="2000" b="1" dirty="0"/>
              <a:t>Oslo</a:t>
            </a:r>
            <a:r>
              <a:rPr lang="sv-SE" sz="2000" dirty="0"/>
              <a:t>		A Bjerre</a:t>
            </a:r>
            <a:br>
              <a:rPr lang="sv-SE" sz="2000" dirty="0"/>
            </a:br>
            <a:r>
              <a:rPr lang="sv-SE" sz="2000" dirty="0"/>
              <a:t>		R Horneland 			</a:t>
            </a:r>
            <a:endParaRPr lang="sv-SE" sz="1800" dirty="0"/>
          </a:p>
          <a:p>
            <a:endParaRPr lang="sv-SE" sz="2000" dirty="0"/>
          </a:p>
        </p:txBody>
      </p:sp>
      <p:sp>
        <p:nvSpPr>
          <p:cNvPr id="8" name="Platshållare för innehåll 7"/>
          <p:cNvSpPr>
            <a:spLocks noGrp="1"/>
          </p:cNvSpPr>
          <p:nvPr>
            <p:ph sz="quarter" idx="4"/>
          </p:nvPr>
        </p:nvSpPr>
        <p:spPr>
          <a:xfrm>
            <a:off x="4666291" y="2308662"/>
            <a:ext cx="4172909" cy="3951288"/>
          </a:xfrm>
        </p:spPr>
        <p:txBody>
          <a:bodyPr/>
          <a:lstStyle/>
          <a:p>
            <a:pPr defTabSz="1063625"/>
            <a:r>
              <a:rPr lang="sv-SE" sz="2000" b="1" dirty="0"/>
              <a:t>Gothenburg</a:t>
            </a:r>
            <a:r>
              <a:rPr lang="sv-SE" sz="2000" dirty="0"/>
              <a:t>	S Westphal</a:t>
            </a:r>
            <a:br>
              <a:rPr lang="sv-SE" sz="2000" dirty="0"/>
            </a:br>
            <a:r>
              <a:rPr lang="sv-SE" sz="2000" dirty="0"/>
              <a:t>		L </a:t>
            </a:r>
            <a:r>
              <a:rPr lang="sv-SE" sz="2000" dirty="0" err="1"/>
              <a:t>Mjörnstedt</a:t>
            </a:r>
            <a:endParaRPr lang="sv-SE" sz="2000" dirty="0"/>
          </a:p>
          <a:p>
            <a:pPr defTabSz="1063625"/>
            <a:r>
              <a:rPr lang="sv-SE" sz="2000" b="1" dirty="0"/>
              <a:t>Malmö</a:t>
            </a:r>
            <a:r>
              <a:rPr lang="sv-SE" sz="2000" dirty="0"/>
              <a:t> 	Z </a:t>
            </a:r>
            <a:r>
              <a:rPr lang="sv-SE" sz="2000" dirty="0" err="1"/>
              <a:t>Békassy</a:t>
            </a:r>
            <a:r>
              <a:rPr lang="sv-SE" sz="2000" dirty="0"/>
              <a:t>		R Källén</a:t>
            </a:r>
          </a:p>
          <a:p>
            <a:pPr defTabSz="1063625"/>
            <a:r>
              <a:rPr lang="sv-SE" sz="2000" b="1" dirty="0"/>
              <a:t>Stockholm</a:t>
            </a:r>
            <a:r>
              <a:rPr lang="sv-SE" sz="2000" dirty="0"/>
              <a:t>	M </a:t>
            </a:r>
            <a:r>
              <a:rPr lang="sv-SE" sz="2000" dirty="0" err="1"/>
              <a:t>Herthelius</a:t>
            </a:r>
            <a:r>
              <a:rPr lang="sv-SE" sz="2000" dirty="0"/>
              <a:t>		L Wennberg</a:t>
            </a:r>
          </a:p>
          <a:p>
            <a:pPr defTabSz="1063625"/>
            <a:r>
              <a:rPr lang="sv-SE" sz="2000" b="1" dirty="0"/>
              <a:t>Uppsala </a:t>
            </a:r>
            <a:r>
              <a:rPr lang="sv-SE" sz="2000" dirty="0"/>
              <a:t>	G </a:t>
            </a:r>
            <a:r>
              <a:rPr lang="sv-SE" sz="2000" dirty="0" err="1"/>
              <a:t>Celsi</a:t>
            </a:r>
            <a:r>
              <a:rPr lang="sv-SE" sz="2000" dirty="0"/>
              <a:t> 			T </a:t>
            </a:r>
            <a:r>
              <a:rPr lang="sv-SE" sz="2000" dirty="0" err="1"/>
              <a:t>Scholz</a:t>
            </a:r>
            <a:endParaRPr lang="sv-SE" sz="2000" dirty="0"/>
          </a:p>
          <a:p>
            <a:pPr defTabSz="1063625"/>
            <a:r>
              <a:rPr lang="sv-SE" sz="2000" b="1" dirty="0"/>
              <a:t>Reykjavik</a:t>
            </a:r>
            <a:r>
              <a:rPr lang="sv-SE" sz="2000" dirty="0"/>
              <a:t>	V Edvardsson</a:t>
            </a:r>
          </a:p>
          <a:p>
            <a:pPr defTabSz="1063625"/>
            <a:endParaRPr lang="sv-SE" sz="2000" dirty="0"/>
          </a:p>
          <a:p>
            <a:pPr defTabSz="1063625"/>
            <a:r>
              <a:rPr lang="sv-SE" sz="2000" b="1" dirty="0" err="1"/>
              <a:t>Coordinator</a:t>
            </a:r>
            <a:r>
              <a:rPr lang="sv-SE" sz="2000" dirty="0"/>
              <a:t>	M Tranäng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Patient </a:t>
            </a:r>
            <a:r>
              <a:rPr lang="sv-SE" dirty="0" err="1"/>
              <a:t>survival</a:t>
            </a:r>
            <a:br>
              <a:rPr lang="sv-SE" dirty="0"/>
            </a:br>
            <a:r>
              <a:rPr lang="sv-SE" dirty="0"/>
              <a:t> </a:t>
            </a:r>
            <a:r>
              <a:rPr lang="sv-SE" sz="2800" dirty="0"/>
              <a:t>2004-2016</a:t>
            </a:r>
            <a:endParaRPr lang="sv-SE" dirty="0"/>
          </a:p>
        </p:txBody>
      </p:sp>
      <p:sp>
        <p:nvSpPr>
          <p:cNvPr id="5" name="textruta 4"/>
          <p:cNvSpPr txBox="1"/>
          <p:nvPr/>
        </p:nvSpPr>
        <p:spPr>
          <a:xfrm>
            <a:off x="2037464" y="6276584"/>
            <a:ext cx="2551112" cy="307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sv-SE" sz="1400" dirty="0">
                <a:latin typeface="+mn-lt"/>
              </a:rPr>
              <a:t>* Donor </a:t>
            </a:r>
            <a:r>
              <a:rPr lang="sv-SE" sz="1400" dirty="0" err="1">
                <a:latin typeface="+mn-lt"/>
              </a:rPr>
              <a:t>type</a:t>
            </a:r>
            <a:r>
              <a:rPr lang="sv-SE" sz="1400" dirty="0">
                <a:latin typeface="+mn-lt"/>
              </a:rPr>
              <a:t> at first transplant</a:t>
            </a:r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99182" y="1998193"/>
            <a:ext cx="5355176" cy="4017337"/>
          </a:xfrm>
          <a:prstGeom prst="rect">
            <a:avLst/>
          </a:prstGeom>
        </p:spPr>
      </p:pic>
      <p:sp>
        <p:nvSpPr>
          <p:cNvPr id="6" name="textruta 5"/>
          <p:cNvSpPr txBox="1"/>
          <p:nvPr/>
        </p:nvSpPr>
        <p:spPr>
          <a:xfrm>
            <a:off x="7194288" y="2320007"/>
            <a:ext cx="3465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200" dirty="0" err="1">
                <a:latin typeface="+mn-lt"/>
              </a:rPr>
              <a:t>ns</a:t>
            </a:r>
            <a:endParaRPr lang="sv-SE" sz="12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73305609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/>
              <a:t>Graft</a:t>
            </a:r>
            <a:r>
              <a:rPr lang="sv-SE" dirty="0"/>
              <a:t> </a:t>
            </a:r>
            <a:r>
              <a:rPr lang="sv-SE" dirty="0" err="1"/>
              <a:t>survival</a:t>
            </a:r>
            <a:r>
              <a:rPr lang="sv-SE" dirty="0"/>
              <a:t>*</a:t>
            </a:r>
            <a:br>
              <a:rPr lang="sv-SE" dirty="0"/>
            </a:br>
            <a:r>
              <a:rPr lang="sv-SE" dirty="0"/>
              <a:t> </a:t>
            </a:r>
            <a:r>
              <a:rPr lang="sv-SE" sz="2800" dirty="0"/>
              <a:t>2004-2016</a:t>
            </a:r>
            <a:endParaRPr lang="sv-SE" dirty="0"/>
          </a:p>
        </p:txBody>
      </p:sp>
      <p:sp>
        <p:nvSpPr>
          <p:cNvPr id="5" name="textruta 4"/>
          <p:cNvSpPr txBox="1"/>
          <p:nvPr/>
        </p:nvSpPr>
        <p:spPr>
          <a:xfrm>
            <a:off x="2669457" y="6371305"/>
            <a:ext cx="367600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400" dirty="0">
                <a:latin typeface="+mn-lt"/>
              </a:rPr>
              <a:t>* </a:t>
            </a:r>
            <a:r>
              <a:rPr lang="sv-SE" sz="1400" dirty="0" err="1">
                <a:latin typeface="+mn-lt"/>
              </a:rPr>
              <a:t>Censored</a:t>
            </a:r>
            <a:r>
              <a:rPr lang="sv-SE" sz="1400" dirty="0">
                <a:latin typeface="+mn-lt"/>
              </a:rPr>
              <a:t> for death with a </a:t>
            </a:r>
            <a:r>
              <a:rPr lang="sv-SE" sz="1400" dirty="0" err="1">
                <a:latin typeface="+mn-lt"/>
              </a:rPr>
              <a:t>functioning</a:t>
            </a:r>
            <a:r>
              <a:rPr lang="sv-SE" sz="1400" dirty="0">
                <a:latin typeface="+mn-lt"/>
              </a:rPr>
              <a:t> </a:t>
            </a:r>
            <a:r>
              <a:rPr lang="sv-SE" sz="1400" dirty="0" err="1">
                <a:latin typeface="+mn-lt"/>
              </a:rPr>
              <a:t>graft</a:t>
            </a:r>
            <a:endParaRPr lang="sv-SE" sz="1400" dirty="0">
              <a:latin typeface="+mn-lt"/>
            </a:endParaRPr>
          </a:p>
        </p:txBody>
      </p:sp>
      <p:pic>
        <p:nvPicPr>
          <p:cNvPr id="3" name="Bildobjekt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99182" y="1998193"/>
            <a:ext cx="5355176" cy="40173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659972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/>
              <a:t>Graft</a:t>
            </a:r>
            <a:r>
              <a:rPr lang="sv-SE" dirty="0"/>
              <a:t> </a:t>
            </a:r>
            <a:r>
              <a:rPr lang="sv-SE" dirty="0" err="1"/>
              <a:t>survival</a:t>
            </a:r>
            <a:r>
              <a:rPr lang="sv-SE" dirty="0"/>
              <a:t>*</a:t>
            </a:r>
            <a:br>
              <a:rPr lang="sv-SE" dirty="0"/>
            </a:br>
            <a:r>
              <a:rPr lang="sv-SE" dirty="0"/>
              <a:t> </a:t>
            </a:r>
            <a:r>
              <a:rPr lang="sv-SE" sz="2800" dirty="0"/>
              <a:t>2004-2016</a:t>
            </a:r>
            <a:endParaRPr lang="sv-SE" dirty="0"/>
          </a:p>
        </p:txBody>
      </p:sp>
      <p:sp>
        <p:nvSpPr>
          <p:cNvPr id="5" name="textruta 4"/>
          <p:cNvSpPr txBox="1"/>
          <p:nvPr/>
        </p:nvSpPr>
        <p:spPr>
          <a:xfrm>
            <a:off x="2536719" y="6349182"/>
            <a:ext cx="367600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400" dirty="0">
                <a:latin typeface="+mn-lt"/>
              </a:rPr>
              <a:t>* </a:t>
            </a:r>
            <a:r>
              <a:rPr lang="sv-SE" sz="1400" dirty="0" err="1">
                <a:latin typeface="+mn-lt"/>
              </a:rPr>
              <a:t>Censored</a:t>
            </a:r>
            <a:r>
              <a:rPr lang="sv-SE" sz="1400" dirty="0">
                <a:latin typeface="+mn-lt"/>
              </a:rPr>
              <a:t> for death with a </a:t>
            </a:r>
            <a:r>
              <a:rPr lang="sv-SE" sz="1400" dirty="0" err="1">
                <a:latin typeface="+mn-lt"/>
              </a:rPr>
              <a:t>functioning</a:t>
            </a:r>
            <a:r>
              <a:rPr lang="sv-SE" sz="1400" dirty="0">
                <a:latin typeface="+mn-lt"/>
              </a:rPr>
              <a:t> </a:t>
            </a:r>
            <a:r>
              <a:rPr lang="sv-SE" sz="1400" dirty="0" err="1">
                <a:latin typeface="+mn-lt"/>
              </a:rPr>
              <a:t>graft</a:t>
            </a:r>
            <a:endParaRPr lang="sv-SE" sz="1400" dirty="0">
              <a:latin typeface="+mn-lt"/>
            </a:endParaRPr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99182" y="1998193"/>
            <a:ext cx="5355176" cy="40173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088533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Patient </a:t>
            </a:r>
            <a:r>
              <a:rPr lang="sv-SE" dirty="0" err="1"/>
              <a:t>survival</a:t>
            </a:r>
            <a:br>
              <a:rPr lang="sv-SE" dirty="0"/>
            </a:br>
            <a:r>
              <a:rPr lang="sv-SE" dirty="0"/>
              <a:t> </a:t>
            </a:r>
            <a:r>
              <a:rPr lang="sv-SE" sz="2800" dirty="0"/>
              <a:t>2004-2016</a:t>
            </a:r>
            <a:endParaRPr lang="sv-SE" dirty="0"/>
          </a:p>
        </p:txBody>
      </p:sp>
      <p:pic>
        <p:nvPicPr>
          <p:cNvPr id="5" name="Bildobjekt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99182" y="1998193"/>
            <a:ext cx="5355176" cy="40173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574069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Patient </a:t>
            </a:r>
            <a:r>
              <a:rPr lang="sv-SE" dirty="0" err="1"/>
              <a:t>survival</a:t>
            </a:r>
            <a:br>
              <a:rPr lang="sv-SE" dirty="0"/>
            </a:br>
            <a:r>
              <a:rPr lang="sv-SE" dirty="0"/>
              <a:t> </a:t>
            </a:r>
            <a:r>
              <a:rPr lang="sv-SE" sz="2800" dirty="0"/>
              <a:t>2004-2016</a:t>
            </a:r>
            <a:endParaRPr lang="sv-SE" dirty="0"/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99182" y="1998193"/>
            <a:ext cx="5355176" cy="40173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26039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3200" dirty="0" err="1"/>
              <a:t>Pediatric</a:t>
            </a:r>
            <a:r>
              <a:rPr lang="sv-SE" sz="3200" dirty="0"/>
              <a:t>* </a:t>
            </a:r>
            <a:r>
              <a:rPr lang="sv-SE" sz="3200" dirty="0" err="1"/>
              <a:t>renal</a:t>
            </a:r>
            <a:r>
              <a:rPr lang="sv-SE" sz="3200" dirty="0"/>
              <a:t> transplantation in the Nordic </a:t>
            </a:r>
            <a:r>
              <a:rPr lang="sv-SE" sz="3200" dirty="0" err="1"/>
              <a:t>countries</a:t>
            </a:r>
            <a:endParaRPr lang="sv-SE" sz="3200" dirty="0"/>
          </a:p>
        </p:txBody>
      </p:sp>
      <p:graphicFrame>
        <p:nvGraphicFramePr>
          <p:cNvPr id="6" name="Platshållare för innehåll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29048574"/>
              </p:ext>
            </p:extLst>
          </p:nvPr>
        </p:nvGraphicFramePr>
        <p:xfrm>
          <a:off x="1066515" y="2466318"/>
          <a:ext cx="7391685" cy="36437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1066515" y="2127764"/>
            <a:ext cx="1016304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v-SE" sz="1600" dirty="0">
                <a:latin typeface="Arial" charset="0"/>
              </a:rPr>
              <a:t>Total:890</a:t>
            </a:r>
          </a:p>
        </p:txBody>
      </p:sp>
      <p:sp>
        <p:nvSpPr>
          <p:cNvPr id="3" name="textruta 2"/>
          <p:cNvSpPr txBox="1"/>
          <p:nvPr/>
        </p:nvSpPr>
        <p:spPr>
          <a:xfrm>
            <a:off x="1757868" y="6340344"/>
            <a:ext cx="22894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400" dirty="0">
                <a:latin typeface="+mn-lt"/>
              </a:rPr>
              <a:t>* Recipient age &lt; 16 </a:t>
            </a:r>
            <a:r>
              <a:rPr lang="sv-SE" sz="1400" dirty="0" err="1">
                <a:latin typeface="+mn-lt"/>
              </a:rPr>
              <a:t>years</a:t>
            </a:r>
            <a:endParaRPr lang="sv-SE" sz="14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9151253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3200" dirty="0" err="1"/>
              <a:t>Pediatric</a:t>
            </a:r>
            <a:r>
              <a:rPr lang="sv-SE" sz="3200" dirty="0"/>
              <a:t>* </a:t>
            </a:r>
            <a:r>
              <a:rPr lang="sv-SE" sz="3200" dirty="0" err="1"/>
              <a:t>renal</a:t>
            </a:r>
            <a:r>
              <a:rPr lang="sv-SE" sz="3200" dirty="0"/>
              <a:t> transplantation in the Nordic </a:t>
            </a:r>
            <a:r>
              <a:rPr lang="sv-SE" sz="3200" dirty="0" err="1"/>
              <a:t>countries</a:t>
            </a:r>
            <a:endParaRPr lang="sv-SE" sz="3200" dirty="0"/>
          </a:p>
        </p:txBody>
      </p:sp>
      <p:graphicFrame>
        <p:nvGraphicFramePr>
          <p:cNvPr id="6" name="Platshållare för innehåll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68302633"/>
              </p:ext>
            </p:extLst>
          </p:nvPr>
        </p:nvGraphicFramePr>
        <p:xfrm>
          <a:off x="876157" y="2466318"/>
          <a:ext cx="7391685" cy="36437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1066515" y="2127764"/>
            <a:ext cx="1016304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v-SE" sz="1600" dirty="0">
                <a:latin typeface="Arial" charset="0"/>
              </a:rPr>
              <a:t>Total:890</a:t>
            </a:r>
          </a:p>
        </p:txBody>
      </p:sp>
      <p:sp>
        <p:nvSpPr>
          <p:cNvPr id="5" name="textruta 4"/>
          <p:cNvSpPr txBox="1"/>
          <p:nvPr/>
        </p:nvSpPr>
        <p:spPr>
          <a:xfrm>
            <a:off x="1757868" y="6340344"/>
            <a:ext cx="22894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400" dirty="0">
                <a:latin typeface="+mn-lt"/>
              </a:rPr>
              <a:t>* Recipient age &lt; 16 </a:t>
            </a:r>
            <a:r>
              <a:rPr lang="sv-SE" sz="1400" dirty="0" err="1">
                <a:latin typeface="+mn-lt"/>
              </a:rPr>
              <a:t>years</a:t>
            </a:r>
            <a:endParaRPr lang="sv-SE" sz="14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8925548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1800" dirty="0" err="1"/>
              <a:t>Pediatric</a:t>
            </a:r>
            <a:r>
              <a:rPr lang="sv-SE" sz="1800" dirty="0"/>
              <a:t> </a:t>
            </a:r>
            <a:r>
              <a:rPr lang="sv-SE" sz="1800" dirty="0" err="1"/>
              <a:t>renal</a:t>
            </a:r>
            <a:r>
              <a:rPr lang="sv-SE" sz="1800" dirty="0"/>
              <a:t> transplantation in the Nordic </a:t>
            </a:r>
            <a:r>
              <a:rPr lang="sv-SE" sz="1800" dirty="0" err="1"/>
              <a:t>countries</a:t>
            </a:r>
            <a:r>
              <a:rPr lang="sv-SE" sz="1800" dirty="0"/>
              <a:t> </a:t>
            </a:r>
            <a:br>
              <a:rPr lang="sv-SE" dirty="0"/>
            </a:br>
            <a:r>
              <a:rPr lang="sv-SE" sz="3200" dirty="0"/>
              <a:t>Age distribution/</a:t>
            </a:r>
            <a:r>
              <a:rPr lang="sv-SE" sz="3200" dirty="0" err="1"/>
              <a:t>year</a:t>
            </a:r>
            <a:endParaRPr lang="sv-SE" dirty="0"/>
          </a:p>
        </p:txBody>
      </p:sp>
      <p:graphicFrame>
        <p:nvGraphicFramePr>
          <p:cNvPr id="6" name="Platshållare för innehåll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46026244"/>
              </p:ext>
            </p:extLst>
          </p:nvPr>
        </p:nvGraphicFramePr>
        <p:xfrm>
          <a:off x="928255" y="2563090"/>
          <a:ext cx="7529945" cy="36298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1173884" y="2193758"/>
            <a:ext cx="1185004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v-SE" sz="1800" dirty="0">
                <a:latin typeface="Arial" charset="0"/>
              </a:rPr>
              <a:t>Total: 890</a:t>
            </a:r>
          </a:p>
        </p:txBody>
      </p:sp>
    </p:spTree>
    <p:extLst>
      <p:ext uri="{BB962C8B-B14F-4D97-AF65-F5344CB8AC3E}">
        <p14:creationId xmlns:p14="http://schemas.microsoft.com/office/powerpoint/2010/main" val="8613779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1800" dirty="0" err="1"/>
              <a:t>Pediatric</a:t>
            </a:r>
            <a:r>
              <a:rPr lang="sv-SE" sz="1800" dirty="0"/>
              <a:t> </a:t>
            </a:r>
            <a:r>
              <a:rPr lang="sv-SE" sz="1800" dirty="0" err="1"/>
              <a:t>renal</a:t>
            </a:r>
            <a:r>
              <a:rPr lang="sv-SE" sz="1800" dirty="0"/>
              <a:t> transplantation in the Nordic </a:t>
            </a:r>
            <a:r>
              <a:rPr lang="sv-SE" sz="1800" dirty="0" err="1"/>
              <a:t>countries</a:t>
            </a:r>
            <a:r>
              <a:rPr lang="sv-SE" sz="1800" dirty="0"/>
              <a:t> </a:t>
            </a:r>
            <a:br>
              <a:rPr lang="sv-SE" dirty="0"/>
            </a:br>
            <a:r>
              <a:rPr lang="sv-SE" sz="3200" dirty="0"/>
              <a:t>Age distribution/</a:t>
            </a:r>
            <a:r>
              <a:rPr lang="sv-SE" sz="3200" dirty="0" err="1"/>
              <a:t>year</a:t>
            </a:r>
            <a:endParaRPr lang="sv-SE" dirty="0"/>
          </a:p>
        </p:txBody>
      </p:sp>
      <p:graphicFrame>
        <p:nvGraphicFramePr>
          <p:cNvPr id="6" name="Platshållare för innehåll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62942107"/>
              </p:ext>
            </p:extLst>
          </p:nvPr>
        </p:nvGraphicFramePr>
        <p:xfrm>
          <a:off x="928255" y="2563090"/>
          <a:ext cx="7529945" cy="36298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1173884" y="2193758"/>
            <a:ext cx="1185004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v-SE" sz="1800" dirty="0">
                <a:latin typeface="Arial" charset="0"/>
              </a:rPr>
              <a:t>Total: 834</a:t>
            </a:r>
          </a:p>
        </p:txBody>
      </p:sp>
      <p:sp>
        <p:nvSpPr>
          <p:cNvPr id="3" name="textruta 2"/>
          <p:cNvSpPr txBox="1"/>
          <p:nvPr/>
        </p:nvSpPr>
        <p:spPr>
          <a:xfrm>
            <a:off x="3491346" y="2019947"/>
            <a:ext cx="21723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800" dirty="0">
                <a:latin typeface="+mn-lt"/>
              </a:rPr>
              <a:t>1st transplants </a:t>
            </a:r>
            <a:r>
              <a:rPr lang="sv-SE" sz="1800" dirty="0" err="1">
                <a:latin typeface="+mn-lt"/>
              </a:rPr>
              <a:t>only</a:t>
            </a:r>
            <a:endParaRPr lang="sv-SE" sz="1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8260854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dirty="0"/>
              <a:t>Pediatric renal transplantation in the Nordic countries</a:t>
            </a:r>
            <a:endParaRPr lang="sv-SE" sz="3200" dirty="0"/>
          </a:p>
        </p:txBody>
      </p:sp>
      <p:graphicFrame>
        <p:nvGraphicFramePr>
          <p:cNvPr id="30768" name="Group 48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1119382656"/>
              </p:ext>
            </p:extLst>
          </p:nvPr>
        </p:nvGraphicFramePr>
        <p:xfrm>
          <a:off x="899286" y="2145893"/>
          <a:ext cx="7337870" cy="4018933"/>
        </p:xfrm>
        <a:graphic>
          <a:graphicData uri="http://schemas.openxmlformats.org/drawingml/2006/table">
            <a:tbl>
              <a:tblPr/>
              <a:tblGrid>
                <a:gridCol w="10730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96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0301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638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9978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4839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84065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66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sv-SE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66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sv-SE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66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sv-SE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66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sv-SE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Weight</a:t>
                      </a:r>
                      <a:endParaRPr kumimoji="0" lang="sv-SE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66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sv-SE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Mean±SD</a:t>
                      </a:r>
                      <a:endParaRPr kumimoji="0" lang="sv-SE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66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sv-S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Median (</a:t>
                      </a:r>
                      <a:r>
                        <a:rPr kumimoji="0" lang="sv-SE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range</a:t>
                      </a:r>
                      <a:r>
                        <a:rPr kumimoji="0" lang="sv-S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66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sv-SE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Age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66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sv-SE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Mean±SD</a:t>
                      </a:r>
                      <a:endParaRPr kumimoji="0" lang="sv-SE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66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sv-S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Median (</a:t>
                      </a:r>
                      <a:r>
                        <a:rPr kumimoji="0" lang="sv-SE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range</a:t>
                      </a:r>
                      <a:r>
                        <a:rPr kumimoji="0" lang="sv-S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66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sv-SE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Sex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17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66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sv-SE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All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66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sv-S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890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66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sv-S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66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sv-S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27.9±16.9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66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sv-S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24.0 (7.4-103.5)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66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sv-S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8.6±5.1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66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sv-S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9.3 (0.7-15.9)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66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sv-S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532 M, 358 F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66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sv-SE" sz="14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60% M, 40% 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2542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66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sv-SE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&lt; 2 yrs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66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sv-S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66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sv-S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17.4%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66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sv-S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10.6±1.5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66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sv-S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10.6 (7.4-15.7)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66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sv-S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1.4±0.3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66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sv-S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1.4 (0.7-1.9)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66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sv-S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94 M, 61 F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66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sv-SE" sz="1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61% M, 39% 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272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66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sv-SE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2-5 yrs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66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sv-S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66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sv-S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15.0%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66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sv-S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13.9±2.4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66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sv-S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13.8 (9.4-22.3)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66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sv-S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3.3±0.9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66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sv-S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3.1 (2.0-4.9)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66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sv-S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87 M, 47 F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66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sv-SE" sz="14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65% M</a:t>
                      </a:r>
                      <a:r>
                        <a:rPr kumimoji="0" lang="sv-SE" sz="1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, 35% 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1589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66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sv-SE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5-12 yrs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66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sv-S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296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66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sv-S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33.3%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66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sv-S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26.3±9.9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66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sv-S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24.4 (13.5-67.5)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66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sv-S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8.9±1.9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66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sv-S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8.9 (5.0-11.9)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66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sv-SE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178 M, 118 F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66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sv-SE" sz="1400" b="0" i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60% M, 40% 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2955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66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sv-SE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12-16 yrs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66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sv-S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305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66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sv-S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34.3%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66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sv-S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45.5±14.0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66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sv-S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44.0 (22.0-103.5)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66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sv-S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14.2±1.2</a:t>
                      </a:r>
                      <a:br>
                        <a:rPr kumimoji="0" lang="sv-S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sv-S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14.2 (12.0-15.9)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66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sv-S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173 M, 132 F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66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sv-SE" sz="1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57% M, </a:t>
                      </a:r>
                      <a:r>
                        <a:rPr kumimoji="0" lang="sv-SE" sz="14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43% 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SE" sz="3200" dirty="0"/>
              <a:t>Age distribution of </a:t>
            </a:r>
            <a:r>
              <a:rPr lang="sv-SE" sz="3200" dirty="0" err="1"/>
              <a:t>renal</a:t>
            </a:r>
            <a:r>
              <a:rPr lang="sv-SE" sz="3200" dirty="0"/>
              <a:t> </a:t>
            </a:r>
            <a:r>
              <a:rPr lang="sv-SE" sz="3200" dirty="0" err="1"/>
              <a:t>tx</a:t>
            </a:r>
            <a:r>
              <a:rPr lang="sv-SE" sz="3200" dirty="0"/>
              <a:t> in Nordic </a:t>
            </a:r>
            <a:r>
              <a:rPr lang="sv-SE" sz="3200" dirty="0" err="1"/>
              <a:t>children</a:t>
            </a:r>
            <a:endParaRPr lang="sv-SE" sz="3200" dirty="0"/>
          </a:p>
        </p:txBody>
      </p:sp>
      <p:graphicFrame>
        <p:nvGraphicFramePr>
          <p:cNvPr id="10348" name="Group 108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2751221902"/>
              </p:ext>
            </p:extLst>
          </p:nvPr>
        </p:nvGraphicFramePr>
        <p:xfrm>
          <a:off x="1511718" y="2286000"/>
          <a:ext cx="6113320" cy="3191771"/>
        </p:xfrm>
        <a:graphic>
          <a:graphicData uri="http://schemas.openxmlformats.org/drawingml/2006/table">
            <a:tbl>
              <a:tblPr>
                <a:tableStyleId>{0660B408-B3CF-4A94-85FC-2B1E0A45F4A2}</a:tableStyleId>
              </a:tblPr>
              <a:tblGrid>
                <a:gridCol w="14002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327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1088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9401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7537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0449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66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sv-SE" sz="20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Age at </a:t>
                      </a:r>
                      <a:r>
                        <a:rPr kumimoji="0" lang="sv-SE" sz="2000" b="1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tx</a:t>
                      </a:r>
                      <a:endParaRPr kumimoji="0" lang="sv-SE" sz="20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66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sv-SE" sz="20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&lt; 2 yrs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66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sv-SE" sz="20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2-5 yrs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66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sv-SE" sz="20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5-12 yrs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66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sv-SE" sz="20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12-16 yrs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7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66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sv-SE" sz="2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Finland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66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sv-SE" sz="2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36%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66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sv-SE" sz="2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19%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66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sv-SE" sz="2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22%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66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sv-SE" sz="2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23%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7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66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sv-SE" sz="2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Sweden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66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sv-SE" sz="2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15%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66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sv-SE" sz="2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13%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66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sv-SE" sz="2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36%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66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sv-SE" sz="2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36%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7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66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sv-SE" sz="2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Norway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66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sv-SE" sz="2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14%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66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sv-SE" sz="2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13%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66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sv-SE" sz="2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32%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66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sv-SE" sz="2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41%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7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66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sv-SE" sz="20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Denmark</a:t>
                      </a:r>
                      <a:endParaRPr kumimoji="0" lang="sv-SE" sz="2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66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sv-SE" sz="2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  4%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66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sv-SE" sz="2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17%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66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sv-SE" sz="2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42%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66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sv-SE" sz="2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37%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37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66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sv-SE" sz="2000" b="0" i="1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Iceland</a:t>
                      </a:r>
                      <a:r>
                        <a:rPr kumimoji="0" lang="sv-SE" sz="2000" b="0" i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*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66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sv-SE" sz="2000" b="0" i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66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sv-SE" sz="2000" b="0" i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20%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66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sv-SE" sz="2000" b="0" i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40%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66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sv-SE" sz="2000" b="0" i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40%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" name="textruta 1"/>
          <p:cNvSpPr txBox="1"/>
          <p:nvPr/>
        </p:nvSpPr>
        <p:spPr>
          <a:xfrm>
            <a:off x="1905000" y="6134100"/>
            <a:ext cx="224612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400" dirty="0">
                <a:latin typeface="+mn-lt"/>
              </a:rPr>
              <a:t>*</a:t>
            </a:r>
            <a:r>
              <a:rPr lang="sv-SE" sz="1400" dirty="0" err="1">
                <a:latin typeface="+mn-lt"/>
              </a:rPr>
              <a:t>transplanted</a:t>
            </a:r>
            <a:r>
              <a:rPr lang="sv-SE" sz="1400" dirty="0">
                <a:latin typeface="+mn-lt"/>
              </a:rPr>
              <a:t> in Reykjavik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SE" sz="3200" dirty="0"/>
              <a:t>Age distribution of </a:t>
            </a:r>
            <a:r>
              <a:rPr lang="sv-SE" sz="3200" dirty="0" err="1"/>
              <a:t>renal</a:t>
            </a:r>
            <a:r>
              <a:rPr lang="sv-SE" sz="3200" dirty="0"/>
              <a:t> </a:t>
            </a:r>
            <a:r>
              <a:rPr lang="sv-SE" sz="3200" dirty="0" err="1"/>
              <a:t>tx</a:t>
            </a:r>
            <a:r>
              <a:rPr lang="sv-SE" sz="3200" dirty="0"/>
              <a:t> in Nordic </a:t>
            </a:r>
            <a:r>
              <a:rPr lang="sv-SE" sz="3200" dirty="0" err="1"/>
              <a:t>children</a:t>
            </a:r>
            <a:endParaRPr lang="sv-SE" sz="3200" dirty="0"/>
          </a:p>
        </p:txBody>
      </p:sp>
      <p:graphicFrame>
        <p:nvGraphicFramePr>
          <p:cNvPr id="10348" name="Group 108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3566754298"/>
              </p:ext>
            </p:extLst>
          </p:nvPr>
        </p:nvGraphicFramePr>
        <p:xfrm>
          <a:off x="1579733" y="2535390"/>
          <a:ext cx="5977293" cy="3191771"/>
        </p:xfrm>
        <a:graphic>
          <a:graphicData uri="http://schemas.openxmlformats.org/drawingml/2006/table">
            <a:tbl>
              <a:tblPr>
                <a:tableStyleId>{0660B408-B3CF-4A94-85FC-2B1E0A45F4A2}</a:tableStyleId>
              </a:tblPr>
              <a:tblGrid>
                <a:gridCol w="13221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504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35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637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0736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0449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66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sv-SE" sz="20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Age at </a:t>
                      </a:r>
                      <a:r>
                        <a:rPr kumimoji="0" lang="sv-SE" sz="2000" b="1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tx</a:t>
                      </a:r>
                      <a:endParaRPr kumimoji="0" lang="sv-SE" sz="20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66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sv-SE" sz="20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&lt; 2 yrs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66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sv-SE" sz="20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2-5 yrs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66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sv-SE" sz="20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5-12 yrs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66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sv-SE" sz="20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12-16 yrs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7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66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sv-SE" sz="2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Finland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66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sv-SE" sz="2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37%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66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sv-SE" sz="2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19%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66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sv-SE" sz="2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21%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66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sv-SE" sz="2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23%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7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66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sv-SE" sz="2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Sweden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66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sv-SE" sz="2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16%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66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sv-SE" sz="2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13%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66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sv-SE" sz="2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35%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66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sv-SE" sz="2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36%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7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66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sv-SE" sz="2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Norway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66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sv-SE" sz="2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15%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66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sv-SE" sz="2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12%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66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sv-SE" sz="2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32%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66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sv-SE" sz="2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40%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7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66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sv-SE" sz="20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Denmark</a:t>
                      </a:r>
                      <a:endParaRPr kumimoji="0" lang="sv-SE" sz="2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66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sv-SE" sz="2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  4%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66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sv-SE" sz="2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17%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66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sv-SE" sz="2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44%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66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sv-SE" sz="2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35%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37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66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sv-SE" sz="2000" b="0" i="1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Iceland</a:t>
                      </a:r>
                      <a:r>
                        <a:rPr kumimoji="0" lang="sv-SE" sz="2000" b="0" i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*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66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sv-SE" sz="2000" b="0" i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66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sv-SE" sz="2000" b="0" i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20%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66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sv-SE" sz="2000" b="0" i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40%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66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sv-SE" sz="2000" b="0" i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40%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4" name="textruta 3"/>
          <p:cNvSpPr txBox="1"/>
          <p:nvPr/>
        </p:nvSpPr>
        <p:spPr>
          <a:xfrm>
            <a:off x="3762506" y="1997033"/>
            <a:ext cx="15696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>
                <a:latin typeface="+mn-lt"/>
              </a:rPr>
              <a:t>1st </a:t>
            </a:r>
            <a:r>
              <a:rPr lang="sv-SE" dirty="0" err="1">
                <a:latin typeface="+mn-lt"/>
              </a:rPr>
              <a:t>tx</a:t>
            </a:r>
            <a:r>
              <a:rPr lang="sv-SE" dirty="0">
                <a:latin typeface="+mn-lt"/>
              </a:rPr>
              <a:t> </a:t>
            </a:r>
            <a:r>
              <a:rPr lang="sv-SE" dirty="0" err="1">
                <a:latin typeface="+mn-lt"/>
              </a:rPr>
              <a:t>only</a:t>
            </a:r>
            <a:endParaRPr lang="sv-SE" dirty="0">
              <a:latin typeface="+mn-lt"/>
            </a:endParaRPr>
          </a:p>
        </p:txBody>
      </p:sp>
      <p:sp>
        <p:nvSpPr>
          <p:cNvPr id="5" name="textruta 4"/>
          <p:cNvSpPr txBox="1"/>
          <p:nvPr/>
        </p:nvSpPr>
        <p:spPr>
          <a:xfrm>
            <a:off x="1905000" y="6134100"/>
            <a:ext cx="224612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400" dirty="0">
                <a:latin typeface="+mn-lt"/>
              </a:rPr>
              <a:t>*</a:t>
            </a:r>
            <a:r>
              <a:rPr lang="sv-SE" sz="1400" dirty="0" err="1">
                <a:latin typeface="+mn-lt"/>
              </a:rPr>
              <a:t>transplanted</a:t>
            </a:r>
            <a:r>
              <a:rPr lang="sv-SE" sz="1400" dirty="0">
                <a:latin typeface="+mn-lt"/>
              </a:rPr>
              <a:t> in Reykjavik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tandardformgivning">
  <a:themeElements>
    <a:clrScheme name="Standardformgivning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rdformgivning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formgivning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formgivning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8748</TotalTime>
  <Words>982</Words>
  <Application>Microsoft Office PowerPoint</Application>
  <PresentationFormat>Skærmshow (4:3)</PresentationFormat>
  <Paragraphs>423</Paragraphs>
  <Slides>24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24</vt:i4>
      </vt:variant>
    </vt:vector>
  </HeadingPairs>
  <TitlesOfParts>
    <vt:vector size="28" baseType="lpstr">
      <vt:lpstr>Arial</vt:lpstr>
      <vt:lpstr>Monotype Sorts</vt:lpstr>
      <vt:lpstr>Times New Roman</vt:lpstr>
      <vt:lpstr>Standardformgivning</vt:lpstr>
      <vt:lpstr>The Nordic Pediatric Renal Transplant Study Group</vt:lpstr>
      <vt:lpstr>The Nordic Pediatric Renal Transplant Study Group</vt:lpstr>
      <vt:lpstr>Pediatric* renal transplantation in the Nordic countries</vt:lpstr>
      <vt:lpstr>Pediatric* renal transplantation in the Nordic countries</vt:lpstr>
      <vt:lpstr>Pediatric renal transplantation in the Nordic countries  Age distribution/year</vt:lpstr>
      <vt:lpstr>Pediatric renal transplantation in the Nordic countries  Age distribution/year</vt:lpstr>
      <vt:lpstr>Pediatric renal transplantation in the Nordic countries</vt:lpstr>
      <vt:lpstr>Age distribution of renal tx in Nordic children</vt:lpstr>
      <vt:lpstr>Age distribution of renal tx in Nordic children</vt:lpstr>
      <vt:lpstr>Age distribution of renal tx in Nordic children</vt:lpstr>
      <vt:lpstr>Age distribution of renal tx in Nordic children</vt:lpstr>
      <vt:lpstr>Pediatric renal transplantation in the Nordic countries</vt:lpstr>
      <vt:lpstr>Pediatric* renal transplantation in the Nordic countries</vt:lpstr>
      <vt:lpstr>Pediatric* renal transplantation in the Nordic countries</vt:lpstr>
      <vt:lpstr>Pediatric* renal transplantation in the Nordic countries</vt:lpstr>
      <vt:lpstr>Pediatric* renal transplantation in the Nordic countries</vt:lpstr>
      <vt:lpstr>Pediatric* renal transplantation in the Nordic countries  Patients in dialysis at first tx, LD</vt:lpstr>
      <vt:lpstr>Pediatric* renal transplantation in the Nordic countries  Combined transplantation</vt:lpstr>
      <vt:lpstr>Graft survival*  2004-2016</vt:lpstr>
      <vt:lpstr>Patient survival  2004-2016</vt:lpstr>
      <vt:lpstr>Graft survival*  2004-2016</vt:lpstr>
      <vt:lpstr>Graft survival*  2004-2016</vt:lpstr>
      <vt:lpstr>Patient survival  2004-2016</vt:lpstr>
      <vt:lpstr>Patient survival  2004-2016</vt:lpstr>
    </vt:vector>
  </TitlesOfParts>
  <Company>MML Analys &amp; Strategi AB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Nordic Pediatric Renal Transplant Study Group</dc:title>
  <dc:creator>Marie Larsson</dc:creator>
  <cp:lastModifiedBy>Ilse Duus Weinreich</cp:lastModifiedBy>
  <cp:revision>421</cp:revision>
  <cp:lastPrinted>2017-10-13T07:58:12Z</cp:lastPrinted>
  <dcterms:created xsi:type="dcterms:W3CDTF">2005-11-03T08:05:11Z</dcterms:created>
  <dcterms:modified xsi:type="dcterms:W3CDTF">2018-05-07T09:33:55Z</dcterms:modified>
</cp:coreProperties>
</file>