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4.xml" ContentType="application/vnd.openxmlformats-officedocument.presentationml.notesSlid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7" r:id="rId2"/>
    <p:sldId id="354" r:id="rId3"/>
    <p:sldId id="260" r:id="rId4"/>
    <p:sldId id="308" r:id="rId5"/>
    <p:sldId id="338" r:id="rId6"/>
    <p:sldId id="339" r:id="rId7"/>
    <p:sldId id="340" r:id="rId8"/>
    <p:sldId id="327" r:id="rId9"/>
    <p:sldId id="329" r:id="rId10"/>
    <p:sldId id="328" r:id="rId11"/>
    <p:sldId id="265" r:id="rId12"/>
    <p:sldId id="343" r:id="rId13"/>
    <p:sldId id="341" r:id="rId14"/>
    <p:sldId id="352" r:id="rId15"/>
    <p:sldId id="349" r:id="rId16"/>
    <p:sldId id="348" r:id="rId17"/>
    <p:sldId id="344" r:id="rId18"/>
    <p:sldId id="335" r:id="rId19"/>
    <p:sldId id="336" r:id="rId20"/>
    <p:sldId id="337" r:id="rId21"/>
    <p:sldId id="345" r:id="rId22"/>
    <p:sldId id="346" r:id="rId23"/>
    <p:sldId id="347" r:id="rId24"/>
  </p:sldIdLst>
  <p:sldSz cx="9144000" cy="6858000" type="screen4x3"/>
  <p:notesSz cx="6797675" cy="9928225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FF0000"/>
    <a:srgbClr val="008080"/>
    <a:srgbClr val="C0C0C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Mörkt format 2 - Dekorfärg 1/Dekorfär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Blad1!$A$2</c:f>
              <c:strCache>
                <c:ptCount val="1"/>
                <c:pt idx="0">
                  <c:v>LD (n=571)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Blad1!$B$1:$Z$1</c:f>
              <c:strCache>
                <c:ptCount val="25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  <c:pt idx="23">
                  <c:v>17</c:v>
                </c:pt>
                <c:pt idx="24">
                  <c:v>18</c:v>
                </c:pt>
              </c:strCache>
            </c:strRef>
          </c:cat>
          <c:val>
            <c:numRef>
              <c:f>Blad1!$B$2:$Z$2</c:f>
              <c:numCache>
                <c:formatCode>General</c:formatCode>
                <c:ptCount val="25"/>
                <c:pt idx="0">
                  <c:v>20</c:v>
                </c:pt>
                <c:pt idx="1">
                  <c:v>25</c:v>
                </c:pt>
                <c:pt idx="2">
                  <c:v>19</c:v>
                </c:pt>
                <c:pt idx="3">
                  <c:v>19</c:v>
                </c:pt>
                <c:pt idx="4">
                  <c:v>22</c:v>
                </c:pt>
                <c:pt idx="5">
                  <c:v>19</c:v>
                </c:pt>
                <c:pt idx="6">
                  <c:v>21</c:v>
                </c:pt>
                <c:pt idx="7">
                  <c:v>13</c:v>
                </c:pt>
                <c:pt idx="8">
                  <c:v>25</c:v>
                </c:pt>
                <c:pt idx="9">
                  <c:v>21</c:v>
                </c:pt>
                <c:pt idx="10">
                  <c:v>23</c:v>
                </c:pt>
                <c:pt idx="11">
                  <c:v>27</c:v>
                </c:pt>
                <c:pt idx="12">
                  <c:v>23</c:v>
                </c:pt>
                <c:pt idx="13">
                  <c:v>25</c:v>
                </c:pt>
                <c:pt idx="14">
                  <c:v>23</c:v>
                </c:pt>
                <c:pt idx="15">
                  <c:v>24</c:v>
                </c:pt>
                <c:pt idx="16">
                  <c:v>25</c:v>
                </c:pt>
                <c:pt idx="17">
                  <c:v>25</c:v>
                </c:pt>
                <c:pt idx="18">
                  <c:v>29</c:v>
                </c:pt>
                <c:pt idx="19">
                  <c:v>30</c:v>
                </c:pt>
                <c:pt idx="20">
                  <c:v>21</c:v>
                </c:pt>
                <c:pt idx="21">
                  <c:v>20</c:v>
                </c:pt>
                <c:pt idx="22">
                  <c:v>25</c:v>
                </c:pt>
                <c:pt idx="23">
                  <c:v>25</c:v>
                </c:pt>
                <c:pt idx="2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AF-4226-917C-2A1CC7A3CB76}"/>
            </c:ext>
          </c:extLst>
        </c:ser>
        <c:ser>
          <c:idx val="1"/>
          <c:order val="1"/>
          <c:tx>
            <c:strRef>
              <c:f>Blad1!$A$3</c:f>
              <c:strCache>
                <c:ptCount val="1"/>
                <c:pt idx="0">
                  <c:v>DD (n=408)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Blad1!$B$1:$Z$1</c:f>
              <c:strCache>
                <c:ptCount val="25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  <c:pt idx="23">
                  <c:v>17</c:v>
                </c:pt>
                <c:pt idx="24">
                  <c:v>18</c:v>
                </c:pt>
              </c:strCache>
            </c:strRef>
          </c:cat>
          <c:val>
            <c:numRef>
              <c:f>Blad1!$B$3:$Z$3</c:f>
              <c:numCache>
                <c:formatCode>General</c:formatCode>
                <c:ptCount val="25"/>
                <c:pt idx="0">
                  <c:v>16</c:v>
                </c:pt>
                <c:pt idx="1">
                  <c:v>19</c:v>
                </c:pt>
                <c:pt idx="2">
                  <c:v>20</c:v>
                </c:pt>
                <c:pt idx="3">
                  <c:v>11</c:v>
                </c:pt>
                <c:pt idx="4">
                  <c:v>14</c:v>
                </c:pt>
                <c:pt idx="5">
                  <c:v>19</c:v>
                </c:pt>
                <c:pt idx="6">
                  <c:v>13</c:v>
                </c:pt>
                <c:pt idx="7">
                  <c:v>9</c:v>
                </c:pt>
                <c:pt idx="8">
                  <c:v>22</c:v>
                </c:pt>
                <c:pt idx="9">
                  <c:v>18</c:v>
                </c:pt>
                <c:pt idx="10">
                  <c:v>19</c:v>
                </c:pt>
                <c:pt idx="11">
                  <c:v>10</c:v>
                </c:pt>
                <c:pt idx="12">
                  <c:v>20</c:v>
                </c:pt>
                <c:pt idx="13">
                  <c:v>22</c:v>
                </c:pt>
                <c:pt idx="14">
                  <c:v>14</c:v>
                </c:pt>
                <c:pt idx="15">
                  <c:v>16</c:v>
                </c:pt>
                <c:pt idx="16">
                  <c:v>9</c:v>
                </c:pt>
                <c:pt idx="17">
                  <c:v>12</c:v>
                </c:pt>
                <c:pt idx="18">
                  <c:v>10</c:v>
                </c:pt>
                <c:pt idx="19">
                  <c:v>14</c:v>
                </c:pt>
                <c:pt idx="20">
                  <c:v>24</c:v>
                </c:pt>
                <c:pt idx="21">
                  <c:v>18</c:v>
                </c:pt>
                <c:pt idx="22">
                  <c:v>17</c:v>
                </c:pt>
                <c:pt idx="23">
                  <c:v>24</c:v>
                </c:pt>
                <c:pt idx="2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AF-4226-917C-2A1CC7A3CB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90944640"/>
        <c:axId val="90946176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Blad1!$B$1:$Z$1</c15:sqref>
                        </c15:formulaRef>
                      </c:ext>
                    </c:extLst>
                    <c:strCache>
                      <c:ptCount val="25"/>
                      <c:pt idx="0">
                        <c:v>94</c:v>
                      </c:pt>
                      <c:pt idx="1">
                        <c:v>95</c:v>
                      </c:pt>
                      <c:pt idx="2">
                        <c:v>96</c:v>
                      </c:pt>
                      <c:pt idx="3">
                        <c:v>97</c:v>
                      </c:pt>
                      <c:pt idx="4">
                        <c:v>98</c:v>
                      </c:pt>
                      <c:pt idx="5">
                        <c:v>99</c:v>
                      </c:pt>
                      <c:pt idx="6">
                        <c:v>00</c:v>
                      </c:pt>
                      <c:pt idx="7">
                        <c:v>01</c:v>
                      </c:pt>
                      <c:pt idx="8">
                        <c:v>02</c:v>
                      </c:pt>
                      <c:pt idx="9">
                        <c:v>03</c:v>
                      </c:pt>
                      <c:pt idx="10">
                        <c:v>04</c:v>
                      </c:pt>
                      <c:pt idx="11">
                        <c:v>05</c:v>
                      </c:pt>
                      <c:pt idx="12">
                        <c:v>06</c:v>
                      </c:pt>
                      <c:pt idx="13">
                        <c:v>07</c:v>
                      </c:pt>
                      <c:pt idx="14">
                        <c:v>08</c:v>
                      </c:pt>
                      <c:pt idx="15">
                        <c:v>09</c:v>
                      </c:pt>
                      <c:pt idx="16">
                        <c:v>10</c:v>
                      </c:pt>
                      <c:pt idx="17">
                        <c:v>11</c:v>
                      </c:pt>
                      <c:pt idx="18">
                        <c:v>12</c:v>
                      </c:pt>
                      <c:pt idx="19">
                        <c:v>13</c:v>
                      </c:pt>
                      <c:pt idx="20">
                        <c:v>14</c:v>
                      </c:pt>
                      <c:pt idx="21">
                        <c:v>15</c:v>
                      </c:pt>
                      <c:pt idx="22">
                        <c:v>16</c:v>
                      </c:pt>
                      <c:pt idx="23">
                        <c:v>17</c:v>
                      </c:pt>
                      <c:pt idx="24">
                        <c:v>18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Blad1!$A$4:$X$4</c15:sqref>
                        </c15:formulaRef>
                      </c:ext>
                    </c:extLst>
                    <c:numCache>
                      <c:formatCode>General</c:formatCode>
                      <c:ptCount val="24"/>
                      <c:pt idx="1">
                        <c:v>36</c:v>
                      </c:pt>
                      <c:pt idx="2">
                        <c:v>44</c:v>
                      </c:pt>
                      <c:pt idx="3">
                        <c:v>39</c:v>
                      </c:pt>
                      <c:pt idx="4">
                        <c:v>30</c:v>
                      </c:pt>
                      <c:pt idx="5">
                        <c:v>36</c:v>
                      </c:pt>
                      <c:pt idx="6">
                        <c:v>38</c:v>
                      </c:pt>
                      <c:pt idx="7">
                        <c:v>34</c:v>
                      </c:pt>
                      <c:pt idx="8">
                        <c:v>22</c:v>
                      </c:pt>
                      <c:pt idx="9">
                        <c:v>47</c:v>
                      </c:pt>
                      <c:pt idx="10">
                        <c:v>39</c:v>
                      </c:pt>
                      <c:pt idx="11">
                        <c:v>42</c:v>
                      </c:pt>
                      <c:pt idx="12">
                        <c:v>37</c:v>
                      </c:pt>
                      <c:pt idx="13">
                        <c:v>43</c:v>
                      </c:pt>
                      <c:pt idx="14">
                        <c:v>47</c:v>
                      </c:pt>
                      <c:pt idx="15">
                        <c:v>37</c:v>
                      </c:pt>
                      <c:pt idx="16">
                        <c:v>40</c:v>
                      </c:pt>
                      <c:pt idx="17">
                        <c:v>34</c:v>
                      </c:pt>
                      <c:pt idx="18">
                        <c:v>37</c:v>
                      </c:pt>
                      <c:pt idx="19">
                        <c:v>39</c:v>
                      </c:pt>
                      <c:pt idx="20">
                        <c:v>44</c:v>
                      </c:pt>
                      <c:pt idx="21">
                        <c:v>45</c:v>
                      </c:pt>
                      <c:pt idx="22">
                        <c:v>38</c:v>
                      </c:pt>
                      <c:pt idx="23">
                        <c:v>42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1AAF-4226-917C-2A1CC7A3CB76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Blad1!$B$1:$Z$1</c15:sqref>
                        </c15:formulaRef>
                      </c:ext>
                    </c:extLst>
                    <c:strCache>
                      <c:ptCount val="25"/>
                      <c:pt idx="0">
                        <c:v>94</c:v>
                      </c:pt>
                      <c:pt idx="1">
                        <c:v>95</c:v>
                      </c:pt>
                      <c:pt idx="2">
                        <c:v>96</c:v>
                      </c:pt>
                      <c:pt idx="3">
                        <c:v>97</c:v>
                      </c:pt>
                      <c:pt idx="4">
                        <c:v>98</c:v>
                      </c:pt>
                      <c:pt idx="5">
                        <c:v>99</c:v>
                      </c:pt>
                      <c:pt idx="6">
                        <c:v>00</c:v>
                      </c:pt>
                      <c:pt idx="7">
                        <c:v>01</c:v>
                      </c:pt>
                      <c:pt idx="8">
                        <c:v>02</c:v>
                      </c:pt>
                      <c:pt idx="9">
                        <c:v>03</c:v>
                      </c:pt>
                      <c:pt idx="10">
                        <c:v>04</c:v>
                      </c:pt>
                      <c:pt idx="11">
                        <c:v>05</c:v>
                      </c:pt>
                      <c:pt idx="12">
                        <c:v>06</c:v>
                      </c:pt>
                      <c:pt idx="13">
                        <c:v>07</c:v>
                      </c:pt>
                      <c:pt idx="14">
                        <c:v>08</c:v>
                      </c:pt>
                      <c:pt idx="15">
                        <c:v>09</c:v>
                      </c:pt>
                      <c:pt idx="16">
                        <c:v>10</c:v>
                      </c:pt>
                      <c:pt idx="17">
                        <c:v>11</c:v>
                      </c:pt>
                      <c:pt idx="18">
                        <c:v>12</c:v>
                      </c:pt>
                      <c:pt idx="19">
                        <c:v>13</c:v>
                      </c:pt>
                      <c:pt idx="20">
                        <c:v>14</c:v>
                      </c:pt>
                      <c:pt idx="21">
                        <c:v>15</c:v>
                      </c:pt>
                      <c:pt idx="22">
                        <c:v>16</c:v>
                      </c:pt>
                      <c:pt idx="23">
                        <c:v>17</c:v>
                      </c:pt>
                      <c:pt idx="24">
                        <c:v>18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Blad1!$A$5:$X$5</c15:sqref>
                        </c15:formulaRef>
                      </c:ext>
                    </c:extLst>
                    <c:numCache>
                      <c:formatCode>General</c:formatCode>
                      <c:ptCount val="2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1AAF-4226-917C-2A1CC7A3CB76}"/>
                  </c:ext>
                </c:extLst>
              </c15:ser>
            </c15:filteredBarSeries>
          </c:ext>
        </c:extLst>
      </c:barChart>
      <c:catAx>
        <c:axId val="9094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90946176"/>
        <c:crosses val="autoZero"/>
        <c:auto val="1"/>
        <c:lblAlgn val="ctr"/>
        <c:lblOffset val="100"/>
        <c:noMultiLvlLbl val="0"/>
      </c:catAx>
      <c:valAx>
        <c:axId val="9094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200" b="0" i="0" baseline="0">
                    <a:solidFill>
                      <a:schemeClr val="tx1"/>
                    </a:solidFill>
                  </a:defRPr>
                </a:pPr>
                <a:r>
                  <a:rPr lang="sv-SE" sz="1200" b="0" i="0" baseline="0" dirty="0">
                    <a:solidFill>
                      <a:schemeClr val="tx1"/>
                    </a:solidFill>
                  </a:rPr>
                  <a:t>No </a:t>
                </a:r>
                <a:r>
                  <a:rPr lang="sv-SE" sz="1200" b="0" i="0" baseline="0" dirty="0" err="1">
                    <a:solidFill>
                      <a:schemeClr val="tx1"/>
                    </a:solidFill>
                  </a:rPr>
                  <a:t>of</a:t>
                </a:r>
                <a:r>
                  <a:rPr lang="sv-SE" sz="1200" b="0" i="0" baseline="0" dirty="0">
                    <a:solidFill>
                      <a:schemeClr val="tx1"/>
                    </a:solidFill>
                  </a:rPr>
                  <a:t> transplantations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90944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0"/>
          <c:tx>
            <c:v>1st tx</c:v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tx1">
                  <a:alpha val="97000"/>
                </a:schemeClr>
              </a:solidFill>
            </a:ln>
            <a:effectLst/>
          </c:spPr>
          <c:invertIfNegative val="0"/>
          <c:cat>
            <c:strRef>
              <c:f>Blad1!$B$1:$Z$1</c:f>
              <c:strCache>
                <c:ptCount val="25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  <c:pt idx="23">
                  <c:v>17</c:v>
                </c:pt>
                <c:pt idx="24">
                  <c:v>18</c:v>
                </c:pt>
              </c:strCache>
            </c:strRef>
          </c:cat>
          <c:val>
            <c:numRef>
              <c:f>Blad1!$B$2:$Z$2</c:f>
              <c:numCache>
                <c:formatCode>General</c:formatCode>
                <c:ptCount val="25"/>
                <c:pt idx="0">
                  <c:v>36</c:v>
                </c:pt>
                <c:pt idx="1">
                  <c:v>42</c:v>
                </c:pt>
                <c:pt idx="2">
                  <c:v>37</c:v>
                </c:pt>
                <c:pt idx="3">
                  <c:v>29</c:v>
                </c:pt>
                <c:pt idx="4">
                  <c:v>32</c:v>
                </c:pt>
                <c:pt idx="5">
                  <c:v>35</c:v>
                </c:pt>
                <c:pt idx="6">
                  <c:v>31</c:v>
                </c:pt>
                <c:pt idx="7">
                  <c:v>20</c:v>
                </c:pt>
                <c:pt idx="8">
                  <c:v>43</c:v>
                </c:pt>
                <c:pt idx="9">
                  <c:v>36</c:v>
                </c:pt>
                <c:pt idx="10">
                  <c:v>38</c:v>
                </c:pt>
                <c:pt idx="11">
                  <c:v>35</c:v>
                </c:pt>
                <c:pt idx="12">
                  <c:v>39</c:v>
                </c:pt>
                <c:pt idx="13">
                  <c:v>44</c:v>
                </c:pt>
                <c:pt idx="14">
                  <c:v>34</c:v>
                </c:pt>
                <c:pt idx="15">
                  <c:v>38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42</c:v>
                </c:pt>
                <c:pt idx="20">
                  <c:v>43</c:v>
                </c:pt>
                <c:pt idx="21">
                  <c:v>37</c:v>
                </c:pt>
                <c:pt idx="22">
                  <c:v>41</c:v>
                </c:pt>
                <c:pt idx="23">
                  <c:v>45</c:v>
                </c:pt>
                <c:pt idx="24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95-470F-913A-361F922D88F4}"/>
            </c:ext>
          </c:extLst>
        </c:ser>
        <c:ser>
          <c:idx val="3"/>
          <c:order val="1"/>
          <c:tx>
            <c:v>retx</c:v>
          </c:tx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Blad1!$B$1:$Z$1</c:f>
              <c:strCache>
                <c:ptCount val="25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  <c:pt idx="23">
                  <c:v>17</c:v>
                </c:pt>
                <c:pt idx="24">
                  <c:v>18</c:v>
                </c:pt>
              </c:strCache>
            </c:strRef>
          </c:cat>
          <c:val>
            <c:numRef>
              <c:f>Blad1!$B$3:$Z$3</c:f>
              <c:numCache>
                <c:formatCode>General</c:formatCode>
                <c:ptCount val="25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4</c:v>
                </c:pt>
                <c:pt idx="9">
                  <c:v>3</c:v>
                </c:pt>
                <c:pt idx="10">
                  <c:v>4</c:v>
                </c:pt>
                <c:pt idx="11">
                  <c:v>2</c:v>
                </c:pt>
                <c:pt idx="12">
                  <c:v>4</c:v>
                </c:pt>
                <c:pt idx="13">
                  <c:v>3</c:v>
                </c:pt>
                <c:pt idx="14">
                  <c:v>3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3</c:v>
                </c:pt>
                <c:pt idx="19">
                  <c:v>2</c:v>
                </c:pt>
                <c:pt idx="20">
                  <c:v>2</c:v>
                </c:pt>
                <c:pt idx="21">
                  <c:v>1</c:v>
                </c:pt>
                <c:pt idx="22">
                  <c:v>1</c:v>
                </c:pt>
                <c:pt idx="23">
                  <c:v>4</c:v>
                </c:pt>
                <c:pt idx="2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95-470F-913A-361F922D88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96886144"/>
        <c:axId val="96892032"/>
      </c:barChart>
      <c:catAx>
        <c:axId val="96886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96892032"/>
        <c:crosses val="autoZero"/>
        <c:auto val="1"/>
        <c:lblAlgn val="ctr"/>
        <c:lblOffset val="100"/>
        <c:noMultiLvlLbl val="0"/>
      </c:catAx>
      <c:valAx>
        <c:axId val="96892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200" b="0" i="0" baseline="0"/>
                </a:pPr>
                <a:r>
                  <a:rPr lang="sv-SE" sz="1200" b="0" i="0" baseline="0" dirty="0"/>
                  <a:t>No </a:t>
                </a:r>
                <a:r>
                  <a:rPr lang="sv-SE" sz="1200" b="0" i="0" baseline="0" dirty="0" err="1"/>
                  <a:t>of</a:t>
                </a:r>
                <a:r>
                  <a:rPr lang="sv-SE" sz="1200" b="0" i="0" baseline="0" dirty="0"/>
                  <a:t> transplantations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96886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v>&lt; 2 years</c:v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Blad1!$B$1:$Z$1</c:f>
              <c:strCache>
                <c:ptCount val="25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  <c:pt idx="23">
                  <c:v>17</c:v>
                </c:pt>
                <c:pt idx="24">
                  <c:v>18</c:v>
                </c:pt>
              </c:strCache>
            </c:strRef>
          </c:cat>
          <c:val>
            <c:numRef>
              <c:f>Blad1!$B$2:$Z$2</c:f>
              <c:numCache>
                <c:formatCode>General</c:formatCode>
                <c:ptCount val="25"/>
                <c:pt idx="0">
                  <c:v>8</c:v>
                </c:pt>
                <c:pt idx="1">
                  <c:v>9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4</c:v>
                </c:pt>
                <c:pt idx="6">
                  <c:v>9</c:v>
                </c:pt>
                <c:pt idx="7">
                  <c:v>1</c:v>
                </c:pt>
                <c:pt idx="8">
                  <c:v>10</c:v>
                </c:pt>
                <c:pt idx="9">
                  <c:v>6</c:v>
                </c:pt>
                <c:pt idx="10">
                  <c:v>8</c:v>
                </c:pt>
                <c:pt idx="11">
                  <c:v>4</c:v>
                </c:pt>
                <c:pt idx="12">
                  <c:v>9</c:v>
                </c:pt>
                <c:pt idx="13">
                  <c:v>10</c:v>
                </c:pt>
                <c:pt idx="14">
                  <c:v>11</c:v>
                </c:pt>
                <c:pt idx="15">
                  <c:v>6</c:v>
                </c:pt>
                <c:pt idx="16">
                  <c:v>5</c:v>
                </c:pt>
                <c:pt idx="17">
                  <c:v>8</c:v>
                </c:pt>
                <c:pt idx="18">
                  <c:v>6</c:v>
                </c:pt>
                <c:pt idx="19">
                  <c:v>10</c:v>
                </c:pt>
                <c:pt idx="20">
                  <c:v>5</c:v>
                </c:pt>
                <c:pt idx="21">
                  <c:v>6</c:v>
                </c:pt>
                <c:pt idx="22">
                  <c:v>10</c:v>
                </c:pt>
                <c:pt idx="23">
                  <c:v>9</c:v>
                </c:pt>
                <c:pt idx="2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1F-4282-97BA-FA30C7D89E79}"/>
            </c:ext>
          </c:extLst>
        </c:ser>
        <c:ser>
          <c:idx val="1"/>
          <c:order val="1"/>
          <c:tx>
            <c:v>2-5 years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Blad1!$B$1:$Z$1</c:f>
              <c:strCache>
                <c:ptCount val="25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  <c:pt idx="23">
                  <c:v>17</c:v>
                </c:pt>
                <c:pt idx="24">
                  <c:v>18</c:v>
                </c:pt>
              </c:strCache>
            </c:strRef>
          </c:cat>
          <c:val>
            <c:numRef>
              <c:f>Blad1!$B$3:$Z$3</c:f>
              <c:numCache>
                <c:formatCode>General</c:formatCode>
                <c:ptCount val="25"/>
                <c:pt idx="0">
                  <c:v>3</c:v>
                </c:pt>
                <c:pt idx="1">
                  <c:v>11</c:v>
                </c:pt>
                <c:pt idx="2">
                  <c:v>5</c:v>
                </c:pt>
                <c:pt idx="3">
                  <c:v>5</c:v>
                </c:pt>
                <c:pt idx="4">
                  <c:v>3</c:v>
                </c:pt>
                <c:pt idx="5">
                  <c:v>6</c:v>
                </c:pt>
                <c:pt idx="6">
                  <c:v>5</c:v>
                </c:pt>
                <c:pt idx="7">
                  <c:v>6</c:v>
                </c:pt>
                <c:pt idx="8">
                  <c:v>1</c:v>
                </c:pt>
                <c:pt idx="9">
                  <c:v>5</c:v>
                </c:pt>
                <c:pt idx="10">
                  <c:v>8</c:v>
                </c:pt>
                <c:pt idx="11">
                  <c:v>8</c:v>
                </c:pt>
                <c:pt idx="12">
                  <c:v>7</c:v>
                </c:pt>
                <c:pt idx="13">
                  <c:v>5</c:v>
                </c:pt>
                <c:pt idx="14">
                  <c:v>5</c:v>
                </c:pt>
                <c:pt idx="15">
                  <c:v>8</c:v>
                </c:pt>
                <c:pt idx="16">
                  <c:v>2</c:v>
                </c:pt>
                <c:pt idx="17">
                  <c:v>6</c:v>
                </c:pt>
                <c:pt idx="18">
                  <c:v>5</c:v>
                </c:pt>
                <c:pt idx="19">
                  <c:v>8</c:v>
                </c:pt>
                <c:pt idx="20">
                  <c:v>8</c:v>
                </c:pt>
                <c:pt idx="21">
                  <c:v>7</c:v>
                </c:pt>
                <c:pt idx="22">
                  <c:v>7</c:v>
                </c:pt>
                <c:pt idx="23">
                  <c:v>9</c:v>
                </c:pt>
                <c:pt idx="2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1F-4282-97BA-FA30C7D89E79}"/>
            </c:ext>
          </c:extLst>
        </c:ser>
        <c:ser>
          <c:idx val="2"/>
          <c:order val="2"/>
          <c:tx>
            <c:v>5-12 years</c:v>
          </c:tx>
          <c:spPr>
            <a:solidFill>
              <a:schemeClr val="accent5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Blad1!$B$1:$Z$1</c:f>
              <c:strCache>
                <c:ptCount val="25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  <c:pt idx="23">
                  <c:v>17</c:v>
                </c:pt>
                <c:pt idx="24">
                  <c:v>18</c:v>
                </c:pt>
              </c:strCache>
            </c:strRef>
          </c:cat>
          <c:val>
            <c:numRef>
              <c:f>Blad1!$B$4:$Z$4</c:f>
              <c:numCache>
                <c:formatCode>General</c:formatCode>
                <c:ptCount val="25"/>
                <c:pt idx="0">
                  <c:v>15</c:v>
                </c:pt>
                <c:pt idx="1">
                  <c:v>15</c:v>
                </c:pt>
                <c:pt idx="2">
                  <c:v>12</c:v>
                </c:pt>
                <c:pt idx="3">
                  <c:v>12</c:v>
                </c:pt>
                <c:pt idx="4">
                  <c:v>18</c:v>
                </c:pt>
                <c:pt idx="5">
                  <c:v>21</c:v>
                </c:pt>
                <c:pt idx="6">
                  <c:v>6</c:v>
                </c:pt>
                <c:pt idx="7">
                  <c:v>7</c:v>
                </c:pt>
                <c:pt idx="8">
                  <c:v>16</c:v>
                </c:pt>
                <c:pt idx="9">
                  <c:v>12</c:v>
                </c:pt>
                <c:pt idx="10">
                  <c:v>15</c:v>
                </c:pt>
                <c:pt idx="11">
                  <c:v>9</c:v>
                </c:pt>
                <c:pt idx="12">
                  <c:v>12</c:v>
                </c:pt>
                <c:pt idx="13">
                  <c:v>15</c:v>
                </c:pt>
                <c:pt idx="14">
                  <c:v>13</c:v>
                </c:pt>
                <c:pt idx="15">
                  <c:v>9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16</c:v>
                </c:pt>
                <c:pt idx="20">
                  <c:v>15</c:v>
                </c:pt>
                <c:pt idx="21">
                  <c:v>10</c:v>
                </c:pt>
                <c:pt idx="22">
                  <c:v>11</c:v>
                </c:pt>
                <c:pt idx="23">
                  <c:v>13</c:v>
                </c:pt>
                <c:pt idx="24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1F-4282-97BA-FA30C7D89E79}"/>
            </c:ext>
          </c:extLst>
        </c:ser>
        <c:ser>
          <c:idx val="3"/>
          <c:order val="3"/>
          <c:tx>
            <c:strRef>
              <c:f>Blad1!$A$5</c:f>
              <c:strCache>
                <c:ptCount val="1"/>
                <c:pt idx="0">
                  <c:v>12-16 years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Blad1!$B$1:$Z$1</c:f>
              <c:strCache>
                <c:ptCount val="25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  <c:pt idx="23">
                  <c:v>17</c:v>
                </c:pt>
                <c:pt idx="24">
                  <c:v>18</c:v>
                </c:pt>
              </c:strCache>
            </c:strRef>
          </c:cat>
          <c:val>
            <c:numRef>
              <c:f>Blad1!$B$5:$Z$5</c:f>
              <c:numCache>
                <c:formatCode>General</c:formatCode>
                <c:ptCount val="25"/>
                <c:pt idx="0">
                  <c:v>10</c:v>
                </c:pt>
                <c:pt idx="1">
                  <c:v>9</c:v>
                </c:pt>
                <c:pt idx="2">
                  <c:v>19</c:v>
                </c:pt>
                <c:pt idx="3">
                  <c:v>10</c:v>
                </c:pt>
                <c:pt idx="4">
                  <c:v>11</c:v>
                </c:pt>
                <c:pt idx="5">
                  <c:v>7</c:v>
                </c:pt>
                <c:pt idx="6">
                  <c:v>14</c:v>
                </c:pt>
                <c:pt idx="7">
                  <c:v>8</c:v>
                </c:pt>
                <c:pt idx="8">
                  <c:v>20</c:v>
                </c:pt>
                <c:pt idx="9">
                  <c:v>16</c:v>
                </c:pt>
                <c:pt idx="10">
                  <c:v>11</c:v>
                </c:pt>
                <c:pt idx="11">
                  <c:v>16</c:v>
                </c:pt>
                <c:pt idx="12">
                  <c:v>15</c:v>
                </c:pt>
                <c:pt idx="13">
                  <c:v>17</c:v>
                </c:pt>
                <c:pt idx="14">
                  <c:v>8</c:v>
                </c:pt>
                <c:pt idx="15">
                  <c:v>17</c:v>
                </c:pt>
                <c:pt idx="16">
                  <c:v>16</c:v>
                </c:pt>
                <c:pt idx="17">
                  <c:v>10</c:v>
                </c:pt>
                <c:pt idx="18">
                  <c:v>15</c:v>
                </c:pt>
                <c:pt idx="19">
                  <c:v>10</c:v>
                </c:pt>
                <c:pt idx="20">
                  <c:v>17</c:v>
                </c:pt>
                <c:pt idx="21">
                  <c:v>15</c:v>
                </c:pt>
                <c:pt idx="22">
                  <c:v>14</c:v>
                </c:pt>
                <c:pt idx="23">
                  <c:v>18</c:v>
                </c:pt>
                <c:pt idx="2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1F-4282-97BA-FA30C7D89E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97468800"/>
        <c:axId val="97470336"/>
      </c:barChart>
      <c:catAx>
        <c:axId val="9746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97470336"/>
        <c:crosses val="autoZero"/>
        <c:auto val="1"/>
        <c:lblAlgn val="ctr"/>
        <c:lblOffset val="100"/>
        <c:noMultiLvlLbl val="0"/>
      </c:catAx>
      <c:valAx>
        <c:axId val="97470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200" b="0" i="0" baseline="0">
                    <a:solidFill>
                      <a:schemeClr val="tx1"/>
                    </a:solidFill>
                  </a:defRPr>
                </a:pPr>
                <a:r>
                  <a:rPr lang="sv-SE" sz="1200" b="0" i="0" baseline="0" dirty="0">
                    <a:solidFill>
                      <a:schemeClr val="tx1"/>
                    </a:solidFill>
                  </a:rPr>
                  <a:t>No </a:t>
                </a:r>
                <a:r>
                  <a:rPr lang="sv-SE" sz="1200" b="0" i="0" baseline="0" dirty="0" err="1">
                    <a:solidFill>
                      <a:schemeClr val="tx1"/>
                    </a:solidFill>
                  </a:rPr>
                  <a:t>of</a:t>
                </a:r>
                <a:r>
                  <a:rPr lang="sv-SE" sz="1200" b="0" i="0" baseline="0" dirty="0">
                    <a:solidFill>
                      <a:schemeClr val="tx1"/>
                    </a:solidFill>
                  </a:rPr>
                  <a:t> transplantations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97468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71908290875403"/>
          <c:y val="4.3716965046888323E-2"/>
          <c:w val="0.85130706088209551"/>
          <c:h val="0.680184465432869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LD (n=571)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&lt; 2 years</c:v>
                </c:pt>
                <c:pt idx="1">
                  <c:v>2-5 years</c:v>
                </c:pt>
                <c:pt idx="2">
                  <c:v>5-12 years</c:v>
                </c:pt>
                <c:pt idx="3">
                  <c:v>12-16 years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110</c:v>
                </c:pt>
                <c:pt idx="1">
                  <c:v>74</c:v>
                </c:pt>
                <c:pt idx="2">
                  <c:v>199</c:v>
                </c:pt>
                <c:pt idx="3">
                  <c:v>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C4-452B-A14F-9020BDCA603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DD (n=408)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&lt; 2 years</c:v>
                </c:pt>
                <c:pt idx="1">
                  <c:v>2-5 years</c:v>
                </c:pt>
                <c:pt idx="2">
                  <c:v>5-12 years</c:v>
                </c:pt>
                <c:pt idx="3">
                  <c:v>12-16 years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60</c:v>
                </c:pt>
                <c:pt idx="1">
                  <c:v>79</c:v>
                </c:pt>
                <c:pt idx="2">
                  <c:v>123</c:v>
                </c:pt>
                <c:pt idx="3">
                  <c:v>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C4-452B-A14F-9020BDCA60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94045160"/>
        <c:axId val="394045488"/>
      </c:barChart>
      <c:catAx>
        <c:axId val="3940451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sz="1400" baseline="0" dirty="0" err="1">
                    <a:solidFill>
                      <a:schemeClr val="tx1"/>
                    </a:solidFill>
                  </a:rPr>
                  <a:t>Years</a:t>
                </a:r>
                <a:r>
                  <a:rPr lang="sv-SE" sz="1400" baseline="0" dirty="0">
                    <a:solidFill>
                      <a:schemeClr val="tx1"/>
                    </a:solidFill>
                  </a:rPr>
                  <a:t> </a:t>
                </a:r>
                <a:r>
                  <a:rPr lang="sv-SE" sz="1400" baseline="0" dirty="0" err="1">
                    <a:solidFill>
                      <a:schemeClr val="tx1"/>
                    </a:solidFill>
                  </a:rPr>
                  <a:t>of</a:t>
                </a:r>
                <a:r>
                  <a:rPr lang="sv-SE" sz="1400" baseline="0" dirty="0">
                    <a:solidFill>
                      <a:schemeClr val="tx1"/>
                    </a:solidFill>
                  </a:rPr>
                  <a:t> 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a-D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94045488"/>
        <c:crosses val="autoZero"/>
        <c:auto val="1"/>
        <c:lblAlgn val="ctr"/>
        <c:lblOffset val="100"/>
        <c:noMultiLvlLbl val="0"/>
      </c:catAx>
      <c:valAx>
        <c:axId val="394045488"/>
        <c:scaling>
          <c:orientation val="minMax"/>
          <c:max val="2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sz="1400" baseline="0" dirty="0">
                    <a:solidFill>
                      <a:schemeClr val="tx1"/>
                    </a:solidFill>
                  </a:rPr>
                  <a:t>No </a:t>
                </a:r>
                <a:r>
                  <a:rPr lang="sv-SE" sz="1400" baseline="0" dirty="0" err="1">
                    <a:solidFill>
                      <a:schemeClr val="tx1"/>
                    </a:solidFill>
                  </a:rPr>
                  <a:t>of</a:t>
                </a:r>
                <a:r>
                  <a:rPr lang="sv-SE" sz="1400" baseline="0" dirty="0">
                    <a:solidFill>
                      <a:schemeClr val="tx1"/>
                    </a:solidFill>
                  </a:rPr>
                  <a:t> transplantations</a:t>
                </a:r>
              </a:p>
            </c:rich>
          </c:tx>
          <c:layout>
            <c:manualLayout>
              <c:xMode val="edge"/>
              <c:yMode val="edge"/>
              <c:x val="1.3071895424836602E-2"/>
              <c:y val="0.1379779957172872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a-D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94045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764654418197722"/>
          <c:y val="6.9684972242919765E-2"/>
          <c:w val="0.15934730585147444"/>
          <c:h val="0.120205409106470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4006555018188"/>
          <c:y val="4.5949820788530465E-2"/>
          <c:w val="0.84094741329922595"/>
          <c:h val="0.733565038241187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LD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Norway</c:v>
                </c:pt>
                <c:pt idx="1">
                  <c:v>Sweden</c:v>
                </c:pt>
                <c:pt idx="2">
                  <c:v>Denmark</c:v>
                </c:pt>
                <c:pt idx="3">
                  <c:v>Finland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146</c:v>
                </c:pt>
                <c:pt idx="1">
                  <c:v>250</c:v>
                </c:pt>
                <c:pt idx="2">
                  <c:v>100</c:v>
                </c:pt>
                <c:pt idx="3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43-44FA-B905-EB9EDBEE060E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DD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Norway</c:v>
                </c:pt>
                <c:pt idx="1">
                  <c:v>Sweden</c:v>
                </c:pt>
                <c:pt idx="2">
                  <c:v>Denmark</c:v>
                </c:pt>
                <c:pt idx="3">
                  <c:v>Finland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34</c:v>
                </c:pt>
                <c:pt idx="1">
                  <c:v>103</c:v>
                </c:pt>
                <c:pt idx="2">
                  <c:v>100</c:v>
                </c:pt>
                <c:pt idx="3">
                  <c:v>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43-44FA-B905-EB9EDBEE06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78157120"/>
        <c:axId val="378156464"/>
      </c:barChart>
      <c:catAx>
        <c:axId val="378157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78156464"/>
        <c:crosses val="autoZero"/>
        <c:auto val="1"/>
        <c:lblAlgn val="ctr"/>
        <c:lblOffset val="100"/>
        <c:noMultiLvlLbl val="0"/>
      </c:catAx>
      <c:valAx>
        <c:axId val="378156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sz="1400" baseline="0" dirty="0">
                    <a:solidFill>
                      <a:schemeClr val="tx1"/>
                    </a:solidFill>
                  </a:rPr>
                  <a:t>No </a:t>
                </a:r>
                <a:r>
                  <a:rPr lang="sv-SE" sz="1400" baseline="0" dirty="0" err="1">
                    <a:solidFill>
                      <a:schemeClr val="tx1"/>
                    </a:solidFill>
                  </a:rPr>
                  <a:t>of</a:t>
                </a:r>
                <a:r>
                  <a:rPr lang="sv-SE" sz="1400" baseline="0" dirty="0">
                    <a:solidFill>
                      <a:schemeClr val="tx1"/>
                    </a:solidFill>
                  </a:rPr>
                  <a:t> transplantations</a:t>
                </a:r>
              </a:p>
            </c:rich>
          </c:tx>
          <c:layout>
            <c:manualLayout>
              <c:xMode val="edge"/>
              <c:yMode val="edge"/>
              <c:x val="3.0456852791878174E-2"/>
              <c:y val="0.1579293314142183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a-D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78157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sv-SE" baseline="0" dirty="0" err="1">
                <a:solidFill>
                  <a:schemeClr val="tx1"/>
                </a:solidFill>
              </a:rPr>
              <a:t>Living</a:t>
            </a:r>
            <a:r>
              <a:rPr lang="sv-SE" baseline="0" dirty="0">
                <a:solidFill>
                  <a:schemeClr val="tx1"/>
                </a:solidFill>
              </a:rPr>
              <a:t> donor</a:t>
            </a:r>
          </a:p>
        </c:rich>
      </c:tx>
      <c:layout>
        <c:manualLayout>
          <c:xMode val="edge"/>
          <c:yMode val="edge"/>
          <c:x val="0.4500739256097353"/>
          <c:y val="3.08201642070306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Blad1!$A$2</c:f>
              <c:strCache>
                <c:ptCount val="1"/>
                <c:pt idx="0">
                  <c:v>Denmark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trendline>
            <c:name>Denmark</c:name>
            <c:spPr>
              <a:ln w="25400" cap="rnd">
                <a:solidFill>
                  <a:schemeClr val="accent1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cat>
            <c:strRef>
              <c:f>Blad1!$B$1:$Z$1</c:f>
              <c:strCache>
                <c:ptCount val="25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  <c:pt idx="23">
                  <c:v>17</c:v>
                </c:pt>
                <c:pt idx="24">
                  <c:v>18</c:v>
                </c:pt>
              </c:strCache>
            </c:strRef>
          </c:cat>
          <c:val>
            <c:numRef>
              <c:f>Blad1!$B$2:$Z$2</c:f>
              <c:numCache>
                <c:formatCode>General</c:formatCode>
                <c:ptCount val="25"/>
                <c:pt idx="0">
                  <c:v>37.5</c:v>
                </c:pt>
                <c:pt idx="1">
                  <c:v>77.8</c:v>
                </c:pt>
                <c:pt idx="2">
                  <c:v>50</c:v>
                </c:pt>
                <c:pt idx="3">
                  <c:v>50</c:v>
                </c:pt>
                <c:pt idx="4">
                  <c:v>75</c:v>
                </c:pt>
                <c:pt idx="5">
                  <c:v>58.3</c:v>
                </c:pt>
                <c:pt idx="6">
                  <c:v>60</c:v>
                </c:pt>
                <c:pt idx="7">
                  <c:v>66.7</c:v>
                </c:pt>
                <c:pt idx="8">
                  <c:v>75</c:v>
                </c:pt>
                <c:pt idx="9">
                  <c:v>16.7</c:v>
                </c:pt>
                <c:pt idx="10">
                  <c:v>20</c:v>
                </c:pt>
                <c:pt idx="11">
                  <c:v>57.1</c:v>
                </c:pt>
                <c:pt idx="12">
                  <c:v>58.3</c:v>
                </c:pt>
                <c:pt idx="13">
                  <c:v>33.299999999999997</c:v>
                </c:pt>
                <c:pt idx="14">
                  <c:v>50</c:v>
                </c:pt>
                <c:pt idx="15">
                  <c:v>53.3</c:v>
                </c:pt>
                <c:pt idx="16">
                  <c:v>60</c:v>
                </c:pt>
                <c:pt idx="17">
                  <c:v>25</c:v>
                </c:pt>
                <c:pt idx="18">
                  <c:v>25</c:v>
                </c:pt>
                <c:pt idx="19">
                  <c:v>50</c:v>
                </c:pt>
                <c:pt idx="20">
                  <c:v>42.9</c:v>
                </c:pt>
                <c:pt idx="21">
                  <c:v>50</c:v>
                </c:pt>
                <c:pt idx="22">
                  <c:v>50</c:v>
                </c:pt>
                <c:pt idx="23">
                  <c:v>40</c:v>
                </c:pt>
                <c:pt idx="24">
                  <c:v>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664-4869-B5CA-380CC0B19651}"/>
            </c:ext>
          </c:extLst>
        </c:ser>
        <c:ser>
          <c:idx val="1"/>
          <c:order val="1"/>
          <c:tx>
            <c:strRef>
              <c:f>Blad1!$A$3</c:f>
              <c:strCache>
                <c:ptCount val="1"/>
                <c:pt idx="0">
                  <c:v>Norway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trendline>
            <c:name>Norway</c:name>
            <c:spPr>
              <a:ln w="25400" cap="rnd">
                <a:solidFill>
                  <a:schemeClr val="accent2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cat>
            <c:strRef>
              <c:f>Blad1!$B$1:$Z$1</c:f>
              <c:strCache>
                <c:ptCount val="25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  <c:pt idx="23">
                  <c:v>17</c:v>
                </c:pt>
                <c:pt idx="24">
                  <c:v>18</c:v>
                </c:pt>
              </c:strCache>
            </c:strRef>
          </c:cat>
          <c:val>
            <c:numRef>
              <c:f>Blad1!$B$3:$Z$3</c:f>
              <c:numCache>
                <c:formatCode>General</c:formatCode>
                <c:ptCount val="25"/>
                <c:pt idx="0">
                  <c:v>100</c:v>
                </c:pt>
                <c:pt idx="1">
                  <c:v>62.5</c:v>
                </c:pt>
                <c:pt idx="2">
                  <c:v>77.900000000000006</c:v>
                </c:pt>
                <c:pt idx="3">
                  <c:v>100</c:v>
                </c:pt>
                <c:pt idx="4">
                  <c:v>100</c:v>
                </c:pt>
                <c:pt idx="5">
                  <c:v>75</c:v>
                </c:pt>
                <c:pt idx="6">
                  <c:v>100</c:v>
                </c:pt>
                <c:pt idx="7">
                  <c:v>100</c:v>
                </c:pt>
                <c:pt idx="8">
                  <c:v>90</c:v>
                </c:pt>
                <c:pt idx="9">
                  <c:v>90</c:v>
                </c:pt>
                <c:pt idx="10">
                  <c:v>77.8</c:v>
                </c:pt>
                <c:pt idx="11">
                  <c:v>50</c:v>
                </c:pt>
                <c:pt idx="12">
                  <c:v>50</c:v>
                </c:pt>
                <c:pt idx="13">
                  <c:v>66.7</c:v>
                </c:pt>
                <c:pt idx="14">
                  <c:v>100</c:v>
                </c:pt>
                <c:pt idx="15">
                  <c:v>85.7</c:v>
                </c:pt>
                <c:pt idx="16">
                  <c:v>88.9</c:v>
                </c:pt>
                <c:pt idx="17">
                  <c:v>100</c:v>
                </c:pt>
                <c:pt idx="18">
                  <c:v>87.5</c:v>
                </c:pt>
                <c:pt idx="19">
                  <c:v>71.400000000000006</c:v>
                </c:pt>
                <c:pt idx="20">
                  <c:v>77.8</c:v>
                </c:pt>
                <c:pt idx="21">
                  <c:v>77.8</c:v>
                </c:pt>
                <c:pt idx="22">
                  <c:v>62.5</c:v>
                </c:pt>
                <c:pt idx="23">
                  <c:v>75</c:v>
                </c:pt>
                <c:pt idx="24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664-4869-B5CA-380CC0B19651}"/>
            </c:ext>
          </c:extLst>
        </c:ser>
        <c:ser>
          <c:idx val="2"/>
          <c:order val="2"/>
          <c:tx>
            <c:strRef>
              <c:f>Blad1!$A$4</c:f>
              <c:strCache>
                <c:ptCount val="1"/>
                <c:pt idx="0">
                  <c:v>Sweden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trendline>
            <c:name>Sweden</c:name>
            <c:spPr>
              <a:ln w="25400" cap="rnd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cat>
            <c:strRef>
              <c:f>Blad1!$B$1:$Z$1</c:f>
              <c:strCache>
                <c:ptCount val="25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  <c:pt idx="23">
                  <c:v>17</c:v>
                </c:pt>
                <c:pt idx="24">
                  <c:v>18</c:v>
                </c:pt>
              </c:strCache>
            </c:strRef>
          </c:cat>
          <c:val>
            <c:numRef>
              <c:f>Blad1!$B$4:$Z$4</c:f>
              <c:numCache>
                <c:formatCode>General</c:formatCode>
                <c:ptCount val="25"/>
                <c:pt idx="0">
                  <c:v>83.3</c:v>
                </c:pt>
                <c:pt idx="1">
                  <c:v>73.3</c:v>
                </c:pt>
                <c:pt idx="2">
                  <c:v>57.1</c:v>
                </c:pt>
                <c:pt idx="3">
                  <c:v>75</c:v>
                </c:pt>
                <c:pt idx="4">
                  <c:v>55</c:v>
                </c:pt>
                <c:pt idx="5">
                  <c:v>70</c:v>
                </c:pt>
                <c:pt idx="6">
                  <c:v>57.1</c:v>
                </c:pt>
                <c:pt idx="7">
                  <c:v>50</c:v>
                </c:pt>
                <c:pt idx="8">
                  <c:v>52.9</c:v>
                </c:pt>
                <c:pt idx="9">
                  <c:v>91.7</c:v>
                </c:pt>
                <c:pt idx="10">
                  <c:v>85.7</c:v>
                </c:pt>
                <c:pt idx="11">
                  <c:v>100</c:v>
                </c:pt>
                <c:pt idx="12">
                  <c:v>100</c:v>
                </c:pt>
                <c:pt idx="13">
                  <c:v>88.2</c:v>
                </c:pt>
                <c:pt idx="14">
                  <c:v>76.900000000000006</c:v>
                </c:pt>
                <c:pt idx="15">
                  <c:v>75</c:v>
                </c:pt>
                <c:pt idx="16">
                  <c:v>75</c:v>
                </c:pt>
                <c:pt idx="17">
                  <c:v>81.099999999999994</c:v>
                </c:pt>
                <c:pt idx="18">
                  <c:v>80</c:v>
                </c:pt>
                <c:pt idx="19">
                  <c:v>81.099999999999994</c:v>
                </c:pt>
                <c:pt idx="20">
                  <c:v>43.8</c:v>
                </c:pt>
                <c:pt idx="21">
                  <c:v>47.1</c:v>
                </c:pt>
                <c:pt idx="22">
                  <c:v>85.7</c:v>
                </c:pt>
                <c:pt idx="23">
                  <c:v>55</c:v>
                </c:pt>
                <c:pt idx="24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664-4869-B5CA-380CC0B19651}"/>
            </c:ext>
          </c:extLst>
        </c:ser>
        <c:ser>
          <c:idx val="3"/>
          <c:order val="3"/>
          <c:tx>
            <c:strRef>
              <c:f>Blad1!$A$5</c:f>
              <c:strCache>
                <c:ptCount val="1"/>
                <c:pt idx="0">
                  <c:v>Finland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trendline>
            <c:name>Finland</c:name>
            <c:spPr>
              <a:ln w="25400" cap="rnd">
                <a:solidFill>
                  <a:srgbClr val="006666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cat>
            <c:strRef>
              <c:f>Blad1!$B$1:$Z$1</c:f>
              <c:strCache>
                <c:ptCount val="25"/>
                <c:pt idx="0">
                  <c:v>94</c:v>
                </c:pt>
                <c:pt idx="1">
                  <c:v>95</c:v>
                </c:pt>
                <c:pt idx="2">
                  <c:v>96</c:v>
                </c:pt>
                <c:pt idx="3">
                  <c:v>97</c:v>
                </c:pt>
                <c:pt idx="4">
                  <c:v>98</c:v>
                </c:pt>
                <c:pt idx="5">
                  <c:v>99</c:v>
                </c:pt>
                <c:pt idx="6">
                  <c:v>00</c:v>
                </c:pt>
                <c:pt idx="7">
                  <c:v>01</c:v>
                </c:pt>
                <c:pt idx="8">
                  <c:v>02</c:v>
                </c:pt>
                <c:pt idx="9">
                  <c:v>03</c:v>
                </c:pt>
                <c:pt idx="10">
                  <c:v>04</c:v>
                </c:pt>
                <c:pt idx="11">
                  <c:v>05</c:v>
                </c:pt>
                <c:pt idx="12">
                  <c:v>06</c:v>
                </c:pt>
                <c:pt idx="13">
                  <c:v>07</c:v>
                </c:pt>
                <c:pt idx="14">
                  <c:v>08</c:v>
                </c:pt>
                <c:pt idx="15">
                  <c:v>09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15</c:v>
                </c:pt>
                <c:pt idx="22">
                  <c:v>16</c:v>
                </c:pt>
                <c:pt idx="23">
                  <c:v>17</c:v>
                </c:pt>
                <c:pt idx="24">
                  <c:v>18</c:v>
                </c:pt>
              </c:strCache>
            </c:strRef>
          </c:cat>
          <c:val>
            <c:numRef>
              <c:f>Blad1!$B$5:$Z$5</c:f>
              <c:numCache>
                <c:formatCode>General</c:formatCode>
                <c:ptCount val="25"/>
                <c:pt idx="0">
                  <c:v>25</c:v>
                </c:pt>
                <c:pt idx="1">
                  <c:v>16.7</c:v>
                </c:pt>
                <c:pt idx="2">
                  <c:v>0</c:v>
                </c:pt>
                <c:pt idx="3">
                  <c:v>16.7</c:v>
                </c:pt>
                <c:pt idx="4">
                  <c:v>42.9</c:v>
                </c:pt>
                <c:pt idx="5">
                  <c:v>16.7</c:v>
                </c:pt>
                <c:pt idx="6">
                  <c:v>38.5</c:v>
                </c:pt>
                <c:pt idx="7">
                  <c:v>50</c:v>
                </c:pt>
                <c:pt idx="8">
                  <c:v>8.3000000000000007</c:v>
                </c:pt>
                <c:pt idx="9">
                  <c:v>0</c:v>
                </c:pt>
                <c:pt idx="10">
                  <c:v>12.5</c:v>
                </c:pt>
                <c:pt idx="11">
                  <c:v>14.3</c:v>
                </c:pt>
                <c:pt idx="12">
                  <c:v>7.7</c:v>
                </c:pt>
                <c:pt idx="13">
                  <c:v>18.2</c:v>
                </c:pt>
                <c:pt idx="14">
                  <c:v>40</c:v>
                </c:pt>
                <c:pt idx="15">
                  <c:v>16.7</c:v>
                </c:pt>
                <c:pt idx="16">
                  <c:v>66.7</c:v>
                </c:pt>
                <c:pt idx="17">
                  <c:v>40</c:v>
                </c:pt>
                <c:pt idx="18">
                  <c:v>66.7</c:v>
                </c:pt>
                <c:pt idx="19">
                  <c:v>60</c:v>
                </c:pt>
                <c:pt idx="20">
                  <c:v>30.8</c:v>
                </c:pt>
                <c:pt idx="21">
                  <c:v>33.299999999999997</c:v>
                </c:pt>
                <c:pt idx="22">
                  <c:v>33.299999999999997</c:v>
                </c:pt>
                <c:pt idx="23">
                  <c:v>40</c:v>
                </c:pt>
                <c:pt idx="24">
                  <c:v>61.5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664-4869-B5CA-380CC0B196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49239056"/>
        <c:axId val="649240368"/>
      </c:lineChart>
      <c:catAx>
        <c:axId val="649239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649240368"/>
        <c:crosses val="autoZero"/>
        <c:auto val="1"/>
        <c:lblAlgn val="ctr"/>
        <c:lblOffset val="100"/>
        <c:tickLblSkip val="2"/>
        <c:noMultiLvlLbl val="0"/>
      </c:catAx>
      <c:valAx>
        <c:axId val="64924036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sz="1200" baseline="0" dirty="0">
                    <a:solidFill>
                      <a:schemeClr val="tx1"/>
                    </a:solidFill>
                  </a:rPr>
                  <a:t>% LD</a:t>
                </a:r>
              </a:p>
            </c:rich>
          </c:tx>
          <c:layout>
            <c:manualLayout>
              <c:xMode val="edge"/>
              <c:yMode val="edge"/>
              <c:x val="1.5790453400933289E-2"/>
              <c:y val="9.402495974908127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a-DK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64923905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Incompatible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Finland</c:v>
                </c:pt>
                <c:pt idx="1">
                  <c:v>Denmark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8</c:v>
                </c:pt>
                <c:pt idx="3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9D-4BB7-8D0D-F7298AA780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3521008"/>
        <c:axId val="533520680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Blad1!$C$1</c15:sqref>
                        </c15:formulaRef>
                      </c:ext>
                    </c:extLst>
                    <c:strCache>
                      <c:ptCount val="1"/>
                      <c:pt idx="0">
                        <c:v>Compatible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Blad1!$A$2:$A$5</c15:sqref>
                        </c15:formulaRef>
                      </c:ext>
                    </c:extLst>
                    <c:strCache>
                      <c:ptCount val="4"/>
                      <c:pt idx="0">
                        <c:v>Finland</c:v>
                      </c:pt>
                      <c:pt idx="1">
                        <c:v>Denmark</c:v>
                      </c:pt>
                      <c:pt idx="2">
                        <c:v>Norway</c:v>
                      </c:pt>
                      <c:pt idx="3">
                        <c:v>Sweden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Blad1!$C$2:$C$5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34</c:v>
                      </c:pt>
                      <c:pt idx="1">
                        <c:v>25</c:v>
                      </c:pt>
                      <c:pt idx="2">
                        <c:v>26</c:v>
                      </c:pt>
                      <c:pt idx="3">
                        <c:v>63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169D-4BB7-8D0D-F7298AA7805C}"/>
                  </c:ext>
                </c:extLst>
              </c15:ser>
            </c15:filteredBarSeries>
          </c:ext>
        </c:extLst>
      </c:barChart>
      <c:catAx>
        <c:axId val="53352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533520680"/>
        <c:crosses val="autoZero"/>
        <c:auto val="1"/>
        <c:lblAlgn val="ctr"/>
        <c:lblOffset val="100"/>
        <c:noMultiLvlLbl val="0"/>
      </c:catAx>
      <c:valAx>
        <c:axId val="533520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sz="1400" baseline="0" dirty="0">
                    <a:solidFill>
                      <a:schemeClr val="tx1"/>
                    </a:solidFill>
                  </a:rPr>
                  <a:t>No </a:t>
                </a:r>
                <a:r>
                  <a:rPr lang="sv-SE" sz="1400" baseline="0" dirty="0" err="1">
                    <a:solidFill>
                      <a:schemeClr val="tx1"/>
                    </a:solidFill>
                  </a:rPr>
                  <a:t>of</a:t>
                </a:r>
                <a:r>
                  <a:rPr lang="sv-SE" sz="1400" baseline="0" dirty="0">
                    <a:solidFill>
                      <a:schemeClr val="tx1"/>
                    </a:solidFill>
                  </a:rPr>
                  <a:t> transplants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a-D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533521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789AB47-D357-4B29-9E6B-1F3AE5E4E5F5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39B9A2C-E2AB-42BA-923E-598A7575CBDB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6320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13052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98613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70130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44090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73068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10579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73278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05889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21201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9725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3846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99982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68527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53168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7380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2150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2384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4684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9448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91614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63862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9B9A2C-E2AB-42BA-923E-598A7575CBDB}" type="slidenum">
              <a:rPr lang="sv-SE" smtClean="0"/>
              <a:pPr>
                <a:defRPr/>
              </a:pPr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8506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AEA8B-D33A-402A-8496-3AA4EF6C458C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B1383-24F0-4F09-97EC-E28533EDC36E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B4493-623A-438F-8469-F7B4E533A95B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iagram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sv-SE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88988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E4684-E83A-4347-84E3-E02C4797BC22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Rubrik och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abell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sv-SE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A09A6-DC50-44F2-A049-879EA94E1F68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42E5C-0A8B-479C-BDB9-A2E46FA96E44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9688A-A306-4215-ADA0-D1AC8C2A10BF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E8971-95CF-46C7-8BF3-64D0224C0113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906588" y="6126163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B7B72-AC63-441E-BC19-D47C5838C00D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0320D-149E-4CEE-B4D7-FE3C5CA1DAD8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D5140-65CE-477B-B7CA-90BF13B322A7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05D73-6AF4-4A85-A7CF-073DBEF62C4E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2E29C-9ACD-4E9B-912C-200988B79CAC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0066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AutoShape 7"/>
          <p:cNvSpPr>
            <a:spLocks noChangeArrowheads="1"/>
          </p:cNvSpPr>
          <p:nvPr userDrawn="1"/>
        </p:nvSpPr>
        <p:spPr bwMode="auto">
          <a:xfrm>
            <a:off x="228600" y="152400"/>
            <a:ext cx="8763000" cy="6553200"/>
          </a:xfrm>
          <a:prstGeom prst="roundRect">
            <a:avLst>
              <a:gd name="adj" fmla="val 2181"/>
            </a:avLst>
          </a:prstGeom>
          <a:solidFill>
            <a:schemeClr val="bg1"/>
          </a:solidFill>
          <a:ln w="25400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bakgrundsrubriken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5230835-49EA-4333-9DA9-70D6AB280388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725488" y="6397625"/>
            <a:ext cx="1343025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sv-SE" sz="1200" b="1" dirty="0">
                <a:latin typeface="Arial" charset="0"/>
              </a:rPr>
              <a:t>1994-2018</a:t>
            </a:r>
          </a:p>
        </p:txBody>
      </p:sp>
      <p:pic>
        <p:nvPicPr>
          <p:cNvPr id="6153" name="Picture 9" descr="NPR1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41313" y="6096000"/>
            <a:ext cx="41433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533400" y="1828800"/>
            <a:ext cx="8077200" cy="0"/>
          </a:xfrm>
          <a:prstGeom prst="line">
            <a:avLst/>
          </a:prstGeom>
          <a:noFill/>
          <a:ln w="57150">
            <a:solidFill>
              <a:srgbClr val="006666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9" r:id="rId12"/>
    <p:sldLayoutId id="214748375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66"/>
        </a:buClr>
        <a:buSzPct val="75000"/>
        <a:buFont typeface="Monotype Sorts" charset="2"/>
        <a:buChar char="u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228600" y="152400"/>
            <a:ext cx="8763000" cy="6553200"/>
          </a:xfrm>
          <a:prstGeom prst="roundRect">
            <a:avLst>
              <a:gd name="adj" fmla="val 2181"/>
            </a:avLst>
          </a:prstGeom>
          <a:solidFill>
            <a:schemeClr val="bg1"/>
          </a:solidFill>
          <a:ln w="25400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z="4000"/>
              <a:t>The Nordic Pediatric Renal Transplant Study Group</a:t>
            </a:r>
          </a:p>
        </p:txBody>
      </p:sp>
      <p:pic>
        <p:nvPicPr>
          <p:cNvPr id="8196" name="Picture 6" descr="NPR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41750" y="2590800"/>
            <a:ext cx="13906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2895600" y="4876800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sz="2800" dirty="0">
                <a:latin typeface="Arial" charset="0"/>
              </a:rPr>
              <a:t>1994-2018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z="3200" dirty="0"/>
              <a:t>Age distribution of </a:t>
            </a:r>
            <a:r>
              <a:rPr lang="sv-SE" sz="3200" dirty="0" err="1"/>
              <a:t>renal</a:t>
            </a:r>
            <a:r>
              <a:rPr lang="sv-SE" sz="3200" dirty="0"/>
              <a:t> </a:t>
            </a:r>
            <a:r>
              <a:rPr lang="sv-SE" sz="3200" dirty="0" err="1"/>
              <a:t>tx</a:t>
            </a:r>
            <a:r>
              <a:rPr lang="sv-SE" sz="3200" dirty="0"/>
              <a:t> in Nordic </a:t>
            </a:r>
            <a:r>
              <a:rPr lang="sv-SE" sz="3200" dirty="0" err="1"/>
              <a:t>children</a:t>
            </a:r>
            <a:endParaRPr lang="sv-SE" sz="3200" dirty="0"/>
          </a:p>
        </p:txBody>
      </p:sp>
      <p:graphicFrame>
        <p:nvGraphicFramePr>
          <p:cNvPr id="10348" name="Group 10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424070852"/>
              </p:ext>
            </p:extLst>
          </p:nvPr>
        </p:nvGraphicFramePr>
        <p:xfrm>
          <a:off x="1383248" y="2074404"/>
          <a:ext cx="6672540" cy="3729226"/>
        </p:xfrm>
        <a:graphic>
          <a:graphicData uri="http://schemas.openxmlformats.org/drawingml/2006/table">
            <a:tbl>
              <a:tblPr>
                <a:tableStyleId>{0660B408-B3CF-4A94-85FC-2B1E0A45F4A2}</a:tableStyleId>
              </a:tblPr>
              <a:tblGrid>
                <a:gridCol w="1961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66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57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4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Age at </a:t>
                      </a:r>
                      <a:r>
                        <a:rPr kumimoji="0" lang="sv-SE" sz="20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tx</a:t>
                      </a:r>
                      <a:endParaRPr kumimoji="0" lang="sv-SE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&lt; 2 yrs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2-5 yrs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5-12 yrs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12-16 yrs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Finland </a:t>
                      </a:r>
                      <a:r>
                        <a:rPr kumimoji="0" lang="sv-SE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(n=237)</a:t>
                      </a:r>
                      <a:endParaRPr kumimoji="0" lang="sv-SE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  <a:defRPr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Sweden </a:t>
                      </a:r>
                      <a:r>
                        <a:rPr kumimoji="0" lang="sv-SE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(n=353)</a:t>
                      </a:r>
                      <a:endParaRPr kumimoji="0" lang="sv-SE" sz="3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Norway</a:t>
                      </a: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v-SE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(n=180)</a:t>
                      </a:r>
                      <a:endParaRPr kumimoji="0" lang="sv-SE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Denmark</a:t>
                      </a: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v-SE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(n=200)</a:t>
                      </a:r>
                      <a:endParaRPr kumimoji="0" lang="sv-SE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Iceland</a:t>
                      </a: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 </a:t>
                      </a:r>
                      <a:r>
                        <a:rPr kumimoji="0" lang="sv-SE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(n=8)</a:t>
                      </a:r>
                      <a:endParaRPr kumimoji="0" lang="sv-SE" sz="18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Estonia** </a:t>
                      </a:r>
                      <a:r>
                        <a:rPr kumimoji="0" lang="sv-SE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(n=1)</a:t>
                      </a:r>
                      <a:endParaRPr kumimoji="0" lang="sv-SE" sz="18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016360"/>
                  </a:ext>
                </a:extLst>
              </a:tr>
            </a:tbl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1451580" y="5824263"/>
            <a:ext cx="6620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+mn-lt"/>
              </a:rPr>
              <a:t>*   6 patients </a:t>
            </a:r>
            <a:r>
              <a:rPr lang="sv-SE" sz="1200" dirty="0" err="1">
                <a:latin typeface="+mn-lt"/>
              </a:rPr>
              <a:t>transplanted</a:t>
            </a:r>
            <a:r>
              <a:rPr lang="sv-SE" sz="1200" dirty="0">
                <a:latin typeface="+mn-lt"/>
              </a:rPr>
              <a:t> in Reykjavik, 1 in Copenhagen, 1 in Gothenburg </a:t>
            </a:r>
            <a:r>
              <a:rPr lang="sv-SE" sz="1200" dirty="0" err="1">
                <a:latin typeface="+mn-lt"/>
              </a:rPr>
              <a:t>between</a:t>
            </a:r>
            <a:r>
              <a:rPr lang="sv-SE" sz="1200" dirty="0">
                <a:latin typeface="+mn-lt"/>
              </a:rPr>
              <a:t> 2004-2018</a:t>
            </a:r>
          </a:p>
          <a:p>
            <a:r>
              <a:rPr lang="sv-SE" sz="1200" dirty="0">
                <a:latin typeface="+mn-lt"/>
              </a:rPr>
              <a:t>** 1 patient </a:t>
            </a:r>
            <a:r>
              <a:rPr lang="sv-SE" sz="1200" dirty="0" err="1">
                <a:latin typeface="+mn-lt"/>
              </a:rPr>
              <a:t>transplanted</a:t>
            </a:r>
            <a:r>
              <a:rPr lang="sv-SE" sz="1200" dirty="0">
                <a:latin typeface="+mn-lt"/>
              </a:rPr>
              <a:t> in </a:t>
            </a:r>
            <a:r>
              <a:rPr lang="sv-SE" sz="1200" dirty="0" err="1">
                <a:latin typeface="+mn-lt"/>
              </a:rPr>
              <a:t>Helsinki</a:t>
            </a:r>
            <a:r>
              <a:rPr lang="sv-SE" sz="1200" dirty="0">
                <a:latin typeface="+mn-lt"/>
              </a:rPr>
              <a:t> in 2017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z="3200"/>
              <a:t>Age distribution of renal tx in Nordic children</a:t>
            </a:r>
          </a:p>
        </p:txBody>
      </p:sp>
      <p:graphicFrame>
        <p:nvGraphicFramePr>
          <p:cNvPr id="11342" name="Group 7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81411944"/>
              </p:ext>
            </p:extLst>
          </p:nvPr>
        </p:nvGraphicFramePr>
        <p:xfrm>
          <a:off x="1828800" y="2514600"/>
          <a:ext cx="5448300" cy="3267456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sv-S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Mean±SD</a:t>
                      </a:r>
                      <a:endParaRPr kumimoji="0" lang="sv-S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(</a:t>
                      </a:r>
                      <a:r>
                        <a:rPr kumimoji="0" lang="sv-S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range</a:t>
                      </a: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DD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8.7±5.1 </a:t>
                      </a:r>
                      <a:b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9.4 (0.8 – 15.9)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LD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8.4±5.1 </a:t>
                      </a:r>
                      <a:b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8.8 (0.7 – 15.9)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8.5±5.1 </a:t>
                      </a:r>
                      <a:b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sv-S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9.2 (0.7 – 15.9)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Pediatric renal transplantation in the Nordic countries</a:t>
            </a:r>
            <a:endParaRPr lang="sv-SE" sz="3200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21894"/>
              </p:ext>
            </p:extLst>
          </p:nvPr>
        </p:nvGraphicFramePr>
        <p:xfrm>
          <a:off x="685800" y="2371725"/>
          <a:ext cx="7772400" cy="3724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2826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 err="1"/>
              <a:t>Pediatric</a:t>
            </a:r>
            <a:r>
              <a:rPr lang="sv-SE" sz="3200" dirty="0"/>
              <a:t>* </a:t>
            </a:r>
            <a:r>
              <a:rPr lang="sv-SE" sz="3200" dirty="0" err="1"/>
              <a:t>renal</a:t>
            </a:r>
            <a:r>
              <a:rPr lang="sv-SE" sz="3200" dirty="0"/>
              <a:t> transplantation in the Nordic </a:t>
            </a:r>
            <a:r>
              <a:rPr lang="sv-SE" sz="3200" dirty="0" err="1"/>
              <a:t>countries</a:t>
            </a:r>
            <a:endParaRPr lang="sv-SE" sz="3200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033715"/>
              </p:ext>
            </p:extLst>
          </p:nvPr>
        </p:nvGraphicFramePr>
        <p:xfrm>
          <a:off x="685800" y="2692400"/>
          <a:ext cx="7505700" cy="354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76275" y="2295525"/>
            <a:ext cx="80486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2000" dirty="0">
                <a:latin typeface="Arial" charset="0"/>
              </a:rPr>
              <a:t>% LD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114550" y="2295525"/>
            <a:ext cx="76815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2000" dirty="0">
                <a:latin typeface="Arial" charset="0"/>
              </a:rPr>
              <a:t>81 %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743325" y="2295525"/>
            <a:ext cx="76815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2000" dirty="0">
                <a:latin typeface="Arial" charset="0"/>
              </a:rPr>
              <a:t>71 %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238750" y="2295525"/>
            <a:ext cx="80486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2000" dirty="0">
                <a:latin typeface="Arial" charset="0"/>
              </a:rPr>
              <a:t>50 %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772275" y="2295525"/>
            <a:ext cx="76815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2000" dirty="0">
                <a:latin typeface="Arial" charset="0"/>
              </a:rPr>
              <a:t>29 %</a:t>
            </a:r>
          </a:p>
        </p:txBody>
      </p:sp>
      <p:sp>
        <p:nvSpPr>
          <p:cNvPr id="12" name="textruta 11"/>
          <p:cNvSpPr txBox="1"/>
          <p:nvPr/>
        </p:nvSpPr>
        <p:spPr>
          <a:xfrm>
            <a:off x="1757868" y="6340344"/>
            <a:ext cx="22894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 Recipient age &lt; 16 </a:t>
            </a:r>
            <a:r>
              <a:rPr lang="sv-SE" sz="1400" dirty="0" err="1">
                <a:latin typeface="+mn-lt"/>
              </a:rPr>
              <a:t>years</a:t>
            </a:r>
            <a:endParaRPr lang="sv-SE" sz="1400" dirty="0">
              <a:latin typeface="+mn-lt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6451692" y="6103356"/>
            <a:ext cx="200650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600" i="1" dirty="0" err="1">
                <a:latin typeface="+mn-lt"/>
              </a:rPr>
              <a:t>Iceland</a:t>
            </a:r>
            <a:r>
              <a:rPr lang="sv-SE" sz="1600" i="1" dirty="0">
                <a:latin typeface="+mn-lt"/>
              </a:rPr>
              <a:t>: 7 LD, 1 DD</a:t>
            </a:r>
          </a:p>
          <a:p>
            <a:r>
              <a:rPr lang="sv-SE" sz="1600" i="1" dirty="0">
                <a:latin typeface="+mn-lt"/>
              </a:rPr>
              <a:t>Estonia: 1 DD</a:t>
            </a:r>
          </a:p>
        </p:txBody>
      </p:sp>
    </p:spTree>
    <p:extLst>
      <p:ext uri="{BB962C8B-B14F-4D97-AF65-F5344CB8AC3E}">
        <p14:creationId xmlns:p14="http://schemas.microsoft.com/office/powerpoint/2010/main" val="3745031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80E702-079F-4772-AD0B-E8AEA783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 err="1"/>
              <a:t>Pediatric</a:t>
            </a:r>
            <a:r>
              <a:rPr lang="sv-SE" sz="3200" dirty="0"/>
              <a:t>* </a:t>
            </a:r>
            <a:r>
              <a:rPr lang="sv-SE" sz="3200" dirty="0" err="1"/>
              <a:t>renal</a:t>
            </a:r>
            <a:r>
              <a:rPr lang="sv-SE" sz="3200" dirty="0"/>
              <a:t> transplantation in the Nordic </a:t>
            </a:r>
            <a:r>
              <a:rPr lang="sv-SE" sz="3200" dirty="0" err="1"/>
              <a:t>countries</a:t>
            </a:r>
            <a:endParaRPr lang="sv-SE" sz="3200" dirty="0"/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5893E0A1-B556-43E3-9EE7-E7CC67EA7D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1952208"/>
              </p:ext>
            </p:extLst>
          </p:nvPr>
        </p:nvGraphicFramePr>
        <p:xfrm>
          <a:off x="1526519" y="2170754"/>
          <a:ext cx="5629984" cy="3708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ruta 12">
            <a:extLst>
              <a:ext uri="{FF2B5EF4-FFF2-40B4-BE49-F238E27FC236}">
                <a16:creationId xmlns:a16="http://schemas.microsoft.com/office/drawing/2014/main" id="{17C3EAEC-C7DD-49D7-879C-6CB6E251E9E4}"/>
              </a:ext>
            </a:extLst>
          </p:cNvPr>
          <p:cNvSpPr txBox="1"/>
          <p:nvPr/>
        </p:nvSpPr>
        <p:spPr>
          <a:xfrm>
            <a:off x="1757868" y="6340344"/>
            <a:ext cx="22894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 Recipient age &lt; 16 </a:t>
            </a:r>
            <a:r>
              <a:rPr lang="sv-SE" sz="1400" dirty="0" err="1">
                <a:latin typeface="+mn-lt"/>
              </a:rPr>
              <a:t>years</a:t>
            </a:r>
            <a:endParaRPr lang="sv-SE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2372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1800" dirty="0" err="1"/>
              <a:t>Pediatric</a:t>
            </a:r>
            <a:r>
              <a:rPr lang="sv-SE" sz="1800" dirty="0"/>
              <a:t>* </a:t>
            </a:r>
            <a:r>
              <a:rPr lang="sv-SE" sz="1800" dirty="0" err="1"/>
              <a:t>renal</a:t>
            </a:r>
            <a:r>
              <a:rPr lang="sv-SE" sz="1800" dirty="0"/>
              <a:t> transplantation in the Nordic </a:t>
            </a:r>
            <a:r>
              <a:rPr lang="sv-SE" sz="1800" dirty="0" err="1"/>
              <a:t>countries</a:t>
            </a:r>
            <a:r>
              <a:rPr lang="sv-SE" sz="1800" dirty="0"/>
              <a:t> </a:t>
            </a:r>
            <a:br>
              <a:rPr lang="sv-SE" dirty="0"/>
            </a:br>
            <a:r>
              <a:rPr lang="sv-SE" sz="3200" dirty="0"/>
              <a:t>Patients in </a:t>
            </a:r>
            <a:r>
              <a:rPr lang="sv-SE" sz="3200" dirty="0" err="1"/>
              <a:t>dialysis</a:t>
            </a:r>
            <a:r>
              <a:rPr lang="sv-SE" sz="3200" dirty="0"/>
              <a:t> at </a:t>
            </a:r>
            <a:r>
              <a:rPr lang="sv-SE" sz="3200" dirty="0" err="1"/>
              <a:t>first</a:t>
            </a:r>
            <a:r>
              <a:rPr lang="sv-SE" sz="3200" dirty="0"/>
              <a:t> </a:t>
            </a:r>
            <a:r>
              <a:rPr lang="sv-SE" sz="3200" dirty="0" err="1"/>
              <a:t>tx</a:t>
            </a:r>
            <a:r>
              <a:rPr lang="sv-SE" sz="3200" dirty="0"/>
              <a:t>, LD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548899"/>
              </p:ext>
            </p:extLst>
          </p:nvPr>
        </p:nvGraphicFramePr>
        <p:xfrm>
          <a:off x="680133" y="2207910"/>
          <a:ext cx="7778068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9268">
                  <a:extLst>
                    <a:ext uri="{9D8B030D-6E8A-4147-A177-3AD203B41FA5}">
                      <a16:colId xmlns:a16="http://schemas.microsoft.com/office/drawing/2014/main" val="1781995220"/>
                    </a:ext>
                  </a:extLst>
                </a:gridCol>
                <a:gridCol w="543896">
                  <a:extLst>
                    <a:ext uri="{9D8B030D-6E8A-4147-A177-3AD203B41FA5}">
                      <a16:colId xmlns:a16="http://schemas.microsoft.com/office/drawing/2014/main" val="3515421645"/>
                    </a:ext>
                  </a:extLst>
                </a:gridCol>
                <a:gridCol w="1183304">
                  <a:extLst>
                    <a:ext uri="{9D8B030D-6E8A-4147-A177-3AD203B41FA5}">
                      <a16:colId xmlns:a16="http://schemas.microsoft.com/office/drawing/2014/main" val="3139274148"/>
                    </a:ext>
                  </a:extLst>
                </a:gridCol>
                <a:gridCol w="464127">
                  <a:extLst>
                    <a:ext uri="{9D8B030D-6E8A-4147-A177-3AD203B41FA5}">
                      <a16:colId xmlns:a16="http://schemas.microsoft.com/office/drawing/2014/main" val="2311836717"/>
                    </a:ext>
                  </a:extLst>
                </a:gridCol>
                <a:gridCol w="1263073">
                  <a:extLst>
                    <a:ext uri="{9D8B030D-6E8A-4147-A177-3AD203B41FA5}">
                      <a16:colId xmlns:a16="http://schemas.microsoft.com/office/drawing/2014/main" val="4264768134"/>
                    </a:ext>
                  </a:extLst>
                </a:gridCol>
                <a:gridCol w="535499">
                  <a:extLst>
                    <a:ext uri="{9D8B030D-6E8A-4147-A177-3AD203B41FA5}">
                      <a16:colId xmlns:a16="http://schemas.microsoft.com/office/drawing/2014/main" val="1478232697"/>
                    </a:ext>
                  </a:extLst>
                </a:gridCol>
                <a:gridCol w="1191701">
                  <a:extLst>
                    <a:ext uri="{9D8B030D-6E8A-4147-A177-3AD203B41FA5}">
                      <a16:colId xmlns:a16="http://schemas.microsoft.com/office/drawing/2014/main" val="3257702459"/>
                    </a:ext>
                  </a:extLst>
                </a:gridCol>
                <a:gridCol w="508630">
                  <a:extLst>
                    <a:ext uri="{9D8B030D-6E8A-4147-A177-3AD203B41FA5}">
                      <a16:colId xmlns:a16="http://schemas.microsoft.com/office/drawing/2014/main" val="4105642067"/>
                    </a:ext>
                  </a:extLst>
                </a:gridCol>
                <a:gridCol w="1218570">
                  <a:extLst>
                    <a:ext uri="{9D8B030D-6E8A-4147-A177-3AD203B41FA5}">
                      <a16:colId xmlns:a16="http://schemas.microsoft.com/office/drawing/2014/main" val="29693299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anchor="ctr" anchorCtr="1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sv-SE" dirty="0"/>
                        <a:t>Finland</a:t>
                      </a:r>
                    </a:p>
                  </a:txBody>
                  <a:tcPr anchor="ctr" anchorCtr="1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v-SE" dirty="0" err="1"/>
                        <a:t>Denmark</a:t>
                      </a:r>
                      <a:endParaRPr lang="sv-SE" dirty="0"/>
                    </a:p>
                  </a:txBody>
                  <a:tcPr anchor="ctr" anchorCtr="1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v-SE" dirty="0" err="1"/>
                        <a:t>Norway</a:t>
                      </a:r>
                      <a:endParaRPr lang="sv-SE" dirty="0"/>
                    </a:p>
                  </a:txBody>
                  <a:tcPr anchor="ctr" anchorCtr="1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v-SE" dirty="0"/>
                        <a:t>Sweden</a:t>
                      </a:r>
                    </a:p>
                  </a:txBody>
                  <a:tcPr anchor="ctr" anchorCtr="1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148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%</a:t>
                      </a:r>
                      <a:r>
                        <a:rPr lang="sv-SE" sz="1400" baseline="0" dirty="0"/>
                        <a:t> in </a:t>
                      </a:r>
                      <a:r>
                        <a:rPr lang="sv-SE" sz="1400" baseline="0" dirty="0" err="1"/>
                        <a:t>dialysis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% in </a:t>
                      </a:r>
                      <a:r>
                        <a:rPr lang="sv-SE" sz="1400" dirty="0" err="1"/>
                        <a:t>dialysis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% in </a:t>
                      </a:r>
                      <a:r>
                        <a:rPr lang="sv-SE" sz="1400" dirty="0" err="1"/>
                        <a:t>dialysis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% in </a:t>
                      </a:r>
                      <a:r>
                        <a:rPr lang="sv-SE" sz="1400" dirty="0" err="1"/>
                        <a:t>dialysis</a:t>
                      </a:r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283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2004-2018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59%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570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2014-2018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73%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59%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752144"/>
                  </a:ext>
                </a:extLst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1757868" y="6340344"/>
            <a:ext cx="22894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 Recipient age &lt; 16 </a:t>
            </a:r>
            <a:r>
              <a:rPr lang="sv-SE" sz="1400" dirty="0" err="1">
                <a:latin typeface="+mn-lt"/>
              </a:rPr>
              <a:t>years</a:t>
            </a:r>
            <a:endParaRPr lang="sv-SE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2746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1800" dirty="0" err="1"/>
              <a:t>Pediatric</a:t>
            </a:r>
            <a:r>
              <a:rPr lang="sv-SE" sz="1800" dirty="0"/>
              <a:t>* </a:t>
            </a:r>
            <a:r>
              <a:rPr lang="sv-SE" sz="1800" dirty="0" err="1"/>
              <a:t>renal</a:t>
            </a:r>
            <a:r>
              <a:rPr lang="sv-SE" sz="1800" dirty="0"/>
              <a:t> transplantation in the Nordic </a:t>
            </a:r>
            <a:r>
              <a:rPr lang="sv-SE" sz="1800" dirty="0" err="1"/>
              <a:t>countries</a:t>
            </a:r>
            <a:r>
              <a:rPr lang="sv-SE" sz="1800" dirty="0"/>
              <a:t> </a:t>
            </a:r>
            <a:br>
              <a:rPr lang="sv-SE" dirty="0"/>
            </a:br>
            <a:r>
              <a:rPr lang="sv-SE" sz="3200" dirty="0" err="1"/>
              <a:t>Combined</a:t>
            </a:r>
            <a:r>
              <a:rPr lang="sv-SE" sz="3200" dirty="0"/>
              <a:t> transplantation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5800" y="2078182"/>
            <a:ext cx="7772400" cy="401781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v-SE" dirty="0" err="1"/>
              <a:t>Tx</a:t>
            </a:r>
            <a:r>
              <a:rPr lang="sv-SE" dirty="0"/>
              <a:t> period: 1994-2018</a:t>
            </a:r>
            <a:br>
              <a:rPr lang="sv-SE" dirty="0"/>
            </a:br>
            <a:endParaRPr lang="sv-SE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dirty="0"/>
              <a:t>Total no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tx</a:t>
            </a:r>
            <a:r>
              <a:rPr lang="sv-SE" dirty="0"/>
              <a:t>: 979</a:t>
            </a:r>
            <a:br>
              <a:rPr lang="sv-SE" dirty="0"/>
            </a:br>
            <a:endParaRPr lang="sv-SE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dirty="0" err="1"/>
              <a:t>Combined</a:t>
            </a:r>
            <a:r>
              <a:rPr lang="sv-SE" dirty="0"/>
              <a:t> </a:t>
            </a:r>
            <a:r>
              <a:rPr lang="sv-SE" dirty="0" err="1"/>
              <a:t>liver+kidney</a:t>
            </a:r>
            <a:r>
              <a:rPr lang="sv-SE" dirty="0"/>
              <a:t> </a:t>
            </a:r>
            <a:r>
              <a:rPr lang="sv-SE" dirty="0" err="1"/>
              <a:t>tx</a:t>
            </a:r>
            <a:r>
              <a:rPr lang="sv-SE" dirty="0"/>
              <a:t>: 28 (27 recipients)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1757868" y="6340344"/>
            <a:ext cx="22894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 Recipient age &lt; 16 </a:t>
            </a:r>
            <a:r>
              <a:rPr lang="sv-SE" sz="1400" dirty="0" err="1">
                <a:latin typeface="+mn-lt"/>
              </a:rPr>
              <a:t>years</a:t>
            </a:r>
            <a:endParaRPr lang="sv-SE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0271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 err="1"/>
              <a:t>Graft</a:t>
            </a:r>
            <a:r>
              <a:rPr lang="sv-SE" sz="3200" dirty="0"/>
              <a:t> </a:t>
            </a:r>
            <a:r>
              <a:rPr lang="sv-SE" sz="3200" dirty="0" err="1"/>
              <a:t>survival</a:t>
            </a:r>
            <a:r>
              <a:rPr lang="sv-SE" sz="3200" dirty="0"/>
              <a:t>*</a:t>
            </a:r>
            <a:br>
              <a:rPr lang="sv-SE" sz="3200" dirty="0"/>
            </a:br>
            <a:r>
              <a:rPr lang="sv-SE" sz="3200" dirty="0"/>
              <a:t> </a:t>
            </a:r>
            <a:r>
              <a:rPr lang="sv-SE" sz="2400" dirty="0"/>
              <a:t>2004-2018</a:t>
            </a:r>
            <a:endParaRPr lang="sv-SE" sz="3200" dirty="0"/>
          </a:p>
        </p:txBody>
      </p:sp>
      <p:sp>
        <p:nvSpPr>
          <p:cNvPr id="5" name="textruta 4"/>
          <p:cNvSpPr txBox="1"/>
          <p:nvPr/>
        </p:nvSpPr>
        <p:spPr>
          <a:xfrm>
            <a:off x="2455605" y="6304938"/>
            <a:ext cx="36760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 </a:t>
            </a:r>
            <a:r>
              <a:rPr lang="sv-SE" sz="1400" dirty="0" err="1">
                <a:latin typeface="+mn-lt"/>
              </a:rPr>
              <a:t>Censored</a:t>
            </a:r>
            <a:r>
              <a:rPr lang="sv-SE" sz="1400" dirty="0">
                <a:latin typeface="+mn-lt"/>
              </a:rPr>
              <a:t> for death with a </a:t>
            </a:r>
            <a:r>
              <a:rPr lang="sv-SE" sz="1400" dirty="0" err="1">
                <a:latin typeface="+mn-lt"/>
              </a:rPr>
              <a:t>functioning</a:t>
            </a:r>
            <a:r>
              <a:rPr lang="sv-SE" sz="1400" dirty="0">
                <a:latin typeface="+mn-lt"/>
              </a:rPr>
              <a:t> </a:t>
            </a:r>
            <a:r>
              <a:rPr lang="sv-SE" sz="1400" dirty="0" err="1">
                <a:latin typeface="+mn-lt"/>
              </a:rPr>
              <a:t>graft</a:t>
            </a:r>
            <a:endParaRPr lang="sv-SE" sz="1400" dirty="0">
              <a:latin typeface="+mn-lt"/>
            </a:endParaRP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BBB615C5-2B25-415F-A40D-6102675E64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0039" y="2024028"/>
            <a:ext cx="5344705" cy="4009482"/>
          </a:xfrm>
          <a:prstGeom prst="rect">
            <a:avLst/>
          </a:prstGeom>
        </p:spPr>
      </p:pic>
      <p:sp>
        <p:nvSpPr>
          <p:cNvPr id="6" name="textruta 5"/>
          <p:cNvSpPr txBox="1">
            <a:spLocks noChangeArrowheads="1"/>
          </p:cNvSpPr>
          <p:nvPr/>
        </p:nvSpPr>
        <p:spPr bwMode="auto">
          <a:xfrm>
            <a:off x="6450001" y="2678672"/>
            <a:ext cx="70083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200" dirty="0">
                <a:latin typeface="Arial" charset="0"/>
                <a:cs typeface="Arial" charset="0"/>
              </a:rPr>
              <a:t>p&lt; 0.05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E4831364-4CAE-4CA0-A129-3C3FB4A7443A}"/>
              </a:ext>
            </a:extLst>
          </p:cNvPr>
          <p:cNvSpPr txBox="1"/>
          <p:nvPr/>
        </p:nvSpPr>
        <p:spPr>
          <a:xfrm>
            <a:off x="7331104" y="3538330"/>
            <a:ext cx="15505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latin typeface="+mn-lt"/>
              </a:rPr>
              <a:t>54% </a:t>
            </a:r>
            <a:r>
              <a:rPr lang="sv-SE" sz="1600" dirty="0" err="1">
                <a:latin typeface="+mn-lt"/>
              </a:rPr>
              <a:t>of</a:t>
            </a:r>
            <a:r>
              <a:rPr lang="sv-SE" sz="1600" dirty="0">
                <a:latin typeface="+mn-lt"/>
              </a:rPr>
              <a:t> the </a:t>
            </a:r>
            <a:r>
              <a:rPr lang="sv-SE" sz="1600" dirty="0" err="1">
                <a:latin typeface="+mn-lt"/>
              </a:rPr>
              <a:t>graft</a:t>
            </a:r>
            <a:r>
              <a:rPr lang="sv-SE" sz="1600" dirty="0">
                <a:latin typeface="+mn-lt"/>
              </a:rPr>
              <a:t> </a:t>
            </a:r>
            <a:r>
              <a:rPr lang="sv-SE" sz="1600" dirty="0" err="1">
                <a:latin typeface="+mn-lt"/>
              </a:rPr>
              <a:t>losses</a:t>
            </a:r>
            <a:r>
              <a:rPr lang="sv-SE" sz="1600" dirty="0">
                <a:latin typeface="+mn-lt"/>
              </a:rPr>
              <a:t>  </a:t>
            </a:r>
            <a:r>
              <a:rPr lang="sv-SE" sz="1600" dirty="0" err="1">
                <a:latin typeface="+mn-lt"/>
              </a:rPr>
              <a:t>occurs</a:t>
            </a:r>
            <a:r>
              <a:rPr lang="sv-SE" sz="1600" dirty="0">
                <a:latin typeface="+mn-lt"/>
              </a:rPr>
              <a:t> at the age </a:t>
            </a:r>
            <a:r>
              <a:rPr lang="sv-SE" sz="1600" dirty="0" err="1">
                <a:latin typeface="+mn-lt"/>
              </a:rPr>
              <a:t>above</a:t>
            </a:r>
            <a:r>
              <a:rPr lang="sv-SE" sz="1600" dirty="0">
                <a:latin typeface="+mn-lt"/>
              </a:rPr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109354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Patient </a:t>
            </a:r>
            <a:r>
              <a:rPr lang="sv-SE" sz="3200" dirty="0" err="1"/>
              <a:t>survival</a:t>
            </a:r>
            <a:br>
              <a:rPr lang="sv-SE" sz="3200" dirty="0"/>
            </a:br>
            <a:r>
              <a:rPr lang="sv-SE" sz="3200" dirty="0"/>
              <a:t> </a:t>
            </a:r>
            <a:r>
              <a:rPr lang="sv-SE" sz="2400" dirty="0"/>
              <a:t>2004-2018</a:t>
            </a:r>
            <a:endParaRPr lang="sv-SE" sz="3200" dirty="0"/>
          </a:p>
        </p:txBody>
      </p:sp>
      <p:sp>
        <p:nvSpPr>
          <p:cNvPr id="5" name="textruta 4"/>
          <p:cNvSpPr txBox="1"/>
          <p:nvPr/>
        </p:nvSpPr>
        <p:spPr>
          <a:xfrm>
            <a:off x="2037464" y="6276584"/>
            <a:ext cx="25511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sv-SE" sz="1400" dirty="0">
                <a:latin typeface="+mn-lt"/>
              </a:rPr>
              <a:t>* Donor </a:t>
            </a:r>
            <a:r>
              <a:rPr lang="sv-SE" sz="1400" dirty="0" err="1">
                <a:latin typeface="+mn-lt"/>
              </a:rPr>
              <a:t>type</a:t>
            </a:r>
            <a:r>
              <a:rPr lang="sv-SE" sz="1400" dirty="0">
                <a:latin typeface="+mn-lt"/>
              </a:rPr>
              <a:t> at first transplant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B547C269-342D-4BAE-830D-F4710FCA95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9562" y="2039794"/>
            <a:ext cx="5264875" cy="3949595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BD5E35E2-9C24-4D91-A879-5391DC955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1836" y="2308376"/>
            <a:ext cx="346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200" dirty="0" err="1">
                <a:latin typeface="Arial" charset="0"/>
                <a:cs typeface="Arial" charset="0"/>
              </a:rPr>
              <a:t>ns</a:t>
            </a:r>
            <a:endParaRPr lang="sv-SE" sz="12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 err="1"/>
              <a:t>Graft</a:t>
            </a:r>
            <a:r>
              <a:rPr lang="sv-SE" sz="3200" dirty="0"/>
              <a:t> </a:t>
            </a:r>
            <a:r>
              <a:rPr lang="sv-SE" sz="3200" dirty="0" err="1"/>
              <a:t>survival</a:t>
            </a:r>
            <a:r>
              <a:rPr lang="sv-SE" sz="3200" dirty="0"/>
              <a:t>*</a:t>
            </a:r>
            <a:br>
              <a:rPr lang="sv-SE" sz="3200" dirty="0"/>
            </a:br>
            <a:r>
              <a:rPr lang="sv-SE" sz="3200" dirty="0"/>
              <a:t> </a:t>
            </a:r>
            <a:r>
              <a:rPr lang="sv-SE" sz="2400" dirty="0"/>
              <a:t>2004-2018</a:t>
            </a:r>
            <a:endParaRPr lang="sv-SE" sz="3200" dirty="0"/>
          </a:p>
        </p:txBody>
      </p:sp>
      <p:sp>
        <p:nvSpPr>
          <p:cNvPr id="5" name="textruta 4"/>
          <p:cNvSpPr txBox="1"/>
          <p:nvPr/>
        </p:nvSpPr>
        <p:spPr>
          <a:xfrm>
            <a:off x="2669457" y="6371305"/>
            <a:ext cx="36760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 </a:t>
            </a:r>
            <a:r>
              <a:rPr lang="sv-SE" sz="1400" dirty="0" err="1">
                <a:latin typeface="+mn-lt"/>
              </a:rPr>
              <a:t>Censored</a:t>
            </a:r>
            <a:r>
              <a:rPr lang="sv-SE" sz="1400" dirty="0">
                <a:latin typeface="+mn-lt"/>
              </a:rPr>
              <a:t> for death with a </a:t>
            </a:r>
            <a:r>
              <a:rPr lang="sv-SE" sz="1400" dirty="0" err="1">
                <a:latin typeface="+mn-lt"/>
              </a:rPr>
              <a:t>functioning</a:t>
            </a:r>
            <a:r>
              <a:rPr lang="sv-SE" sz="1400" dirty="0">
                <a:latin typeface="+mn-lt"/>
              </a:rPr>
              <a:t> </a:t>
            </a:r>
            <a:r>
              <a:rPr lang="sv-SE" sz="1400" dirty="0" err="1">
                <a:latin typeface="+mn-lt"/>
              </a:rPr>
              <a:t>graft</a:t>
            </a:r>
            <a:endParaRPr lang="sv-SE" sz="1400" dirty="0">
              <a:latin typeface="+mn-l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63A7584C-DA89-4D53-A439-35B2F34B51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9084" y="2171095"/>
            <a:ext cx="5225831" cy="392030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D7386E20-0BEA-43C7-8AAA-9126D8B45458}"/>
              </a:ext>
            </a:extLst>
          </p:cNvPr>
          <p:cNvSpPr/>
          <p:nvPr/>
        </p:nvSpPr>
        <p:spPr>
          <a:xfrm>
            <a:off x="498764" y="1586975"/>
            <a:ext cx="8214486" cy="5365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67660E59-84FF-43D6-9FCD-ECB99C21C6F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344"/>
          <a:stretch/>
        </p:blipFill>
        <p:spPr>
          <a:xfrm>
            <a:off x="335209" y="835978"/>
            <a:ext cx="3782128" cy="5836366"/>
          </a:xfrm>
          <a:prstGeom prst="rect">
            <a:avLst/>
          </a:prstGeom>
        </p:spPr>
      </p:pic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73000D1-435F-42C1-AB5A-C5D8A9AE9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75517" y="1981200"/>
            <a:ext cx="4337733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v-SE" sz="1600" dirty="0"/>
              <a:t>The </a:t>
            </a:r>
            <a:r>
              <a:rPr lang="sv-SE" sz="1600" dirty="0" err="1"/>
              <a:t>purpose</a:t>
            </a:r>
            <a:r>
              <a:rPr lang="sv-SE" sz="1600" dirty="0"/>
              <a:t> </a:t>
            </a:r>
            <a:r>
              <a:rPr lang="sv-SE" sz="1600" dirty="0" err="1"/>
              <a:t>of</a:t>
            </a:r>
            <a:r>
              <a:rPr lang="sv-SE" sz="1600" dirty="0"/>
              <a:t> the </a:t>
            </a:r>
            <a:r>
              <a:rPr lang="sv-SE" sz="1600" dirty="0" err="1"/>
              <a:t>group</a:t>
            </a:r>
            <a:r>
              <a:rPr lang="sv-SE" sz="1600" dirty="0"/>
              <a:t> </a:t>
            </a:r>
            <a:r>
              <a:rPr lang="sv-SE" sz="1600" dirty="0" err="1"/>
              <a:t>would</a:t>
            </a:r>
            <a:r>
              <a:rPr lang="sv-SE" sz="1600" dirty="0"/>
              <a:t> be: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to build a common database with data on all children transplanted in the Nordic countries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200" dirty="0"/>
              <a:t>to </a:t>
            </a:r>
            <a:r>
              <a:rPr lang="sv-SE" sz="1200" dirty="0" err="1"/>
              <a:t>exchange</a:t>
            </a:r>
            <a:r>
              <a:rPr lang="sv-SE" sz="1200" dirty="0"/>
              <a:t> </a:t>
            </a:r>
            <a:r>
              <a:rPr lang="sv-SE" sz="1200" dirty="0" err="1"/>
              <a:t>experiences</a:t>
            </a:r>
            <a:endParaRPr lang="sv-SE" sz="1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to possibly do joint studies</a:t>
            </a:r>
            <a:br>
              <a:rPr lang="en-US" sz="1200" dirty="0"/>
            </a:br>
            <a:endParaRPr lang="en-US" sz="1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/>
              <a:t>Simplified registration with retrospective data from 1982 and a complete registration from 1 January 1994</a:t>
            </a:r>
            <a:endParaRPr lang="sv-SE" sz="1600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96E7B899-EEC0-4C49-82FF-A00A35927745}"/>
              </a:ext>
            </a:extLst>
          </p:cNvPr>
          <p:cNvSpPr txBox="1"/>
          <p:nvPr/>
        </p:nvSpPr>
        <p:spPr>
          <a:xfrm>
            <a:off x="1055813" y="275199"/>
            <a:ext cx="70323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dirty="0">
                <a:latin typeface="+mn-lt"/>
              </a:rPr>
              <a:t>NPRTSG 25 </a:t>
            </a:r>
            <a:r>
              <a:rPr lang="sv-SE" dirty="0" err="1">
                <a:latin typeface="+mn-lt"/>
              </a:rPr>
              <a:t>year</a:t>
            </a:r>
            <a:endParaRPr lang="sv-SE" dirty="0">
              <a:latin typeface="+mn-lt"/>
            </a:endParaRPr>
          </a:p>
          <a:p>
            <a:pPr algn="ctr"/>
            <a:r>
              <a:rPr lang="sv-SE" dirty="0">
                <a:latin typeface="+mn-lt"/>
              </a:rPr>
              <a:t>The </a:t>
            </a:r>
            <a:r>
              <a:rPr lang="sv-SE" dirty="0" err="1">
                <a:latin typeface="+mn-lt"/>
              </a:rPr>
              <a:t>first</a:t>
            </a:r>
            <a:r>
              <a:rPr lang="sv-SE" dirty="0">
                <a:latin typeface="+mn-lt"/>
              </a:rPr>
              <a:t> meeting </a:t>
            </a:r>
            <a:r>
              <a:rPr lang="sv-SE" dirty="0" err="1">
                <a:latin typeface="+mn-lt"/>
              </a:rPr>
              <a:t>was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held</a:t>
            </a:r>
            <a:r>
              <a:rPr lang="sv-SE" dirty="0">
                <a:latin typeface="+mn-lt"/>
              </a:rPr>
              <a:t> at Arlanda in April 1994</a:t>
            </a:r>
          </a:p>
        </p:txBody>
      </p:sp>
    </p:spTree>
    <p:extLst>
      <p:ext uri="{BB962C8B-B14F-4D97-AF65-F5344CB8AC3E}">
        <p14:creationId xmlns:p14="http://schemas.microsoft.com/office/powerpoint/2010/main" val="9694991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 err="1"/>
              <a:t>Graft</a:t>
            </a:r>
            <a:r>
              <a:rPr lang="sv-SE" sz="3200" dirty="0"/>
              <a:t> </a:t>
            </a:r>
            <a:r>
              <a:rPr lang="sv-SE" sz="3200" dirty="0" err="1"/>
              <a:t>survival</a:t>
            </a:r>
            <a:r>
              <a:rPr lang="sv-SE" sz="3200" dirty="0"/>
              <a:t>*</a:t>
            </a:r>
            <a:br>
              <a:rPr lang="sv-SE" sz="3200" dirty="0"/>
            </a:br>
            <a:r>
              <a:rPr lang="sv-SE" sz="3200" dirty="0"/>
              <a:t> </a:t>
            </a:r>
            <a:r>
              <a:rPr lang="sv-SE" sz="2400" dirty="0"/>
              <a:t>2004-2016</a:t>
            </a:r>
            <a:endParaRPr lang="sv-SE" sz="3200" dirty="0"/>
          </a:p>
        </p:txBody>
      </p:sp>
      <p:sp>
        <p:nvSpPr>
          <p:cNvPr id="5" name="textruta 4"/>
          <p:cNvSpPr txBox="1"/>
          <p:nvPr/>
        </p:nvSpPr>
        <p:spPr>
          <a:xfrm>
            <a:off x="2536719" y="6349182"/>
            <a:ext cx="36760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 </a:t>
            </a:r>
            <a:r>
              <a:rPr lang="sv-SE" sz="1400" dirty="0" err="1">
                <a:latin typeface="+mn-lt"/>
              </a:rPr>
              <a:t>Censored</a:t>
            </a:r>
            <a:r>
              <a:rPr lang="sv-SE" sz="1400" dirty="0">
                <a:latin typeface="+mn-lt"/>
              </a:rPr>
              <a:t> for death with a </a:t>
            </a:r>
            <a:r>
              <a:rPr lang="sv-SE" sz="1400" dirty="0" err="1">
                <a:latin typeface="+mn-lt"/>
              </a:rPr>
              <a:t>functioning</a:t>
            </a:r>
            <a:r>
              <a:rPr lang="sv-SE" sz="1400" dirty="0">
                <a:latin typeface="+mn-lt"/>
              </a:rPr>
              <a:t> </a:t>
            </a:r>
            <a:r>
              <a:rPr lang="sv-SE" sz="1400" dirty="0" err="1">
                <a:latin typeface="+mn-lt"/>
              </a:rPr>
              <a:t>graft</a:t>
            </a:r>
            <a:endParaRPr lang="sv-SE" sz="1400" dirty="0">
              <a:latin typeface="+mn-lt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2E250674-F669-418F-A00D-D62996C562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0425" y="2185747"/>
            <a:ext cx="5203149" cy="390329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Patient </a:t>
            </a:r>
            <a:r>
              <a:rPr lang="sv-SE" sz="3200" dirty="0" err="1"/>
              <a:t>survival</a:t>
            </a:r>
            <a:br>
              <a:rPr lang="sv-SE" sz="3200" dirty="0"/>
            </a:br>
            <a:r>
              <a:rPr lang="sv-SE" sz="3200" dirty="0"/>
              <a:t> </a:t>
            </a:r>
            <a:r>
              <a:rPr lang="sv-SE" sz="2400" dirty="0"/>
              <a:t>2004-2018</a:t>
            </a:r>
            <a:endParaRPr lang="sv-SE" sz="3200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170908D2-7DEA-4811-AC48-FD8178C438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8388" y="2156887"/>
            <a:ext cx="5227223" cy="392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935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Patient </a:t>
            </a:r>
            <a:r>
              <a:rPr lang="sv-SE" sz="3200" dirty="0" err="1"/>
              <a:t>survival</a:t>
            </a:r>
            <a:br>
              <a:rPr lang="sv-SE" sz="3200" dirty="0"/>
            </a:br>
            <a:r>
              <a:rPr lang="sv-SE" sz="3200" dirty="0"/>
              <a:t> </a:t>
            </a:r>
            <a:r>
              <a:rPr lang="sv-SE" sz="2400" dirty="0"/>
              <a:t>2004-2018</a:t>
            </a:r>
            <a:endParaRPr lang="sv-SE" sz="32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14A9740-FAA4-46D8-9CE0-B2C2C82BCB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0897" y="2056338"/>
            <a:ext cx="5242205" cy="3932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5187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1800" dirty="0" err="1"/>
              <a:t>Pediatric</a:t>
            </a:r>
            <a:r>
              <a:rPr lang="sv-SE" sz="1800" dirty="0"/>
              <a:t>* </a:t>
            </a:r>
            <a:r>
              <a:rPr lang="sv-SE" sz="1800" dirty="0" err="1"/>
              <a:t>renal</a:t>
            </a:r>
            <a:r>
              <a:rPr lang="sv-SE" sz="1800" dirty="0"/>
              <a:t> transplantation in the Nordic </a:t>
            </a:r>
            <a:r>
              <a:rPr lang="sv-SE" sz="1800" dirty="0" err="1"/>
              <a:t>countries</a:t>
            </a:r>
            <a:r>
              <a:rPr lang="sv-SE" sz="1800" dirty="0"/>
              <a:t> </a:t>
            </a:r>
            <a:br>
              <a:rPr lang="sv-SE" sz="1800" dirty="0"/>
            </a:br>
            <a:r>
              <a:rPr lang="sv-SE" dirty="0"/>
              <a:t>AB0i transplantation</a:t>
            </a:r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8464793"/>
              </p:ext>
            </p:extLst>
          </p:nvPr>
        </p:nvGraphicFramePr>
        <p:xfrm>
          <a:off x="685800" y="2382982"/>
          <a:ext cx="7772400" cy="3713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ruta 3"/>
          <p:cNvSpPr txBox="1"/>
          <p:nvPr/>
        </p:nvSpPr>
        <p:spPr>
          <a:xfrm>
            <a:off x="1757868" y="6340344"/>
            <a:ext cx="22894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 Recipient age &lt; 16 </a:t>
            </a:r>
            <a:r>
              <a:rPr lang="sv-SE" sz="1400" dirty="0" err="1">
                <a:latin typeface="+mn-lt"/>
              </a:rPr>
              <a:t>years</a:t>
            </a:r>
            <a:endParaRPr lang="sv-SE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6759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>
            <a:extLst>
              <a:ext uri="{FF2B5EF4-FFF2-40B4-BE49-F238E27FC236}">
                <a16:creationId xmlns:a16="http://schemas.microsoft.com/office/drawing/2014/main" id="{2FE3A13B-82E4-46B5-B5E9-BEFA1FDAF1C5}"/>
              </a:ext>
            </a:extLst>
          </p:cNvPr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529548947"/>
              </p:ext>
            </p:extLst>
          </p:nvPr>
        </p:nvGraphicFramePr>
        <p:xfrm>
          <a:off x="773113" y="2269610"/>
          <a:ext cx="7739062" cy="425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hart" r:id="rId4" imgW="7762810" imgH="4267200" progId="MSGraph.Chart.8">
                  <p:embed followColorScheme="full"/>
                </p:oleObj>
              </mc:Choice>
              <mc:Fallback>
                <p:oleObj name="Chart" r:id="rId4" imgW="7762810" imgH="4267200" progId="MSGraph.Chart.8">
                  <p:embed followColorScheme="full"/>
                  <p:pic>
                    <p:nvPicPr>
                      <p:cNvPr id="6146" name="Object 2">
                        <a:extLst>
                          <a:ext uri="{FF2B5EF4-FFF2-40B4-BE49-F238E27FC236}">
                            <a16:creationId xmlns:a16="http://schemas.microsoft.com/office/drawing/2014/main" id="{2FE3A13B-82E4-46B5-B5E9-BEFA1FDAF1C5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113" y="2269610"/>
                        <a:ext cx="7739062" cy="425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Rectangle 3">
            <a:extLst>
              <a:ext uri="{FF2B5EF4-FFF2-40B4-BE49-F238E27FC236}">
                <a16:creationId xmlns:a16="http://schemas.microsoft.com/office/drawing/2014/main" id="{85D2FAAF-D877-49C0-ACC7-D8A2CF10C1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sv-SE" altLang="sv-SE" dirty="0" err="1"/>
              <a:t>Pediatric</a:t>
            </a:r>
            <a:r>
              <a:rPr lang="sv-SE" altLang="sv-SE" dirty="0"/>
              <a:t> </a:t>
            </a:r>
            <a:r>
              <a:rPr lang="sv-SE" altLang="sv-SE" dirty="0" err="1"/>
              <a:t>renal</a:t>
            </a:r>
            <a:r>
              <a:rPr lang="sv-SE" altLang="sv-SE" dirty="0"/>
              <a:t> transplantation in the Nordic </a:t>
            </a:r>
            <a:r>
              <a:rPr lang="sv-SE" altLang="sv-SE" dirty="0" err="1"/>
              <a:t>countries</a:t>
            </a:r>
            <a:endParaRPr lang="sv-SE" altLang="sv-SE" dirty="0"/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D4DA74D8-FEB8-4A09-A272-7FED8C9D4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061" y="2731275"/>
            <a:ext cx="11850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 sz="1800" dirty="0">
                <a:latin typeface="Arial" panose="020B0604020202020204" pitchFamily="34" charset="0"/>
              </a:rPr>
              <a:t>Total: 332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2AE97B3-3C71-4D67-B26B-468477DA34B9}"/>
              </a:ext>
            </a:extLst>
          </p:cNvPr>
          <p:cNvSpPr txBox="1"/>
          <p:nvPr/>
        </p:nvSpPr>
        <p:spPr>
          <a:xfrm>
            <a:off x="2584502" y="1999476"/>
            <a:ext cx="44486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dirty="0" err="1">
                <a:latin typeface="+mn-lt"/>
              </a:rPr>
              <a:t>Retrospective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study</a:t>
            </a:r>
            <a:r>
              <a:rPr lang="sv-SE" dirty="0">
                <a:latin typeface="+mn-lt"/>
              </a:rPr>
              <a:t> 1982-1993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57200" y="418221"/>
            <a:ext cx="8229600" cy="1143000"/>
          </a:xfrm>
        </p:spPr>
        <p:txBody>
          <a:bodyPr/>
          <a:lstStyle/>
          <a:p>
            <a:r>
              <a:rPr lang="sv-SE" dirty="0"/>
              <a:t>The Nordic </a:t>
            </a:r>
            <a:r>
              <a:rPr lang="sv-SE" dirty="0" err="1"/>
              <a:t>Pediatric</a:t>
            </a:r>
            <a:r>
              <a:rPr lang="sv-SE" dirty="0"/>
              <a:t> </a:t>
            </a:r>
            <a:r>
              <a:rPr lang="sv-SE" dirty="0" err="1"/>
              <a:t>Renal</a:t>
            </a:r>
            <a:r>
              <a:rPr lang="sv-SE" dirty="0"/>
              <a:t> Transplant </a:t>
            </a:r>
            <a:r>
              <a:rPr lang="sv-SE" dirty="0" err="1"/>
              <a:t>Study</a:t>
            </a:r>
            <a:r>
              <a:rPr lang="sv-SE" dirty="0"/>
              <a:t> Group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half" idx="2"/>
          </p:nvPr>
        </p:nvSpPr>
        <p:spPr>
          <a:xfrm>
            <a:off x="478465" y="2308662"/>
            <a:ext cx="4146697" cy="3951288"/>
          </a:xfrm>
        </p:spPr>
        <p:txBody>
          <a:bodyPr/>
          <a:lstStyle/>
          <a:p>
            <a:pPr defTabSz="1063625">
              <a:buFont typeface="Wingdings" panose="05000000000000000000" pitchFamily="2" charset="2"/>
              <a:buChar char="§"/>
            </a:pPr>
            <a:r>
              <a:rPr lang="sv-SE" sz="2000" b="1" dirty="0"/>
              <a:t>Aarhus</a:t>
            </a:r>
            <a:r>
              <a:rPr lang="sv-SE" sz="2000" dirty="0"/>
              <a:t>	B </a:t>
            </a:r>
            <a:r>
              <a:rPr lang="sv-SE" sz="2000" dirty="0" err="1"/>
              <a:t>Jespersen</a:t>
            </a:r>
            <a:r>
              <a:rPr lang="sv-SE" sz="2000" dirty="0"/>
              <a:t>		S Rittig</a:t>
            </a:r>
          </a:p>
          <a:p>
            <a:pPr defTabSz="1063625">
              <a:buFont typeface="Wingdings" panose="05000000000000000000" pitchFamily="2" charset="2"/>
              <a:buChar char="§"/>
            </a:pPr>
            <a:r>
              <a:rPr lang="sv-SE" sz="2000" b="1" dirty="0"/>
              <a:t>Copenhagen</a:t>
            </a:r>
            <a:r>
              <a:rPr lang="sv-SE" sz="2000" dirty="0"/>
              <a:t>	I M Schmidt		S S </a:t>
            </a:r>
            <a:r>
              <a:rPr lang="sv-SE" sz="2000" dirty="0" err="1"/>
              <a:t>Sørensen</a:t>
            </a:r>
            <a:endParaRPr lang="sv-SE" sz="2000" dirty="0"/>
          </a:p>
          <a:p>
            <a:pPr defTabSz="1063625">
              <a:buFont typeface="Wingdings" panose="05000000000000000000" pitchFamily="2" charset="2"/>
              <a:buChar char="§"/>
            </a:pPr>
            <a:r>
              <a:rPr lang="sv-SE" sz="2000" b="1" dirty="0"/>
              <a:t>Odense</a:t>
            </a:r>
            <a:r>
              <a:rPr lang="sv-SE" sz="2000" dirty="0"/>
              <a:t>	H </a:t>
            </a:r>
            <a:r>
              <a:rPr lang="sv-SE" sz="2000" dirty="0" err="1"/>
              <a:t>Thiesson</a:t>
            </a:r>
            <a:r>
              <a:rPr lang="sv-SE" sz="2000" dirty="0"/>
              <a:t>		K E Larsen</a:t>
            </a:r>
          </a:p>
          <a:p>
            <a:pPr defTabSz="1063625">
              <a:buFont typeface="Wingdings" panose="05000000000000000000" pitchFamily="2" charset="2"/>
              <a:buChar char="§"/>
            </a:pPr>
            <a:r>
              <a:rPr lang="sv-SE" sz="2000" b="1" dirty="0" err="1"/>
              <a:t>Helsinki</a:t>
            </a:r>
            <a:r>
              <a:rPr lang="sv-SE" sz="2000" dirty="0"/>
              <a:t>	T </a:t>
            </a:r>
            <a:r>
              <a:rPr lang="sv-SE" sz="2000" dirty="0" err="1"/>
              <a:t>Jahnukainen</a:t>
            </a:r>
            <a:r>
              <a:rPr lang="sv-SE" sz="2000" dirty="0"/>
              <a:t>		H </a:t>
            </a:r>
            <a:r>
              <a:rPr lang="sv-SE" sz="2000" dirty="0" err="1"/>
              <a:t>Jalanko</a:t>
            </a:r>
            <a:endParaRPr lang="sv-SE" sz="2000" dirty="0"/>
          </a:p>
          <a:p>
            <a:pPr defTabSz="1063625">
              <a:buFont typeface="Wingdings" panose="05000000000000000000" pitchFamily="2" charset="2"/>
              <a:buChar char="§"/>
            </a:pPr>
            <a:r>
              <a:rPr lang="sv-SE" sz="2000" b="1" dirty="0"/>
              <a:t>Oslo</a:t>
            </a:r>
            <a:r>
              <a:rPr lang="sv-SE" sz="2000" dirty="0"/>
              <a:t>		A Bjerre</a:t>
            </a:r>
            <a:br>
              <a:rPr lang="sv-SE" sz="2000" dirty="0"/>
            </a:br>
            <a:r>
              <a:rPr lang="sv-SE" sz="2000" dirty="0"/>
              <a:t>		R Horneland 			</a:t>
            </a:r>
            <a:endParaRPr lang="sv-SE" sz="1800" dirty="0"/>
          </a:p>
          <a:p>
            <a:pPr>
              <a:buFont typeface="Wingdings" panose="05000000000000000000" pitchFamily="2" charset="2"/>
              <a:buChar char="§"/>
            </a:pPr>
            <a:endParaRPr lang="sv-SE" sz="2000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4"/>
          </p:nvPr>
        </p:nvSpPr>
        <p:spPr>
          <a:xfrm>
            <a:off x="4666291" y="2308662"/>
            <a:ext cx="4172909" cy="3951288"/>
          </a:xfrm>
        </p:spPr>
        <p:txBody>
          <a:bodyPr/>
          <a:lstStyle/>
          <a:p>
            <a:pPr defTabSz="1063625">
              <a:buFont typeface="Wingdings" panose="05000000000000000000" pitchFamily="2" charset="2"/>
              <a:buChar char="§"/>
            </a:pPr>
            <a:r>
              <a:rPr lang="sv-SE" sz="2000" b="1" dirty="0"/>
              <a:t>Gothenburg</a:t>
            </a:r>
            <a:r>
              <a:rPr lang="sv-SE" sz="2000" dirty="0"/>
              <a:t>	S Westphal</a:t>
            </a:r>
            <a:br>
              <a:rPr lang="sv-SE" sz="2000" dirty="0"/>
            </a:br>
            <a:r>
              <a:rPr lang="sv-SE" sz="2000" dirty="0"/>
              <a:t>		L </a:t>
            </a:r>
            <a:r>
              <a:rPr lang="sv-SE" sz="2000" dirty="0" err="1"/>
              <a:t>Mjörnstedt</a:t>
            </a:r>
            <a:endParaRPr lang="sv-SE" sz="2000" dirty="0"/>
          </a:p>
          <a:p>
            <a:pPr defTabSz="1063625">
              <a:buFont typeface="Wingdings" panose="05000000000000000000" pitchFamily="2" charset="2"/>
              <a:buChar char="§"/>
            </a:pPr>
            <a:r>
              <a:rPr lang="sv-SE" sz="2000" b="1" dirty="0"/>
              <a:t>Malmö</a:t>
            </a:r>
            <a:r>
              <a:rPr lang="sv-SE" sz="2000" dirty="0"/>
              <a:t> 	Z </a:t>
            </a:r>
            <a:r>
              <a:rPr lang="sv-SE" sz="2000" dirty="0" err="1"/>
              <a:t>Bekassy</a:t>
            </a:r>
            <a:r>
              <a:rPr lang="sv-SE" sz="2000" dirty="0"/>
              <a:t> 		A </a:t>
            </a:r>
            <a:r>
              <a:rPr lang="sv-SE" sz="2000" dirty="0" err="1"/>
              <a:t>Biglarnia</a:t>
            </a:r>
            <a:endParaRPr lang="sv-SE" sz="2000" dirty="0"/>
          </a:p>
          <a:p>
            <a:pPr defTabSz="1063625">
              <a:buFont typeface="Wingdings" panose="05000000000000000000" pitchFamily="2" charset="2"/>
              <a:buChar char="§"/>
            </a:pPr>
            <a:r>
              <a:rPr lang="sv-SE" sz="2000" b="1" dirty="0"/>
              <a:t>Stockholm</a:t>
            </a:r>
            <a:r>
              <a:rPr lang="sv-SE" sz="2000" dirty="0"/>
              <a:t>	M </a:t>
            </a:r>
            <a:r>
              <a:rPr lang="sv-SE" sz="2000" dirty="0" err="1"/>
              <a:t>Herthelius</a:t>
            </a:r>
            <a:r>
              <a:rPr lang="sv-SE" sz="2000" dirty="0"/>
              <a:t>		L Wennberg</a:t>
            </a:r>
          </a:p>
          <a:p>
            <a:pPr defTabSz="1063625">
              <a:buFont typeface="Wingdings" panose="05000000000000000000" pitchFamily="2" charset="2"/>
              <a:buChar char="§"/>
            </a:pPr>
            <a:r>
              <a:rPr lang="sv-SE" sz="2000" b="1" dirty="0"/>
              <a:t>Uppsala </a:t>
            </a:r>
            <a:r>
              <a:rPr lang="sv-SE" sz="2000" dirty="0"/>
              <a:t>	G </a:t>
            </a:r>
            <a:r>
              <a:rPr lang="sv-SE" sz="2000" dirty="0" err="1"/>
              <a:t>Celsi</a:t>
            </a:r>
            <a:r>
              <a:rPr lang="sv-SE" sz="2000" dirty="0"/>
              <a:t> 			A </a:t>
            </a:r>
            <a:r>
              <a:rPr lang="sv-SE" sz="2000" dirty="0" err="1"/>
              <a:t>Sedigh</a:t>
            </a:r>
            <a:endParaRPr lang="sv-SE" sz="2000" dirty="0"/>
          </a:p>
          <a:p>
            <a:pPr defTabSz="1063625">
              <a:buFont typeface="Wingdings" panose="05000000000000000000" pitchFamily="2" charset="2"/>
              <a:buChar char="§"/>
            </a:pPr>
            <a:r>
              <a:rPr lang="sv-SE" sz="2000" b="1" dirty="0"/>
              <a:t>Reykjavik</a:t>
            </a:r>
            <a:r>
              <a:rPr lang="sv-SE" sz="2000" dirty="0"/>
              <a:t>	V Edvardsson</a:t>
            </a:r>
          </a:p>
          <a:p>
            <a:pPr defTabSz="1063625">
              <a:buFont typeface="Wingdings" panose="05000000000000000000" pitchFamily="2" charset="2"/>
              <a:buChar char="§"/>
            </a:pPr>
            <a:endParaRPr lang="sv-SE" sz="2000" dirty="0"/>
          </a:p>
          <a:p>
            <a:pPr defTabSz="1063625">
              <a:buFont typeface="Wingdings" panose="05000000000000000000" pitchFamily="2" charset="2"/>
              <a:buChar char="§"/>
            </a:pPr>
            <a:r>
              <a:rPr lang="sv-SE" sz="2000" b="1" dirty="0" err="1"/>
              <a:t>Coordinator</a:t>
            </a:r>
            <a:r>
              <a:rPr lang="sv-SE" sz="2000" dirty="0"/>
              <a:t>	M Tranäng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 err="1"/>
              <a:t>Pediatric</a:t>
            </a:r>
            <a:r>
              <a:rPr lang="sv-SE" sz="3200" dirty="0"/>
              <a:t>* </a:t>
            </a:r>
            <a:r>
              <a:rPr lang="sv-SE" sz="3200" dirty="0" err="1"/>
              <a:t>renal</a:t>
            </a:r>
            <a:r>
              <a:rPr lang="sv-SE" sz="3200" dirty="0"/>
              <a:t> transplantation in the Nordic </a:t>
            </a:r>
            <a:r>
              <a:rPr lang="sv-SE" sz="3200" dirty="0" err="1"/>
              <a:t>countries</a:t>
            </a:r>
            <a:endParaRPr lang="sv-SE" sz="3200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4950161"/>
              </p:ext>
            </p:extLst>
          </p:nvPr>
        </p:nvGraphicFramePr>
        <p:xfrm>
          <a:off x="1066515" y="2466318"/>
          <a:ext cx="7391685" cy="3643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066515" y="2127764"/>
            <a:ext cx="1191776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v-SE" sz="1600" dirty="0">
                <a:latin typeface="Arial" charset="0"/>
              </a:rPr>
              <a:t>Total:979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1757868" y="6340344"/>
            <a:ext cx="22894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 Recipient age &lt; 16 </a:t>
            </a:r>
            <a:r>
              <a:rPr lang="sv-SE" sz="1400" dirty="0" err="1">
                <a:latin typeface="+mn-lt"/>
              </a:rPr>
              <a:t>years</a:t>
            </a:r>
            <a:endParaRPr lang="sv-SE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5125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 err="1"/>
              <a:t>Pediatric</a:t>
            </a:r>
            <a:r>
              <a:rPr lang="sv-SE" sz="3200" dirty="0"/>
              <a:t>* </a:t>
            </a:r>
            <a:r>
              <a:rPr lang="sv-SE" sz="3200" dirty="0" err="1"/>
              <a:t>renal</a:t>
            </a:r>
            <a:r>
              <a:rPr lang="sv-SE" sz="3200" dirty="0"/>
              <a:t> transplantation in the Nordic </a:t>
            </a:r>
            <a:r>
              <a:rPr lang="sv-SE" sz="3200" dirty="0" err="1"/>
              <a:t>countries</a:t>
            </a:r>
            <a:endParaRPr lang="sv-SE" sz="3200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2638018"/>
              </p:ext>
            </p:extLst>
          </p:nvPr>
        </p:nvGraphicFramePr>
        <p:xfrm>
          <a:off x="876157" y="2466318"/>
          <a:ext cx="7391685" cy="3643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066515" y="2127764"/>
            <a:ext cx="101630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600" dirty="0">
                <a:latin typeface="Arial" charset="0"/>
              </a:rPr>
              <a:t>Total:979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1757868" y="6340344"/>
            <a:ext cx="22894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latin typeface="+mn-lt"/>
              </a:rPr>
              <a:t>* Recipient age &lt; 16 </a:t>
            </a:r>
            <a:r>
              <a:rPr lang="sv-SE" sz="1400" dirty="0" err="1">
                <a:latin typeface="+mn-lt"/>
              </a:rPr>
              <a:t>years</a:t>
            </a:r>
            <a:endParaRPr lang="sv-SE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2554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1800" dirty="0" err="1"/>
              <a:t>Pediatric</a:t>
            </a:r>
            <a:r>
              <a:rPr lang="sv-SE" sz="1800" dirty="0"/>
              <a:t> </a:t>
            </a:r>
            <a:r>
              <a:rPr lang="sv-SE" sz="1800" dirty="0" err="1"/>
              <a:t>renal</a:t>
            </a:r>
            <a:r>
              <a:rPr lang="sv-SE" sz="1800" dirty="0"/>
              <a:t> transplantation in the Nordic </a:t>
            </a:r>
            <a:r>
              <a:rPr lang="sv-SE" sz="1800" dirty="0" err="1"/>
              <a:t>countries</a:t>
            </a:r>
            <a:r>
              <a:rPr lang="sv-SE" sz="1800" dirty="0"/>
              <a:t> </a:t>
            </a:r>
            <a:br>
              <a:rPr lang="sv-SE" dirty="0"/>
            </a:br>
            <a:r>
              <a:rPr lang="sv-SE" sz="3200" dirty="0"/>
              <a:t>Age distribution/</a:t>
            </a:r>
            <a:r>
              <a:rPr lang="sv-SE" sz="3200" dirty="0" err="1"/>
              <a:t>year</a:t>
            </a:r>
            <a:endParaRPr lang="sv-SE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0963811"/>
              </p:ext>
            </p:extLst>
          </p:nvPr>
        </p:nvGraphicFramePr>
        <p:xfrm>
          <a:off x="928255" y="2563090"/>
          <a:ext cx="7529945" cy="3629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173884" y="2193758"/>
            <a:ext cx="118500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800" dirty="0">
                <a:latin typeface="Arial" charset="0"/>
              </a:rPr>
              <a:t>Total: 979</a:t>
            </a:r>
          </a:p>
        </p:txBody>
      </p:sp>
    </p:spTree>
    <p:extLst>
      <p:ext uri="{BB962C8B-B14F-4D97-AF65-F5344CB8AC3E}">
        <p14:creationId xmlns:p14="http://schemas.microsoft.com/office/powerpoint/2010/main" val="861377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/>
              <a:t>Pediatric renal transplantation in the Nordic countries</a:t>
            </a:r>
            <a:endParaRPr lang="sv-SE" sz="3200" dirty="0"/>
          </a:p>
        </p:txBody>
      </p:sp>
      <p:graphicFrame>
        <p:nvGraphicFramePr>
          <p:cNvPr id="30768" name="Group 4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31776775"/>
              </p:ext>
            </p:extLst>
          </p:nvPr>
        </p:nvGraphicFramePr>
        <p:xfrm>
          <a:off x="899286" y="2145893"/>
          <a:ext cx="7337870" cy="4018933"/>
        </p:xfrm>
        <a:graphic>
          <a:graphicData uri="http://schemas.openxmlformats.org/drawingml/2006/table">
            <a:tbl>
              <a:tblPr/>
              <a:tblGrid>
                <a:gridCol w="1073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38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97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83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40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sv-SE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Weight</a:t>
                      </a:r>
                      <a:endParaRPr kumimoji="0" lang="sv-SE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Mean±SD</a:t>
                      </a:r>
                      <a:endParaRPr kumimoji="0" lang="sv-S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(</a:t>
                      </a: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range</a:t>
                      </a: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Mean±SD</a:t>
                      </a:r>
                      <a:endParaRPr kumimoji="0" lang="sv-S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(</a:t>
                      </a: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range</a:t>
                      </a: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27.7±16.1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24.0 (7.4-103.5)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8.5±5.1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9.3 (0.7-15.9)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593 M, 386 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61% M, 39%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 2 yrs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17.4%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10.7±1.5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10.6 (7.4-15.7)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1.4±0.3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 (0.7-1.9)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105 M, 65 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62% M, 38%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7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2-5 yrs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13.8±2.4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13.6 (9.4-22.3)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3.2±0.9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 (2.0-4.9)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M, 53 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65% M</a:t>
                      </a:r>
                      <a:r>
                        <a:rPr kumimoji="0" lang="sv-SE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35%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5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5-12 yrs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32.9%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25.9±7.8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24.3 (13.5-67.5)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8.9±1.9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9.0 (5.0-11.9)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194 M, 128 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60% M, 40%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9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12-16 yrs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45.3±12.6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44.0 (22.0-103.5)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14.2±1.2</a:t>
                      </a:r>
                      <a:b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14.2 (12.0-15.9)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194 M, 140 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58% M, </a:t>
                      </a:r>
                      <a:r>
                        <a:rPr kumimoji="0" lang="sv-SE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42%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z="3200" dirty="0"/>
              <a:t>Age distribution of </a:t>
            </a:r>
            <a:r>
              <a:rPr lang="sv-SE" sz="3200" dirty="0" err="1"/>
              <a:t>renal</a:t>
            </a:r>
            <a:r>
              <a:rPr lang="sv-SE" sz="3200" dirty="0"/>
              <a:t> </a:t>
            </a:r>
            <a:r>
              <a:rPr lang="sv-SE" sz="3200" dirty="0" err="1"/>
              <a:t>tx</a:t>
            </a:r>
            <a:r>
              <a:rPr lang="sv-SE" sz="3200" dirty="0"/>
              <a:t> in Nordic </a:t>
            </a:r>
            <a:r>
              <a:rPr lang="sv-SE" sz="3200" dirty="0" err="1"/>
              <a:t>children</a:t>
            </a:r>
            <a:r>
              <a:rPr lang="sv-SE" sz="3200" dirty="0"/>
              <a:t> – 1st </a:t>
            </a:r>
            <a:r>
              <a:rPr lang="sv-SE" sz="3200" dirty="0" err="1"/>
              <a:t>tx</a:t>
            </a:r>
            <a:r>
              <a:rPr lang="sv-SE" sz="3200" dirty="0"/>
              <a:t> </a:t>
            </a:r>
            <a:r>
              <a:rPr lang="sv-SE" sz="3200" dirty="0" err="1"/>
              <a:t>only</a:t>
            </a:r>
            <a:endParaRPr lang="sv-SE" sz="3200" dirty="0"/>
          </a:p>
        </p:txBody>
      </p:sp>
      <p:graphicFrame>
        <p:nvGraphicFramePr>
          <p:cNvPr id="10348" name="Group 10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775508401"/>
              </p:ext>
            </p:extLst>
          </p:nvPr>
        </p:nvGraphicFramePr>
        <p:xfrm>
          <a:off x="1345150" y="2157540"/>
          <a:ext cx="6808880" cy="3729226"/>
        </p:xfrm>
        <a:graphic>
          <a:graphicData uri="http://schemas.openxmlformats.org/drawingml/2006/table">
            <a:tbl>
              <a:tblPr>
                <a:tableStyleId>{0660B408-B3CF-4A94-85FC-2B1E0A45F4A2}</a:tableStyleId>
              </a:tblPr>
              <a:tblGrid>
                <a:gridCol w="191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6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3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3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4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Age at </a:t>
                      </a:r>
                      <a:r>
                        <a:rPr kumimoji="0" lang="sv-SE" sz="20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tx</a:t>
                      </a:r>
                      <a:endParaRPr kumimoji="0" lang="sv-SE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&lt; 2 yrs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2-5 yrs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5-12 yrs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12-16 yrs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Finland </a:t>
                      </a:r>
                      <a:r>
                        <a:rPr kumimoji="0" lang="sv-SE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(n=224)</a:t>
                      </a:r>
                      <a:endParaRPr kumimoji="0" lang="sv-SE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Sweden </a:t>
                      </a:r>
                      <a:r>
                        <a:rPr kumimoji="0" lang="sv-SE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(n=326)</a:t>
                      </a:r>
                      <a:endParaRPr kumimoji="0" lang="sv-SE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Norway</a:t>
                      </a: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v-SE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(n=168)</a:t>
                      </a:r>
                      <a:endParaRPr kumimoji="0" lang="sv-SE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Denmark</a:t>
                      </a: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v-SE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(n=177)</a:t>
                      </a:r>
                      <a:endParaRPr kumimoji="0" lang="sv-SE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Iceland</a:t>
                      </a: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 </a:t>
                      </a:r>
                      <a:r>
                        <a:rPr kumimoji="0" lang="sv-SE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(n=8)</a:t>
                      </a:r>
                      <a:endParaRPr kumimoji="0" lang="sv-SE" sz="18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Estonia** </a:t>
                      </a:r>
                      <a:r>
                        <a:rPr kumimoji="0" lang="sv-SE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(n=1)</a:t>
                      </a:r>
                      <a:endParaRPr kumimoji="0" lang="sv-SE" sz="18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sv-SE" sz="18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7073370"/>
                  </a:ext>
                </a:extLst>
              </a:tr>
            </a:tbl>
          </a:graphicData>
        </a:graphic>
      </p:graphicFrame>
      <p:sp>
        <p:nvSpPr>
          <p:cNvPr id="6" name="textruta 5">
            <a:extLst>
              <a:ext uri="{FF2B5EF4-FFF2-40B4-BE49-F238E27FC236}">
                <a16:creationId xmlns:a16="http://schemas.microsoft.com/office/drawing/2014/main" id="{9F7AEF94-B2E8-4100-B50B-801776CADAF9}"/>
              </a:ext>
            </a:extLst>
          </p:cNvPr>
          <p:cNvSpPr txBox="1"/>
          <p:nvPr/>
        </p:nvSpPr>
        <p:spPr>
          <a:xfrm>
            <a:off x="1451580" y="5884719"/>
            <a:ext cx="6620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+mn-lt"/>
              </a:rPr>
              <a:t>*   6 patients </a:t>
            </a:r>
            <a:r>
              <a:rPr lang="sv-SE" sz="1200" dirty="0" err="1">
                <a:latin typeface="+mn-lt"/>
              </a:rPr>
              <a:t>transplanted</a:t>
            </a:r>
            <a:r>
              <a:rPr lang="sv-SE" sz="1200" dirty="0">
                <a:latin typeface="+mn-lt"/>
              </a:rPr>
              <a:t> in Reykjavik, 1 in Copenhagen, 1 in Gothenburg </a:t>
            </a:r>
            <a:r>
              <a:rPr lang="sv-SE" sz="1200" dirty="0" err="1">
                <a:latin typeface="+mn-lt"/>
              </a:rPr>
              <a:t>between</a:t>
            </a:r>
            <a:r>
              <a:rPr lang="sv-SE" sz="1200" dirty="0">
                <a:latin typeface="+mn-lt"/>
              </a:rPr>
              <a:t> 2004-2018</a:t>
            </a:r>
          </a:p>
          <a:p>
            <a:r>
              <a:rPr lang="sv-SE" sz="1200" dirty="0">
                <a:latin typeface="+mn-lt"/>
              </a:rPr>
              <a:t>** 1 patient </a:t>
            </a:r>
            <a:r>
              <a:rPr lang="sv-SE" sz="1200" dirty="0" err="1">
                <a:latin typeface="+mn-lt"/>
              </a:rPr>
              <a:t>transplanted</a:t>
            </a:r>
            <a:r>
              <a:rPr lang="sv-SE" sz="1200" dirty="0">
                <a:latin typeface="+mn-lt"/>
              </a:rPr>
              <a:t> in </a:t>
            </a:r>
            <a:r>
              <a:rPr lang="sv-SE" sz="1200" dirty="0" err="1">
                <a:latin typeface="+mn-lt"/>
              </a:rPr>
              <a:t>Helsinki</a:t>
            </a:r>
            <a:r>
              <a:rPr lang="sv-SE" sz="1200" dirty="0">
                <a:latin typeface="+mn-lt"/>
              </a:rPr>
              <a:t> in 2017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9558</TotalTime>
  <Words>823</Words>
  <Application>Microsoft Office PowerPoint</Application>
  <PresentationFormat>Skærmshow (4:3)</PresentationFormat>
  <Paragraphs>277</Paragraphs>
  <Slides>23</Slides>
  <Notes>23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23</vt:i4>
      </vt:variant>
    </vt:vector>
  </HeadingPairs>
  <TitlesOfParts>
    <vt:vector size="29" baseType="lpstr">
      <vt:lpstr>Arial</vt:lpstr>
      <vt:lpstr>Monotype Sorts</vt:lpstr>
      <vt:lpstr>Times New Roman</vt:lpstr>
      <vt:lpstr>Wingdings</vt:lpstr>
      <vt:lpstr>Standardformgivning</vt:lpstr>
      <vt:lpstr>Chart</vt:lpstr>
      <vt:lpstr>The Nordic Pediatric Renal Transplant Study Group</vt:lpstr>
      <vt:lpstr>PowerPoint-præsentation</vt:lpstr>
      <vt:lpstr>Pediatric renal transplantation in the Nordic countries</vt:lpstr>
      <vt:lpstr>The Nordic Pediatric Renal Transplant Study Group</vt:lpstr>
      <vt:lpstr>Pediatric* renal transplantation in the Nordic countries</vt:lpstr>
      <vt:lpstr>Pediatric* renal transplantation in the Nordic countries</vt:lpstr>
      <vt:lpstr>Pediatric renal transplantation in the Nordic countries  Age distribution/year</vt:lpstr>
      <vt:lpstr>Pediatric renal transplantation in the Nordic countries</vt:lpstr>
      <vt:lpstr>Age distribution of renal tx in Nordic children – 1st tx only</vt:lpstr>
      <vt:lpstr>Age distribution of renal tx in Nordic children</vt:lpstr>
      <vt:lpstr>Age distribution of renal tx in Nordic children</vt:lpstr>
      <vt:lpstr>Pediatric renal transplantation in the Nordic countries</vt:lpstr>
      <vt:lpstr>Pediatric* renal transplantation in the Nordic countries</vt:lpstr>
      <vt:lpstr>Pediatric* renal transplantation in the Nordic countries</vt:lpstr>
      <vt:lpstr>Pediatric* renal transplantation in the Nordic countries  Patients in dialysis at first tx, LD</vt:lpstr>
      <vt:lpstr>Pediatric* renal transplantation in the Nordic countries  Combined transplantation</vt:lpstr>
      <vt:lpstr>Graft survival*  2004-2018</vt:lpstr>
      <vt:lpstr>Patient survival  2004-2018</vt:lpstr>
      <vt:lpstr>Graft survival*  2004-2018</vt:lpstr>
      <vt:lpstr>Graft survival*  2004-2016</vt:lpstr>
      <vt:lpstr>Patient survival  2004-2018</vt:lpstr>
      <vt:lpstr>Patient survival  2004-2018</vt:lpstr>
      <vt:lpstr>Pediatric* renal transplantation in the Nordic countries  AB0i transplantation</vt:lpstr>
    </vt:vector>
  </TitlesOfParts>
  <Company>MML Analys &amp; Strategi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Nordic Pediatric Renal Transplant Study Group</dc:title>
  <dc:creator>Marie Larsson</dc:creator>
  <cp:lastModifiedBy>Ilse Duus Weinreich</cp:lastModifiedBy>
  <cp:revision>451</cp:revision>
  <cp:lastPrinted>2017-10-06T09:03:11Z</cp:lastPrinted>
  <dcterms:created xsi:type="dcterms:W3CDTF">2005-11-03T08:05:11Z</dcterms:created>
  <dcterms:modified xsi:type="dcterms:W3CDTF">2019-10-14T07:36:45Z</dcterms:modified>
</cp:coreProperties>
</file>