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3" r:id="rId2"/>
    <p:sldId id="312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79" r:id="rId17"/>
    <p:sldId id="280" r:id="rId18"/>
    <p:sldId id="256" r:id="rId19"/>
    <p:sldId id="257" r:id="rId20"/>
    <p:sldId id="258" r:id="rId21"/>
    <p:sldId id="259" r:id="rId22"/>
    <p:sldId id="260" r:id="rId23"/>
    <p:sldId id="261" r:id="rId24"/>
    <p:sldId id="262" r:id="rId25"/>
    <p:sldId id="263" r:id="rId26"/>
    <p:sldId id="264" r:id="rId27"/>
    <p:sldId id="265" r:id="rId28"/>
    <p:sldId id="266" r:id="rId29"/>
    <p:sldId id="267" r:id="rId30"/>
    <p:sldId id="268" r:id="rId31"/>
    <p:sldId id="269" r:id="rId32"/>
    <p:sldId id="270" r:id="rId33"/>
    <p:sldId id="271" r:id="rId34"/>
    <p:sldId id="272" r:id="rId35"/>
    <p:sldId id="273" r:id="rId36"/>
    <p:sldId id="274" r:id="rId37"/>
    <p:sldId id="275" r:id="rId38"/>
    <p:sldId id="276" r:id="rId39"/>
    <p:sldId id="277" r:id="rId40"/>
    <p:sldId id="278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F8B170-83D1-3BB4-5AF3-B2E216E5B1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65547BA-AA57-0EB0-D569-C6DB9569AD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813EA66-7B50-46BB-26B8-918A29D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6314-74E2-4514-B1F0-2263EAE4C86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425D0F4-8019-7548-9E16-BCDDAEC43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2302F24-AD77-105D-8246-C3771B8FA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735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E152CC-29A5-1EB4-6D81-A94BF75B9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0A477CA-1340-BE6A-1415-8C75AEEF52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4615863-267C-0C91-A97A-74127C517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6314-74E2-4514-B1F0-2263EAE4C86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49D7964-FA2B-8925-7D7B-345EA4271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0C7CCDE-E41F-AB18-D841-07C62CDFB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477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96A6036-ED1C-A630-36E9-70C4404E6B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8761D2B-D63B-5C91-4387-D73BFAF8F2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48DE6E2-E707-BC0A-C4BD-579AE9BED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6314-74E2-4514-B1F0-2263EAE4C86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C31CFD3-61E2-4408-2021-699D8ECF3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E0A9A1E-3406-1EBE-2554-16CFE1FE3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95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11BE1D-7941-909C-BDB9-C90424FF5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4D75DC7-C188-5BBB-2D01-3B0A627D7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3917A9F-C05B-FB64-DFAD-569571BB4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6314-74E2-4514-B1F0-2263EAE4C86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3C08875-53DF-A627-7968-C61845CE4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7A0004F-A754-0E82-83F3-AE2D900DB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528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1B9852-82DF-88F4-3B94-EBA0FD772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5201EE4-357E-07D8-E77C-3EA415F5DB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F1B164E-3900-1CE9-41B8-A4EE5844C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6314-74E2-4514-B1F0-2263EAE4C86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FC212AD-3A4D-76FA-23D5-629F9510B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117E65E-0239-86FA-D858-516BC48C9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88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14E7DE-BA77-A90D-E276-FC71F4FB5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0B31140-D6D5-0526-61E9-AC34AF780F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3609EC1-CF27-9F42-F4D6-8B8190CAFE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EEB8670-F31C-9736-222B-8C58C2775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6314-74E2-4514-B1F0-2263EAE4C86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793F21A-0EE0-94B6-AC75-9AB45B1B9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9581275-40B6-8A23-7DCA-833DE6D5C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15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908679-BA18-BB7D-CEED-A3C0964BC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47D3F46-6679-A0BE-B066-8E2F42B061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BEDF72D-D264-C5C6-3A08-1EB4EBE127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9798973-3D0B-06DA-8D62-CAB163663A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1E3DF72-5FC7-982E-1B63-C250CA7050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C462131B-342B-1986-8957-963D9A6A1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6314-74E2-4514-B1F0-2263EAE4C86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AE643FE-8B74-0095-54DB-F927CBB1D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AC0BD1E-D432-3264-43BF-43E05E9F3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825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CF979D-BFE0-F987-CF5F-A1E5CBF07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AE59E89-8756-C330-0B7C-9E5AEE349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6314-74E2-4514-B1F0-2263EAE4C86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B554B8C-9E07-B493-42C9-71F7ABF41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A382833-7CDC-850C-F649-568C789F7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068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27F09C95-8B54-5458-43E2-3BB251D7C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6314-74E2-4514-B1F0-2263EAE4C86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1E48A785-0AB4-BDF5-32FE-8D34D359E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B9D713A-25DC-DEA7-7424-B71260380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717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5244FE-1E09-BD64-24E5-34E93781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304061C-2E53-9C57-5DBA-3104CA44D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BEAD3A1-F39E-F5A4-5B47-E0ADAB6A6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233B009-9B25-F4EC-76DC-82F24CA25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6314-74E2-4514-B1F0-2263EAE4C86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C2CFB55-BFB9-D643-A94E-F99D43858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9D54C2F-3F44-D08B-22E6-CA269908A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913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CFD940-FED8-DFBA-D158-20E08D799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83499B9E-3929-46FB-7033-72C6ACD936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1A37437-9894-3173-1DB7-537164E76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4CE8083-D68E-0488-CF39-9FD1A4FCB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6314-74E2-4514-B1F0-2263EAE4C86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84AF4E5-B41C-1006-AC7D-C0C59098D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B7FF814-64A7-DE5E-8AC5-047664AB1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098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6E779FF-FE55-D96F-3009-A1BDAA078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32DEE59-875A-2AFD-299C-5E8219122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D62646D-6E16-DCC0-4A30-7B19D75447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D6314-74E2-4514-B1F0-2263EAE4C86B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B48A284-50C8-5BE7-D272-5FDE26A413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07CFFF3-B1F1-22CB-897D-31A447ACE8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255B-24E9-4E84-B548-1DBF4AAD05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890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id="{FFF97BEE-47B8-48E0-8887-761EC0E10E79}"/>
              </a:ext>
            </a:extLst>
          </p:cNvPr>
          <p:cNvSpPr txBox="1">
            <a:spLocks noChangeArrowheads="1"/>
          </p:cNvSpPr>
          <p:nvPr/>
        </p:nvSpPr>
        <p:spPr>
          <a:xfrm>
            <a:off x="2209800" y="609600"/>
            <a:ext cx="77724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4000" dirty="0"/>
              <a:t>The Nordic </a:t>
            </a:r>
            <a:r>
              <a:rPr lang="sv-SE" sz="4000" dirty="0" err="1"/>
              <a:t>Paediatric</a:t>
            </a:r>
            <a:r>
              <a:rPr lang="sv-SE" sz="4000" dirty="0"/>
              <a:t> </a:t>
            </a:r>
            <a:r>
              <a:rPr lang="sv-SE" sz="4000" dirty="0" err="1"/>
              <a:t>Renal</a:t>
            </a:r>
            <a:r>
              <a:rPr lang="sv-SE" sz="4000" dirty="0"/>
              <a:t> Transplant </a:t>
            </a:r>
            <a:r>
              <a:rPr lang="sv-SE" sz="4000" dirty="0" err="1"/>
              <a:t>Study</a:t>
            </a:r>
            <a:r>
              <a:rPr lang="sv-SE" sz="4000" dirty="0"/>
              <a:t> Group</a:t>
            </a:r>
          </a:p>
        </p:txBody>
      </p:sp>
      <p:pic>
        <p:nvPicPr>
          <p:cNvPr id="4" name="Picture 6" descr="NPR1">
            <a:extLst>
              <a:ext uri="{FF2B5EF4-FFF2-40B4-BE49-F238E27FC236}">
                <a16:creationId xmlns:a16="http://schemas.microsoft.com/office/drawing/2014/main" id="{3D00859E-ACB0-4C52-AB2B-6E3F114912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5750" y="2590800"/>
            <a:ext cx="13906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9">
            <a:extLst>
              <a:ext uri="{FF2B5EF4-FFF2-40B4-BE49-F238E27FC236}">
                <a16:creationId xmlns:a16="http://schemas.microsoft.com/office/drawing/2014/main" id="{2738C688-6CFE-42FD-AA0A-C7603A0A8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876800"/>
            <a:ext cx="327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v-SE" sz="2800" dirty="0">
                <a:latin typeface="Arial" charset="0"/>
              </a:rPr>
              <a:t>1995-2022</a:t>
            </a:r>
          </a:p>
        </p:txBody>
      </p:sp>
    </p:spTree>
    <p:extLst>
      <p:ext uri="{BB962C8B-B14F-4D97-AF65-F5344CB8AC3E}">
        <p14:creationId xmlns:p14="http://schemas.microsoft.com/office/powerpoint/2010/main" val="2448873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6B1A6484-F13E-786C-608E-3CFA45CA65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570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857C1F10-6604-64F9-3372-FBD764D1BF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4739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AD40621F-31D5-0473-18DF-BAB06306A2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541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952925AD-EA18-C358-6E30-473D24FC33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3741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E378345C-09C3-FEC3-A522-DC7AE1D4E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4258"/>
            <a:ext cx="9423895" cy="6853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1336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631AB1E5-4D48-D026-75F0-84CBC0EB57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427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>
            <a:extLst>
              <a:ext uri="{FF2B5EF4-FFF2-40B4-BE49-F238E27FC236}">
                <a16:creationId xmlns:a16="http://schemas.microsoft.com/office/drawing/2014/main" id="{219E64F9-A4AB-496C-7A93-F1CEC306F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7447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>
            <a:extLst>
              <a:ext uri="{FF2B5EF4-FFF2-40B4-BE49-F238E27FC236}">
                <a16:creationId xmlns:a16="http://schemas.microsoft.com/office/drawing/2014/main" id="{9DD76880-3BDD-05A6-6423-A00929A202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4258"/>
            <a:ext cx="9423895" cy="6853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0295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>
            <a:extLst>
              <a:ext uri="{FF2B5EF4-FFF2-40B4-BE49-F238E27FC236}">
                <a16:creationId xmlns:a16="http://schemas.microsoft.com/office/drawing/2014/main" id="{0DAFD76D-C18C-D0EF-3A2A-AEA58F6698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6347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557919A4-A6BD-2DF0-91A0-6509F69AA1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28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B1B6EF-B678-412C-85CB-F492B938D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2800" dirty="0"/>
              <a:t>Paediatric (age&lt;16 years) kidney transplantations in the Nordic Countries 1995-2022</a:t>
            </a:r>
            <a:br>
              <a:rPr lang="en-GB" sz="2800" dirty="0"/>
            </a:br>
            <a:r>
              <a:rPr lang="en-GB" sz="2800" dirty="0"/>
              <a:t>Overview of data</a:t>
            </a:r>
          </a:p>
        </p:txBody>
      </p:sp>
      <p:graphicFrame>
        <p:nvGraphicFramePr>
          <p:cNvPr id="3" name="Tabel 3">
            <a:extLst>
              <a:ext uri="{FF2B5EF4-FFF2-40B4-BE49-F238E27FC236}">
                <a16:creationId xmlns:a16="http://schemas.microsoft.com/office/drawing/2014/main" id="{17CAE318-606E-4C3E-BE5B-4AC36C85FC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117958"/>
              </p:ext>
            </p:extLst>
          </p:nvPr>
        </p:nvGraphicFramePr>
        <p:xfrm>
          <a:off x="1950427" y="2501900"/>
          <a:ext cx="8291146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73989">
                  <a:extLst>
                    <a:ext uri="{9D8B030D-6E8A-4147-A177-3AD203B41FA5}">
                      <a16:colId xmlns:a16="http://schemas.microsoft.com/office/drawing/2014/main" val="2569438118"/>
                    </a:ext>
                  </a:extLst>
                </a:gridCol>
                <a:gridCol w="1617157">
                  <a:extLst>
                    <a:ext uri="{9D8B030D-6E8A-4147-A177-3AD203B41FA5}">
                      <a16:colId xmlns:a16="http://schemas.microsoft.com/office/drawing/2014/main" val="40064481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/>
                        <a:t>Total number transplantations, kidney and kidney + other solid organ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1092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994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/>
                        <a:t>Transplantations, kidney 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1061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0072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/>
                        <a:t>First transplantation, kidney 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976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942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/>
                        <a:t>First transplantation, kidney only, living donor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612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8753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/>
                        <a:t>First transplantation, kidney only, deceased donor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364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02744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/>
                        <a:t>Combined transplantations, kidney + liver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5770448"/>
                  </a:ext>
                </a:extLst>
              </a:tr>
            </a:tbl>
          </a:graphicData>
        </a:graphic>
      </p:graphicFrame>
      <p:sp>
        <p:nvSpPr>
          <p:cNvPr id="7" name="Tekstfelt 6">
            <a:extLst>
              <a:ext uri="{FF2B5EF4-FFF2-40B4-BE49-F238E27FC236}">
                <a16:creationId xmlns:a16="http://schemas.microsoft.com/office/drawing/2014/main" id="{85B52B22-3C11-4EC2-92C6-0BAB143AEE83}"/>
              </a:ext>
            </a:extLst>
          </p:cNvPr>
          <p:cNvSpPr txBox="1"/>
          <p:nvPr/>
        </p:nvSpPr>
        <p:spPr>
          <a:xfrm>
            <a:off x="1950427" y="5257800"/>
            <a:ext cx="6665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The following analyses only deals with ”kidney only” transplantations</a:t>
            </a:r>
          </a:p>
        </p:txBody>
      </p:sp>
    </p:spTree>
    <p:extLst>
      <p:ext uri="{BB962C8B-B14F-4D97-AF65-F5344CB8AC3E}">
        <p14:creationId xmlns:p14="http://schemas.microsoft.com/office/powerpoint/2010/main" val="4849250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A0AA680C-7777-E8C2-0FED-6945DF1EB4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9543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760567A8-04DE-01AF-EBBE-64BB92F3D9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8730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86F1F195-C809-D965-9F52-F76D4730BF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2093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3CF084A5-E400-C279-4D1B-528F372C80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0633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33F869E4-4ADA-0CE9-B071-4D2EBEFE7E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4183" y="-1"/>
            <a:ext cx="9426691" cy="685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2951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6AB571F9-CFC0-5205-DAFC-6FC5F9BF66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7014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F6AA9B4C-000C-6A23-779C-B3491D984F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7248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14DC4436-016C-9075-F1FA-DA9683401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8502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743277DE-1EA6-3429-B750-A2C3EE0FA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5421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2806997A-AED6-A7F5-8F4D-F185D2B3A0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96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>
            <a:extLst>
              <a:ext uri="{FF2B5EF4-FFF2-40B4-BE49-F238E27FC236}">
                <a16:creationId xmlns:a16="http://schemas.microsoft.com/office/drawing/2014/main" id="{515276DC-8965-C04C-4173-8D73CB3787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1360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C647DB3D-5696-A753-6351-4FB10BBA31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9866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DFBB013D-369D-663D-57B8-1D04E10C06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4299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82757AB5-B295-2295-DBCB-DAE506FE42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9683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AFAD9332-4213-CBF1-6109-836BD2BEC4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0406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BEDC022F-A723-862B-5B29-961203229E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4284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56EA1A2C-BFB4-0C0F-B78E-727B3E4773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5814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49F1E212-863E-1ACA-C9E3-713A48655E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6899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18CCEE7A-9482-5504-9D93-7CF47D22FD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2241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2B2EEBED-B6DF-C3D8-21F9-E6DADD7F67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64020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55D8C32E-6755-5409-AE19-82596BE002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4183" y="-1"/>
            <a:ext cx="9426691" cy="685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06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5B0D72E5-7918-E8F8-B35D-28A26FF322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848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E9C94279-BEF6-FDD5-6E41-68B74A661B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131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A599CDB4-D500-323B-9DFD-CC7C2ACA3A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7407" y="-1"/>
            <a:ext cx="9443468" cy="6867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102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>
            <a:extLst>
              <a:ext uri="{FF2B5EF4-FFF2-40B4-BE49-F238E27FC236}">
                <a16:creationId xmlns:a16="http://schemas.microsoft.com/office/drawing/2014/main" id="{CC95254B-8339-9F50-DEE1-93E5E031AD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65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93C4F504-711E-5650-7B5B-585D63194F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090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0ADADF7A-1C6D-6B88-3926-FF1FB925A4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681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B3CA73D0-A7DD-8B0E-E4B3-9D485AD5E0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0"/>
            <a:ext cx="9429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194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85</Words>
  <Application>Microsoft Office PowerPoint</Application>
  <PresentationFormat>Widescreen</PresentationFormat>
  <Paragraphs>16</Paragraphs>
  <Slides>40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40</vt:i4>
      </vt:variant>
    </vt:vector>
  </HeadingPairs>
  <TitlesOfParts>
    <vt:vector size="44" baseType="lpstr">
      <vt:lpstr>Arial</vt:lpstr>
      <vt:lpstr>Calibri</vt:lpstr>
      <vt:lpstr>Calibri Light</vt:lpstr>
      <vt:lpstr>Office-tema</vt:lpstr>
      <vt:lpstr>PowerPoint-præsentation</vt:lpstr>
      <vt:lpstr>Paediatric (age&lt;16 years) kidney transplantations in the Nordic Countries 1995-2022 Overview of data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Søren Schwartz Sørensen</dc:creator>
  <cp:lastModifiedBy>Søren Schwartz Sørensen</cp:lastModifiedBy>
  <cp:revision>7</cp:revision>
  <dcterms:created xsi:type="dcterms:W3CDTF">2023-10-29T13:46:03Z</dcterms:created>
  <dcterms:modified xsi:type="dcterms:W3CDTF">2023-11-02T23:12:09Z</dcterms:modified>
</cp:coreProperties>
</file>