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12" r:id="rId3"/>
    <p:sldId id="314" r:id="rId4"/>
    <p:sldId id="279" r:id="rId5"/>
    <p:sldId id="280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yst layou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llemlayou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8B170-83D1-3BB4-5AF3-B2E216E5B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65547BA-AA57-0EB0-D569-C6DB9569A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813EA66-7B50-46BB-26B8-918A29D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25D0F4-8019-7548-9E16-BCDDAEC43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2302F24-AD77-105D-8246-C3771B8FA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3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E152CC-29A5-1EB4-6D81-A94BF75B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0A477CA-1340-BE6A-1415-8C75AEEF5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615863-267C-0C91-A97A-74127C517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9D7964-FA2B-8925-7D7B-345EA427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0C7CCDE-E41F-AB18-D841-07C62CDF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7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96A6036-ED1C-A630-36E9-70C4404E6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8761D2B-D63B-5C91-4387-D73BFAF8F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8DE6E2-E707-BC0A-C4BD-579AE9BED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C31CFD3-61E2-4408-2021-699D8ECF3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0A9A1E-3406-1EBE-2554-16CFE1FE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9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11BE1D-7941-909C-BDB9-C90424FF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D75DC7-C188-5BBB-2D01-3B0A627D7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917A9F-C05B-FB64-DFAD-569571BB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C08875-53DF-A627-7968-C61845CE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7A0004F-A754-0E82-83F3-AE2D900D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2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1B9852-82DF-88F4-3B94-EBA0FD772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5201EE4-357E-07D8-E77C-3EA415F5D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F1B164E-3900-1CE9-41B8-A4EE5844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FC212AD-3A4D-76FA-23D5-629F9510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17E65E-0239-86FA-D858-516BC48C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8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14E7DE-BA77-A90D-E276-FC71F4FB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B31140-D6D5-0526-61E9-AC34AF780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3609EC1-CF27-9F42-F4D6-8B8190CAF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EEB8670-F31C-9736-222B-8C58C277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793F21A-0EE0-94B6-AC75-9AB45B1B9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9581275-40B6-8A23-7DCA-833DE6D5C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5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08679-BA18-BB7D-CEED-A3C0964BC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47D3F46-6679-A0BE-B066-8E2F42B06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BEDF72D-D264-C5C6-3A08-1EB4EBE12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9798973-3D0B-06DA-8D62-CAB163663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1E3DF72-5FC7-982E-1B63-C250CA7050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462131B-342B-1986-8957-963D9A6A1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AE643FE-8B74-0095-54DB-F927CBB1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AC0BD1E-D432-3264-43BF-43E05E9F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2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F979D-BFE0-F987-CF5F-A1E5CBF0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AE59E89-8756-C330-0B7C-9E5AEE34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B554B8C-9E07-B493-42C9-71F7ABF41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A382833-7CDC-850C-F649-568C789F7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6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7F09C95-8B54-5458-43E2-3BB251D7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E48A785-0AB4-BDF5-32FE-8D34D359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B9D713A-25DC-DEA7-7424-B7126038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1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244FE-1E09-BD64-24E5-34E93781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304061C-2E53-9C57-5DBA-3104CA44D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BEAD3A1-F39E-F5A4-5B47-E0ADAB6A6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233B009-9B25-F4EC-76DC-82F24CA2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C2CFB55-BFB9-D643-A94E-F99D43858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9D54C2F-3F44-D08B-22E6-CA269908A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1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FD940-FED8-DFBA-D158-20E08D799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3499B9E-3929-46FB-7033-72C6ACD936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1A37437-9894-3173-1DB7-537164E76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4CE8083-D68E-0488-CF39-9FD1A4FC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84AF4E5-B41C-1006-AC7D-C0C59098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7FF814-64A7-DE5E-8AC5-047664AB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9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6E779FF-FE55-D96F-3009-A1BDAA078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32DEE59-875A-2AFD-299C-5E8219122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D62646D-6E16-DCC0-4A30-7B19D7544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D6314-74E2-4514-B1F0-2263EAE4C86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B48A284-50C8-5BE7-D272-5FDE26A41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7CFFF3-B1F1-22CB-897D-31A447ACE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255B-24E9-4E84-B548-1DBF4AAD053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9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FFF97BEE-47B8-48E0-8887-761EC0E10E7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096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4000" dirty="0"/>
              <a:t>The Nordic </a:t>
            </a:r>
            <a:r>
              <a:rPr lang="sv-SE" sz="4000" dirty="0" err="1"/>
              <a:t>Paediatric</a:t>
            </a:r>
            <a:r>
              <a:rPr lang="sv-SE" sz="4000" dirty="0"/>
              <a:t> </a:t>
            </a:r>
            <a:r>
              <a:rPr lang="sv-SE" sz="4000" dirty="0" err="1"/>
              <a:t>Renal</a:t>
            </a:r>
            <a:r>
              <a:rPr lang="sv-SE" sz="4000" dirty="0"/>
              <a:t> Transplant </a:t>
            </a:r>
            <a:r>
              <a:rPr lang="sv-SE" sz="4000" dirty="0" err="1"/>
              <a:t>Study</a:t>
            </a:r>
            <a:r>
              <a:rPr lang="sv-SE" sz="4000" dirty="0"/>
              <a:t> Group</a:t>
            </a:r>
          </a:p>
        </p:txBody>
      </p:sp>
      <p:pic>
        <p:nvPicPr>
          <p:cNvPr id="4" name="Picture 6" descr="NPR1">
            <a:extLst>
              <a:ext uri="{FF2B5EF4-FFF2-40B4-BE49-F238E27FC236}">
                <a16:creationId xmlns:a16="http://schemas.microsoft.com/office/drawing/2014/main" id="{3D00859E-ACB0-4C52-AB2B-6E3F11491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0" y="2590800"/>
            <a:ext cx="13906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>
            <a:extLst>
              <a:ext uri="{FF2B5EF4-FFF2-40B4-BE49-F238E27FC236}">
                <a16:creationId xmlns:a16="http://schemas.microsoft.com/office/drawing/2014/main" id="{2738C688-6CFE-42FD-AA0A-C7603A0A8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768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800">
                <a:latin typeface="Arial" charset="0"/>
              </a:rPr>
              <a:t>1995-2023</a:t>
            </a:r>
            <a:endParaRPr lang="sv-SE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87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6B86FE00-C329-9E5E-6586-CBFEC16C5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300" y="-4331"/>
            <a:ext cx="9436100" cy="685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20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00BAD23-AF5F-1704-0897-0EEEA79ED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63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80533424-39D0-1504-335D-B4E2BED0C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95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C99D803-BBD4-F53B-DC0A-E845B07EE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01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14EA991-879F-0423-2306-29D8E3DA7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724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09E7E10D-B60B-357A-85E7-6A089D6B2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50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AB4EDB4A-E9BE-F62E-6CD8-745048209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4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03F3CBB9-3813-3C1E-F08D-410B97873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6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12AE202C-C10E-B882-E119-EB7FFAB35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986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14FAD101-783D-1544-735D-E05D516A0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2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1B6EF-B678-412C-85CB-F492B938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800" dirty="0"/>
              <a:t>Paediatric* (age&lt;18 years) kidney transplantations in the Nordic Countries 1995-2023</a:t>
            </a:r>
            <a:br>
              <a:rPr lang="en-GB" sz="2800" dirty="0"/>
            </a:br>
            <a:r>
              <a:rPr lang="en-GB" sz="2800" dirty="0"/>
              <a:t>Overview of data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17CAE318-606E-4C3E-BE5B-4AC36C85F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959820"/>
              </p:ext>
            </p:extLst>
          </p:nvPr>
        </p:nvGraphicFramePr>
        <p:xfrm>
          <a:off x="1950427" y="2501900"/>
          <a:ext cx="829114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3989">
                  <a:extLst>
                    <a:ext uri="{9D8B030D-6E8A-4147-A177-3AD203B41FA5}">
                      <a16:colId xmlns:a16="http://schemas.microsoft.com/office/drawing/2014/main" val="2569438118"/>
                    </a:ext>
                  </a:extLst>
                </a:gridCol>
                <a:gridCol w="1617157">
                  <a:extLst>
                    <a:ext uri="{9D8B030D-6E8A-4147-A177-3AD203B41FA5}">
                      <a16:colId xmlns:a16="http://schemas.microsoft.com/office/drawing/2014/main" val="4006448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Total number transplantations, kidney and kidney + other solid organ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99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Transplantations,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7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First transplantation,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942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living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746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753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deceased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74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770448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5B52B22-3C11-4EC2-92C6-0BAB143AEE83}"/>
              </a:ext>
            </a:extLst>
          </p:cNvPr>
          <p:cNvSpPr txBox="1"/>
          <p:nvPr/>
        </p:nvSpPr>
        <p:spPr>
          <a:xfrm>
            <a:off x="1150327" y="5257800"/>
            <a:ext cx="10850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following analyses only deals with ”kidney only” transplantations</a:t>
            </a:r>
          </a:p>
          <a:p>
            <a:endParaRPr lang="en-GB" dirty="0"/>
          </a:p>
          <a:p>
            <a:r>
              <a:rPr lang="en-GB" dirty="0"/>
              <a:t>*Notice that from 2023 it was decided to expand the definition of paediatric patients from &lt;16 years to &lt; 18 years</a:t>
            </a:r>
          </a:p>
        </p:txBody>
      </p:sp>
    </p:spTree>
    <p:extLst>
      <p:ext uri="{BB962C8B-B14F-4D97-AF65-F5344CB8AC3E}">
        <p14:creationId xmlns:p14="http://schemas.microsoft.com/office/powerpoint/2010/main" val="484925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A0F8AEF7-1290-14F7-D78B-1C9D1294B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968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4A898FB-A608-7BFB-D4EC-1D93BCB5A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040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160E6A4E-1903-5CA6-0C76-90272E248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28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A87A3A88-0B9B-A76B-7CAE-359BB1E4B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899"/>
            <a:ext cx="9436100" cy="685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8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2CB311DF-8D58-A528-7D28-91F7ED707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689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F726A21-A9C5-3F54-B674-69944A94C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24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F16B73F-7B6D-C32C-4509-C2F747187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640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D2AA1C2-C817-C574-B46D-434A0479D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06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675F550E-5A03-609E-CCC2-98B7C339C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31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B17E260-C8C3-A917-2C33-D11B182FC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14128"/>
            <a:ext cx="9417441" cy="684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20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37919A2-CB19-6F09-DF13-940C236FB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491492"/>
              </p:ext>
            </p:extLst>
          </p:nvPr>
        </p:nvGraphicFramePr>
        <p:xfrm>
          <a:off x="1779293" y="2579688"/>
          <a:ext cx="8633413" cy="185276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73767">
                  <a:extLst>
                    <a:ext uri="{9D8B030D-6E8A-4147-A177-3AD203B41FA5}">
                      <a16:colId xmlns:a16="http://schemas.microsoft.com/office/drawing/2014/main" val="603601568"/>
                    </a:ext>
                  </a:extLst>
                </a:gridCol>
                <a:gridCol w="1422340">
                  <a:extLst>
                    <a:ext uri="{9D8B030D-6E8A-4147-A177-3AD203B41FA5}">
                      <a16:colId xmlns:a16="http://schemas.microsoft.com/office/drawing/2014/main" val="2571691766"/>
                    </a:ext>
                  </a:extLst>
                </a:gridCol>
                <a:gridCol w="997936">
                  <a:extLst>
                    <a:ext uri="{9D8B030D-6E8A-4147-A177-3AD203B41FA5}">
                      <a16:colId xmlns:a16="http://schemas.microsoft.com/office/drawing/2014/main" val="4236184048"/>
                    </a:ext>
                  </a:extLst>
                </a:gridCol>
                <a:gridCol w="944254">
                  <a:extLst>
                    <a:ext uri="{9D8B030D-6E8A-4147-A177-3AD203B41FA5}">
                      <a16:colId xmlns:a16="http://schemas.microsoft.com/office/drawing/2014/main" val="1355785216"/>
                    </a:ext>
                  </a:extLst>
                </a:gridCol>
                <a:gridCol w="997936">
                  <a:extLst>
                    <a:ext uri="{9D8B030D-6E8A-4147-A177-3AD203B41FA5}">
                      <a16:colId xmlns:a16="http://schemas.microsoft.com/office/drawing/2014/main" val="1385314879"/>
                    </a:ext>
                  </a:extLst>
                </a:gridCol>
                <a:gridCol w="944254">
                  <a:extLst>
                    <a:ext uri="{9D8B030D-6E8A-4147-A177-3AD203B41FA5}">
                      <a16:colId xmlns:a16="http://schemas.microsoft.com/office/drawing/2014/main" val="1673610163"/>
                    </a:ext>
                  </a:extLst>
                </a:gridCol>
                <a:gridCol w="1003304">
                  <a:extLst>
                    <a:ext uri="{9D8B030D-6E8A-4147-A177-3AD203B41FA5}">
                      <a16:colId xmlns:a16="http://schemas.microsoft.com/office/drawing/2014/main" val="590689991"/>
                    </a:ext>
                  </a:extLst>
                </a:gridCol>
                <a:gridCol w="949622">
                  <a:extLst>
                    <a:ext uri="{9D8B030D-6E8A-4147-A177-3AD203B41FA5}">
                      <a16:colId xmlns:a16="http://schemas.microsoft.com/office/drawing/2014/main" val="297956493"/>
                    </a:ext>
                  </a:extLst>
                </a:gridCol>
              </a:tblGrid>
              <a:tr h="290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Numer of patients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Median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Minimum value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Maximum value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708232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Age strata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Weight [kg]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Height [cm]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Weight [kg]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Height [cm]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Weight [kg]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Height [cm]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10014"/>
                  </a:ext>
                </a:extLst>
              </a:tr>
              <a:tr h="2731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&lt;2 years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175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10.8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77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7.4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66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15.7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93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383877"/>
                  </a:ext>
                </a:extLst>
              </a:tr>
              <a:tr h="273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 2-4 years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188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13.5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9.4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71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22.3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111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58442"/>
                  </a:ext>
                </a:extLst>
              </a:tr>
              <a:tr h="262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5-11 years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329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24.5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124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13.5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94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67.5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155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454226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 12-15 years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353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44.6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154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18.0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110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103.5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185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768266"/>
                  </a:ext>
                </a:extLst>
              </a:tr>
              <a:tr h="245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 16-17 years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50.0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163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42.5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153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73.0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181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77" marR="19877" marT="1987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20375"/>
                  </a:ext>
                </a:extLst>
              </a:tr>
            </a:tbl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C2AAB69F-9D44-6D8D-DEEF-74CAC52C9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Weight and height at transplantation by age strata</a:t>
            </a:r>
          </a:p>
        </p:txBody>
      </p:sp>
    </p:spTree>
    <p:extLst>
      <p:ext uri="{BB962C8B-B14F-4D97-AF65-F5344CB8AC3E}">
        <p14:creationId xmlns:p14="http://schemas.microsoft.com/office/powerpoint/2010/main" val="2019298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B5FCF2FA-DB4C-AFA8-3A62-0A6838320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48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DF8ECAE4-4E7B-D5B7-ED50-CABBA9D65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899"/>
            <a:ext cx="9436100" cy="685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99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E35DC45-93DF-6C62-3028-7A03E1059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552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AF6A120E-670D-099D-C27F-A54684F00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82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F6D61F11-4BA2-0209-9261-D365141BC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660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5453DFD-BDCF-5A37-5DDF-C45738805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0"/>
            <a:ext cx="9436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10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644640AD-6E52-3220-2293-D3F75FD41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0"/>
            <a:ext cx="9436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49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56926E9F-04B0-4426-9744-871667B2F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4899"/>
            <a:ext cx="9430141" cy="68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28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23725D33-F543-400D-25F5-327378E67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0"/>
            <a:ext cx="9442841" cy="686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6653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8812774C-DFCD-2347-3E54-C8285E6C9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-4331"/>
            <a:ext cx="9448800" cy="686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41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1A26827-A8BB-5FE9-A3C3-8FC7457D1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300" y="4899"/>
            <a:ext cx="9423400" cy="684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447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B9D314AF-1A47-C5F0-0941-37F650CF9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515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3BE6A67B-EC94-16CD-7E1E-1FFE3F054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C9E3087-01B0-7223-2C39-528DC1E15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0"/>
            <a:ext cx="9436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2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BED36635-0763-46B9-17E2-CAE8B3051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300" y="-4331"/>
            <a:ext cx="9436100" cy="685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34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6367AAEE-9265-9D71-DF87-2CA1A4BB5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2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E9077B62-839B-ED05-9DA3-316362FC6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-4331"/>
            <a:ext cx="9448800" cy="686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95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AE376301-2F3D-B072-A734-82E5D5C15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59" y="-4331"/>
            <a:ext cx="9442841" cy="68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873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205</Words>
  <Application>Microsoft Office PowerPoint</Application>
  <PresentationFormat>Widescreen</PresentationFormat>
  <Paragraphs>72</Paragraphs>
  <Slides>41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Office-tema</vt:lpstr>
      <vt:lpstr>PowerPoint-præsentation</vt:lpstr>
      <vt:lpstr>Paediatric* (age&lt;18 years) kidney transplantations in the Nordic Countries 1995-2023 Overview of data</vt:lpstr>
      <vt:lpstr>Weight and height at transplantation by age strata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Schwartz Sørensen</dc:creator>
  <cp:lastModifiedBy>Søren Schwartz Sørensen</cp:lastModifiedBy>
  <cp:revision>13</cp:revision>
  <dcterms:created xsi:type="dcterms:W3CDTF">2023-10-29T13:46:03Z</dcterms:created>
  <dcterms:modified xsi:type="dcterms:W3CDTF">2024-11-20T22:48:52Z</dcterms:modified>
</cp:coreProperties>
</file>