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13" r:id="rId2"/>
    <p:sldId id="312" r:id="rId3"/>
    <p:sldId id="314" r:id="rId4"/>
    <p:sldId id="279" r:id="rId5"/>
    <p:sldId id="280" r:id="rId6"/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81" r:id="rId30"/>
    <p:sldId id="282" r:id="rId31"/>
    <p:sldId id="283" r:id="rId32"/>
    <p:sldId id="284" r:id="rId33"/>
    <p:sldId id="285" r:id="rId34"/>
    <p:sldId id="286" r:id="rId35"/>
    <p:sldId id="287" r:id="rId36"/>
    <p:sldId id="288" r:id="rId37"/>
    <p:sldId id="289" r:id="rId38"/>
    <p:sldId id="290" r:id="rId39"/>
    <p:sldId id="291" r:id="rId40"/>
    <p:sldId id="292" r:id="rId41"/>
    <p:sldId id="293" r:id="rId4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Lyst layou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D7AC3CCA-C797-4891-BE02-D94E43425B78}" styleName="Mellemlayou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45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0F8B170-83D1-3BB4-5AF3-B2E216E5B15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/>
              <a:t>Klik for at redigere titeltypografien i masteren</a:t>
            </a:r>
            <a:endParaRPr lang="en-US"/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C65547BA-AA57-0EB0-D569-C6DB9569AD0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  <a:endParaRPr lang="en-US"/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C813EA66-7B50-46BB-26B8-918A29DF6E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D6314-74E2-4514-B1F0-2263EAE4C86B}" type="datetimeFigureOut">
              <a:rPr lang="en-US" smtClean="0"/>
              <a:t>11/20/2024</a:t>
            </a:fld>
            <a:endParaRPr lang="en-US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7425D0F4-8019-7548-9E16-BCDDAEC438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32302F24-AD77-105D-8246-C3771B8FA0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B255B-24E9-4E84-B548-1DBF4AAD053E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57358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7E152CC-29A5-1EB4-6D81-A94BF75B98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/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90A477CA-1340-BE6A-1415-8C75AEEF523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/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14615863-267C-0C91-A97A-74127C5179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D6314-74E2-4514-B1F0-2263EAE4C86B}" type="datetimeFigureOut">
              <a:rPr lang="en-US" smtClean="0"/>
              <a:t>11/20/2024</a:t>
            </a:fld>
            <a:endParaRPr lang="en-US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749D7964-FA2B-8925-7D7B-345EA42715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20C7CCDE-E41F-AB18-D841-07C62CDFBD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B255B-24E9-4E84-B548-1DBF4AAD053E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4776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>
            <a:extLst>
              <a:ext uri="{FF2B5EF4-FFF2-40B4-BE49-F238E27FC236}">
                <a16:creationId xmlns:a16="http://schemas.microsoft.com/office/drawing/2014/main" id="{B96A6036-ED1C-A630-36E9-70C4404E6BA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/>
              <a:t>Klik for at redigere titeltypografien i masteren</a:t>
            </a:r>
            <a:endParaRPr lang="en-US"/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28761D2B-D63B-5C91-4387-D73BFAF8F29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/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348DE6E2-E707-BC0A-C4BD-579AE9BED5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D6314-74E2-4514-B1F0-2263EAE4C86B}" type="datetimeFigureOut">
              <a:rPr lang="en-US" smtClean="0"/>
              <a:t>11/20/2024</a:t>
            </a:fld>
            <a:endParaRPr lang="en-US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8C31CFD3-61E2-4408-2021-699D8ECF36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9E0A9A1E-3406-1EBE-2554-16CFE1FE38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B255B-24E9-4E84-B548-1DBF4AAD053E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9954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D11BE1D-7941-909C-BDB9-C90424FF5C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B4D75DC7-C188-5BBB-2D01-3B0A627D75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/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43917A9F-C05B-FB64-DFAD-569571BB4E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D6314-74E2-4514-B1F0-2263EAE4C86B}" type="datetimeFigureOut">
              <a:rPr lang="en-US" smtClean="0"/>
              <a:t>11/20/2024</a:t>
            </a:fld>
            <a:endParaRPr lang="en-US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53C08875-53DF-A627-7968-C61845CE48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47A0004F-A754-0E82-83F3-AE2D900DB9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B255B-24E9-4E84-B548-1DBF4AAD053E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5280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F1B9852-82DF-88F4-3B94-EBA0FD7725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/>
              <a:t>Klik for at redigere titeltypografien i masteren</a:t>
            </a:r>
            <a:endParaRPr lang="en-US"/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35201EE4-357E-07D8-E77C-3EA415F5DB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2F1B164E-3900-1CE9-41B8-A4EE5844CD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D6314-74E2-4514-B1F0-2263EAE4C86B}" type="datetimeFigureOut">
              <a:rPr lang="en-US" smtClean="0"/>
              <a:t>11/20/2024</a:t>
            </a:fld>
            <a:endParaRPr lang="en-US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8FC212AD-3A4D-76FA-23D5-629F9510BF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6117E65E-0239-86FA-D858-516BC48C9D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B255B-24E9-4E84-B548-1DBF4AAD053E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30885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F14E7DE-BA77-A90D-E276-FC71F4FB5A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F0B31140-D6D5-0526-61E9-AC34AF780F4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/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D3609EC1-CF27-9F42-F4D6-8B8190CAFE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/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4EEB8670-F31C-9736-222B-8C58C27754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D6314-74E2-4514-B1F0-2263EAE4C86B}" type="datetimeFigureOut">
              <a:rPr lang="en-US" smtClean="0"/>
              <a:t>11/20/2024</a:t>
            </a:fld>
            <a:endParaRPr lang="en-US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D793F21A-0EE0-94B6-AC75-9AB45B1B95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79581275-40B6-8A23-7DCA-833DE6D5C3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B255B-24E9-4E84-B548-1DBF4AAD053E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81553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8908679-BA18-BB7D-CEED-A3C0964BC8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  <a:endParaRPr lang="en-US"/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F47D3F46-6679-A0BE-B066-8E2F42B061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DBEDF72D-D264-C5C6-3A08-1EB4EBE127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/>
          </a:p>
        </p:txBody>
      </p:sp>
      <p:sp>
        <p:nvSpPr>
          <p:cNvPr id="5" name="Pladsholder til tekst 4">
            <a:extLst>
              <a:ext uri="{FF2B5EF4-FFF2-40B4-BE49-F238E27FC236}">
                <a16:creationId xmlns:a16="http://schemas.microsoft.com/office/drawing/2014/main" id="{C9798973-3D0B-06DA-8D62-CAB163663A1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" name="Pladsholder til indhold 5">
            <a:extLst>
              <a:ext uri="{FF2B5EF4-FFF2-40B4-BE49-F238E27FC236}">
                <a16:creationId xmlns:a16="http://schemas.microsoft.com/office/drawing/2014/main" id="{F1E3DF72-5FC7-982E-1B63-C250CA70504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/>
          </a:p>
        </p:txBody>
      </p:sp>
      <p:sp>
        <p:nvSpPr>
          <p:cNvPr id="7" name="Pladsholder til dato 6">
            <a:extLst>
              <a:ext uri="{FF2B5EF4-FFF2-40B4-BE49-F238E27FC236}">
                <a16:creationId xmlns:a16="http://schemas.microsoft.com/office/drawing/2014/main" id="{C462131B-342B-1986-8957-963D9A6A1F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D6314-74E2-4514-B1F0-2263EAE4C86B}" type="datetimeFigureOut">
              <a:rPr lang="en-US" smtClean="0"/>
              <a:t>11/20/2024</a:t>
            </a:fld>
            <a:endParaRPr lang="en-US"/>
          </a:p>
        </p:txBody>
      </p:sp>
      <p:sp>
        <p:nvSpPr>
          <p:cNvPr id="8" name="Pladsholder til sidefod 7">
            <a:extLst>
              <a:ext uri="{FF2B5EF4-FFF2-40B4-BE49-F238E27FC236}">
                <a16:creationId xmlns:a16="http://schemas.microsoft.com/office/drawing/2014/main" id="{2AE643FE-8B74-0095-54DB-F927CBB1DC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ladsholder til slidenummer 8">
            <a:extLst>
              <a:ext uri="{FF2B5EF4-FFF2-40B4-BE49-F238E27FC236}">
                <a16:creationId xmlns:a16="http://schemas.microsoft.com/office/drawing/2014/main" id="{DAC0BD1E-D432-3264-43BF-43E05E9F30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B255B-24E9-4E84-B548-1DBF4AAD053E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8250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4CF979D-BFE0-F987-CF5F-A1E5CBF077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/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AAE59E89-8756-C330-0B7C-9E5AEE349F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D6314-74E2-4514-B1F0-2263EAE4C86B}" type="datetimeFigureOut">
              <a:rPr lang="en-US" smtClean="0"/>
              <a:t>11/20/2024</a:t>
            </a:fld>
            <a:endParaRPr lang="en-US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2B554B8C-9E07-B493-42C9-71F7ABF41A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0A382833-7CDC-850C-F649-568C789F7E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B255B-24E9-4E84-B548-1DBF4AAD053E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10682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>
            <a:extLst>
              <a:ext uri="{FF2B5EF4-FFF2-40B4-BE49-F238E27FC236}">
                <a16:creationId xmlns:a16="http://schemas.microsoft.com/office/drawing/2014/main" id="{27F09C95-8B54-5458-43E2-3BB251D7C1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D6314-74E2-4514-B1F0-2263EAE4C86B}" type="datetimeFigureOut">
              <a:rPr lang="en-US" smtClean="0"/>
              <a:t>11/20/2024</a:t>
            </a:fld>
            <a:endParaRPr lang="en-US"/>
          </a:p>
        </p:txBody>
      </p:sp>
      <p:sp>
        <p:nvSpPr>
          <p:cNvPr id="3" name="Pladsholder til sidefod 2">
            <a:extLst>
              <a:ext uri="{FF2B5EF4-FFF2-40B4-BE49-F238E27FC236}">
                <a16:creationId xmlns:a16="http://schemas.microsoft.com/office/drawing/2014/main" id="{1E48A785-0AB4-BDF5-32FE-8D34D359EB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id="{2B9D713A-25DC-DEA7-7424-B71260380D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B255B-24E9-4E84-B548-1DBF4AAD053E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07171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75244FE-1E09-BD64-24E5-34E937811E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  <a:endParaRPr lang="en-US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A304061C-2E53-9C57-5DBA-3104CA44D9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/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6BEAD3A1-F39E-F5A4-5B47-E0ADAB6A62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E233B009-9B25-F4EC-76DC-82F24CA251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D6314-74E2-4514-B1F0-2263EAE4C86B}" type="datetimeFigureOut">
              <a:rPr lang="en-US" smtClean="0"/>
              <a:t>11/20/2024</a:t>
            </a:fld>
            <a:endParaRPr lang="en-US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CC2CFB55-BFB9-D643-A94E-F99D438582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D9D54C2F-3F44-D08B-22E6-CA269908A3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B255B-24E9-4E84-B548-1DBF4AAD053E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9136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ACFD940-FED8-DFBA-D158-20E08D799D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  <a:endParaRPr lang="en-US"/>
          </a:p>
        </p:txBody>
      </p:sp>
      <p:sp>
        <p:nvSpPr>
          <p:cNvPr id="3" name="Pladsholder til billede 2">
            <a:extLst>
              <a:ext uri="{FF2B5EF4-FFF2-40B4-BE49-F238E27FC236}">
                <a16:creationId xmlns:a16="http://schemas.microsoft.com/office/drawing/2014/main" id="{83499B9E-3929-46FB-7033-72C6ACD9360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F1A37437-9894-3173-1DB7-537164E765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24CE8083-D68E-0488-CF39-9FD1A4FCBB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D6314-74E2-4514-B1F0-2263EAE4C86B}" type="datetimeFigureOut">
              <a:rPr lang="en-US" smtClean="0"/>
              <a:t>11/20/2024</a:t>
            </a:fld>
            <a:endParaRPr lang="en-US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C84AF4E5-B41C-1006-AC7D-C0C59098DD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2B7FF814-64A7-DE5E-8AC5-047664AB15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B255B-24E9-4E84-B548-1DBF4AAD053E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20983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>
            <a:extLst>
              <a:ext uri="{FF2B5EF4-FFF2-40B4-BE49-F238E27FC236}">
                <a16:creationId xmlns:a16="http://schemas.microsoft.com/office/drawing/2014/main" id="{06E779FF-FE55-D96F-3009-A1BDAA078B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titeltypografien i masteren</a:t>
            </a:r>
            <a:endParaRPr lang="en-US"/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C32DEE59-875A-2AFD-299C-5E82191222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/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FD62646D-6E16-DCC0-4A30-7B19D754475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6D6314-74E2-4514-B1F0-2263EAE4C86B}" type="datetimeFigureOut">
              <a:rPr lang="en-US" smtClean="0"/>
              <a:t>11/20/2024</a:t>
            </a:fld>
            <a:endParaRPr lang="en-US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6B48A284-50C8-5BE7-D272-5FDE26A413E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C07CFFF3-B1F1-22CB-897D-31A447ACE86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B255B-24E9-4E84-B548-1DBF4AAD053E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8907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emf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emf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emf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emf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emf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emf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emf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emf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emf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emf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emf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emf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>
            <a:extLst>
              <a:ext uri="{FF2B5EF4-FFF2-40B4-BE49-F238E27FC236}">
                <a16:creationId xmlns:a16="http://schemas.microsoft.com/office/drawing/2014/main" id="{FFF97BEE-47B8-48E0-8887-761EC0E10E79}"/>
              </a:ext>
            </a:extLst>
          </p:cNvPr>
          <p:cNvSpPr txBox="1">
            <a:spLocks noChangeArrowheads="1"/>
          </p:cNvSpPr>
          <p:nvPr/>
        </p:nvSpPr>
        <p:spPr>
          <a:xfrm>
            <a:off x="2209800" y="609600"/>
            <a:ext cx="7772400" cy="11430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sv-SE" sz="4000" dirty="0"/>
              <a:t>The Nordic </a:t>
            </a:r>
            <a:r>
              <a:rPr lang="sv-SE" sz="4000" dirty="0" err="1"/>
              <a:t>Paediatric</a:t>
            </a:r>
            <a:r>
              <a:rPr lang="sv-SE" sz="4000" dirty="0"/>
              <a:t> </a:t>
            </a:r>
            <a:r>
              <a:rPr lang="sv-SE" sz="4000" dirty="0" err="1"/>
              <a:t>Renal</a:t>
            </a:r>
            <a:r>
              <a:rPr lang="sv-SE" sz="4000" dirty="0"/>
              <a:t> Transplant </a:t>
            </a:r>
            <a:r>
              <a:rPr lang="sv-SE" sz="4000" dirty="0" err="1"/>
              <a:t>Study</a:t>
            </a:r>
            <a:r>
              <a:rPr lang="sv-SE" sz="4000" dirty="0"/>
              <a:t> Group</a:t>
            </a:r>
          </a:p>
        </p:txBody>
      </p:sp>
      <p:pic>
        <p:nvPicPr>
          <p:cNvPr id="4" name="Picture 6" descr="NPR1">
            <a:extLst>
              <a:ext uri="{FF2B5EF4-FFF2-40B4-BE49-F238E27FC236}">
                <a16:creationId xmlns:a16="http://schemas.microsoft.com/office/drawing/2014/main" id="{3D00859E-ACB0-4C52-AB2B-6E3F114912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65750" y="2590800"/>
            <a:ext cx="139065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Box 9">
            <a:extLst>
              <a:ext uri="{FF2B5EF4-FFF2-40B4-BE49-F238E27FC236}">
                <a16:creationId xmlns:a16="http://schemas.microsoft.com/office/drawing/2014/main" id="{2738C688-6CFE-42FD-AA0A-C7603A0A82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9600" y="4876800"/>
            <a:ext cx="3276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v-SE" sz="2800">
                <a:latin typeface="Arial" charset="0"/>
              </a:rPr>
              <a:t>1995-2023</a:t>
            </a:r>
            <a:endParaRPr lang="sv-SE" sz="28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88738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lede 3">
            <a:extLst>
              <a:ext uri="{FF2B5EF4-FFF2-40B4-BE49-F238E27FC236}">
                <a16:creationId xmlns:a16="http://schemas.microsoft.com/office/drawing/2014/main" id="{6B86FE00-C329-9E5E-6586-CBFEC16C5D6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84300" y="-4331"/>
            <a:ext cx="9436100" cy="68574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62093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lede 3">
            <a:extLst>
              <a:ext uri="{FF2B5EF4-FFF2-40B4-BE49-F238E27FC236}">
                <a16:creationId xmlns:a16="http://schemas.microsoft.com/office/drawing/2014/main" id="{F00BAD23-AF5F-1704-0897-0EEEA79EDB9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7559" y="-4331"/>
            <a:ext cx="9442841" cy="68623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60633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lede 3">
            <a:extLst>
              <a:ext uri="{FF2B5EF4-FFF2-40B4-BE49-F238E27FC236}">
                <a16:creationId xmlns:a16="http://schemas.microsoft.com/office/drawing/2014/main" id="{80533424-39D0-1504-335D-B4E2BED0C2F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7559" y="4899"/>
            <a:ext cx="9430141" cy="68531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12951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lede 3">
            <a:extLst>
              <a:ext uri="{FF2B5EF4-FFF2-40B4-BE49-F238E27FC236}">
                <a16:creationId xmlns:a16="http://schemas.microsoft.com/office/drawing/2014/main" id="{FC99D803-BBD4-F53B-DC0A-E845B07EEC4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7559" y="-4331"/>
            <a:ext cx="9442841" cy="68623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97014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lede 3">
            <a:extLst>
              <a:ext uri="{FF2B5EF4-FFF2-40B4-BE49-F238E27FC236}">
                <a16:creationId xmlns:a16="http://schemas.microsoft.com/office/drawing/2014/main" id="{C14EA991-879F-0423-2306-29D8E3DA771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7559" y="-4331"/>
            <a:ext cx="9442841" cy="68623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772485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lede 3">
            <a:extLst>
              <a:ext uri="{FF2B5EF4-FFF2-40B4-BE49-F238E27FC236}">
                <a16:creationId xmlns:a16="http://schemas.microsoft.com/office/drawing/2014/main" id="{09E7E10D-B60B-357A-85E7-6A089D6B216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7559" y="4899"/>
            <a:ext cx="9430141" cy="68531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485020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lede 3">
            <a:extLst>
              <a:ext uri="{FF2B5EF4-FFF2-40B4-BE49-F238E27FC236}">
                <a16:creationId xmlns:a16="http://schemas.microsoft.com/office/drawing/2014/main" id="{AB4EDB4A-E9BE-F62E-6CD8-74504820932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7559" y="4899"/>
            <a:ext cx="9430141" cy="68531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354210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lede 3">
            <a:extLst>
              <a:ext uri="{FF2B5EF4-FFF2-40B4-BE49-F238E27FC236}">
                <a16:creationId xmlns:a16="http://schemas.microsoft.com/office/drawing/2014/main" id="{03F3CBB9-3813-3C1E-F08D-410B978738B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7559" y="4899"/>
            <a:ext cx="9430141" cy="68531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19673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lede 3">
            <a:extLst>
              <a:ext uri="{FF2B5EF4-FFF2-40B4-BE49-F238E27FC236}">
                <a16:creationId xmlns:a16="http://schemas.microsoft.com/office/drawing/2014/main" id="{12AE202C-C10E-B882-E119-EB7FFAB3598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7559" y="4899"/>
            <a:ext cx="9430141" cy="68531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198664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lede 3">
            <a:extLst>
              <a:ext uri="{FF2B5EF4-FFF2-40B4-BE49-F238E27FC236}">
                <a16:creationId xmlns:a16="http://schemas.microsoft.com/office/drawing/2014/main" id="{14FAD101-783D-1544-735D-E05D516A05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7559" y="4899"/>
            <a:ext cx="9430141" cy="68531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74299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5B1B6EF-B678-412C-85CB-F492B938DC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GB" sz="2800" dirty="0"/>
              <a:t>Paediatric* (age&lt;18 years) kidney transplantations in the Nordic Countries 1995-2023</a:t>
            </a:r>
            <a:br>
              <a:rPr lang="en-GB" sz="2800" dirty="0"/>
            </a:br>
            <a:r>
              <a:rPr lang="en-GB" sz="2800" dirty="0"/>
              <a:t>Overview of data</a:t>
            </a:r>
          </a:p>
        </p:txBody>
      </p:sp>
      <p:graphicFrame>
        <p:nvGraphicFramePr>
          <p:cNvPr id="3" name="Tabel 3">
            <a:extLst>
              <a:ext uri="{FF2B5EF4-FFF2-40B4-BE49-F238E27FC236}">
                <a16:creationId xmlns:a16="http://schemas.microsoft.com/office/drawing/2014/main" id="{17CAE318-606E-4C3E-BE5B-4AC36C85FCE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3959820"/>
              </p:ext>
            </p:extLst>
          </p:nvPr>
        </p:nvGraphicFramePr>
        <p:xfrm>
          <a:off x="1950427" y="2501900"/>
          <a:ext cx="8291146" cy="2225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673989">
                  <a:extLst>
                    <a:ext uri="{9D8B030D-6E8A-4147-A177-3AD203B41FA5}">
                      <a16:colId xmlns:a16="http://schemas.microsoft.com/office/drawing/2014/main" val="2569438118"/>
                    </a:ext>
                  </a:extLst>
                </a:gridCol>
                <a:gridCol w="1617157">
                  <a:extLst>
                    <a:ext uri="{9D8B030D-6E8A-4147-A177-3AD203B41FA5}">
                      <a16:colId xmlns:a16="http://schemas.microsoft.com/office/drawing/2014/main" val="400644816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noProof="0"/>
                        <a:t>Total number transplantations, kidney and kidney + other solid organ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noProof="0" dirty="0"/>
                        <a:t>1344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709941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noProof="0"/>
                        <a:t>Transplantations, kidney only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noProof="0" dirty="0"/>
                        <a:t>1310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00728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noProof="0" dirty="0"/>
                        <a:t>First transplantation, kidney only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noProof="0" dirty="0"/>
                        <a:t>1188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509425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noProof="0" dirty="0"/>
                        <a:t>First transplantation, kidney only, living donor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noProof="0" dirty="0"/>
                        <a:t>746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87533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noProof="0" dirty="0"/>
                        <a:t>First transplantation, kidney only, deceased donor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noProof="0" dirty="0"/>
                        <a:t>442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902744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noProof="0" dirty="0"/>
                        <a:t>Combined transplantations, kidney + liver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noProof="0" dirty="0"/>
                        <a:t>34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5770448"/>
                  </a:ext>
                </a:extLst>
              </a:tr>
            </a:tbl>
          </a:graphicData>
        </a:graphic>
      </p:graphicFrame>
      <p:sp>
        <p:nvSpPr>
          <p:cNvPr id="7" name="Tekstfelt 6">
            <a:extLst>
              <a:ext uri="{FF2B5EF4-FFF2-40B4-BE49-F238E27FC236}">
                <a16:creationId xmlns:a16="http://schemas.microsoft.com/office/drawing/2014/main" id="{85B52B22-3C11-4EC2-92C6-0BAB143AEE83}"/>
              </a:ext>
            </a:extLst>
          </p:cNvPr>
          <p:cNvSpPr txBox="1"/>
          <p:nvPr/>
        </p:nvSpPr>
        <p:spPr>
          <a:xfrm>
            <a:off x="1150327" y="5257800"/>
            <a:ext cx="1085066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The following analyses only deals with ”kidney only” transplantations</a:t>
            </a:r>
          </a:p>
          <a:p>
            <a:endParaRPr lang="en-GB" dirty="0"/>
          </a:p>
          <a:p>
            <a:r>
              <a:rPr lang="en-GB" dirty="0"/>
              <a:t>*Notice that from 2023 it was decided to expand the definition of paediatric patients from &lt;16 years to &lt; 18 years</a:t>
            </a:r>
          </a:p>
        </p:txBody>
      </p:sp>
    </p:spTree>
    <p:extLst>
      <p:ext uri="{BB962C8B-B14F-4D97-AF65-F5344CB8AC3E}">
        <p14:creationId xmlns:p14="http://schemas.microsoft.com/office/powerpoint/2010/main" val="48492509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lede 3">
            <a:extLst>
              <a:ext uri="{FF2B5EF4-FFF2-40B4-BE49-F238E27FC236}">
                <a16:creationId xmlns:a16="http://schemas.microsoft.com/office/drawing/2014/main" id="{A0F8AEF7-1290-14F7-D78B-1C9D1294BE8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7559" y="-4331"/>
            <a:ext cx="9442841" cy="68623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196831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lede 3">
            <a:extLst>
              <a:ext uri="{FF2B5EF4-FFF2-40B4-BE49-F238E27FC236}">
                <a16:creationId xmlns:a16="http://schemas.microsoft.com/office/drawing/2014/main" id="{C4A898FB-A608-7BFB-D4EC-1D93BCB5AFB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7559" y="-4331"/>
            <a:ext cx="9442841" cy="68623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304063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lede 3">
            <a:extLst>
              <a:ext uri="{FF2B5EF4-FFF2-40B4-BE49-F238E27FC236}">
                <a16:creationId xmlns:a16="http://schemas.microsoft.com/office/drawing/2014/main" id="{160E6A4E-1903-5CA6-0C76-90272E24842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7559" y="4899"/>
            <a:ext cx="9430141" cy="68531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842842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lede 3">
            <a:extLst>
              <a:ext uri="{FF2B5EF4-FFF2-40B4-BE49-F238E27FC236}">
                <a16:creationId xmlns:a16="http://schemas.microsoft.com/office/drawing/2014/main" id="{A87A3A88-0B9B-A76B-7CAE-359BB1E4B21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600" y="4899"/>
            <a:ext cx="9436100" cy="68574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65814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lede 3">
            <a:extLst>
              <a:ext uri="{FF2B5EF4-FFF2-40B4-BE49-F238E27FC236}">
                <a16:creationId xmlns:a16="http://schemas.microsoft.com/office/drawing/2014/main" id="{2CB311DF-8D58-A528-7D28-91F7ED70713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7559" y="4899"/>
            <a:ext cx="9430141" cy="68531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068997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lede 3">
            <a:extLst>
              <a:ext uri="{FF2B5EF4-FFF2-40B4-BE49-F238E27FC236}">
                <a16:creationId xmlns:a16="http://schemas.microsoft.com/office/drawing/2014/main" id="{FF726A21-A9C5-3F54-B674-69944A94C19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7559" y="4899"/>
            <a:ext cx="9430141" cy="68531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522414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lede 3">
            <a:extLst>
              <a:ext uri="{FF2B5EF4-FFF2-40B4-BE49-F238E27FC236}">
                <a16:creationId xmlns:a16="http://schemas.microsoft.com/office/drawing/2014/main" id="{FF16B73F-7B6D-C32C-4509-C2F747187DE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7559" y="-4331"/>
            <a:ext cx="9442841" cy="68623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664020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lede 3">
            <a:extLst>
              <a:ext uri="{FF2B5EF4-FFF2-40B4-BE49-F238E27FC236}">
                <a16:creationId xmlns:a16="http://schemas.microsoft.com/office/drawing/2014/main" id="{CD2AA1C2-C817-C574-B46D-434A0479DF4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7559" y="-4331"/>
            <a:ext cx="9442841" cy="68623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60690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lede 3">
            <a:extLst>
              <a:ext uri="{FF2B5EF4-FFF2-40B4-BE49-F238E27FC236}">
                <a16:creationId xmlns:a16="http://schemas.microsoft.com/office/drawing/2014/main" id="{675F550E-5A03-609E-CCC2-98B7C339C5A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7559" y="-4331"/>
            <a:ext cx="9442841" cy="68623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413185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>
            <a:extLst>
              <a:ext uri="{FF2B5EF4-FFF2-40B4-BE49-F238E27FC236}">
                <a16:creationId xmlns:a16="http://schemas.microsoft.com/office/drawing/2014/main" id="{2B17E260-C8C3-A917-2C33-D11B182FCFC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7559" y="14128"/>
            <a:ext cx="9417441" cy="68438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18207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 3">
            <a:extLst>
              <a:ext uri="{FF2B5EF4-FFF2-40B4-BE49-F238E27FC236}">
                <a16:creationId xmlns:a16="http://schemas.microsoft.com/office/drawing/2014/main" id="{237919A2-CB19-6F09-DF13-940C236FBA2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6491492"/>
              </p:ext>
            </p:extLst>
          </p:nvPr>
        </p:nvGraphicFramePr>
        <p:xfrm>
          <a:off x="1779293" y="2579688"/>
          <a:ext cx="8633413" cy="1852762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373767">
                  <a:extLst>
                    <a:ext uri="{9D8B030D-6E8A-4147-A177-3AD203B41FA5}">
                      <a16:colId xmlns:a16="http://schemas.microsoft.com/office/drawing/2014/main" val="603601568"/>
                    </a:ext>
                  </a:extLst>
                </a:gridCol>
                <a:gridCol w="1422340">
                  <a:extLst>
                    <a:ext uri="{9D8B030D-6E8A-4147-A177-3AD203B41FA5}">
                      <a16:colId xmlns:a16="http://schemas.microsoft.com/office/drawing/2014/main" val="2571691766"/>
                    </a:ext>
                  </a:extLst>
                </a:gridCol>
                <a:gridCol w="997936">
                  <a:extLst>
                    <a:ext uri="{9D8B030D-6E8A-4147-A177-3AD203B41FA5}">
                      <a16:colId xmlns:a16="http://schemas.microsoft.com/office/drawing/2014/main" val="4236184048"/>
                    </a:ext>
                  </a:extLst>
                </a:gridCol>
                <a:gridCol w="944254">
                  <a:extLst>
                    <a:ext uri="{9D8B030D-6E8A-4147-A177-3AD203B41FA5}">
                      <a16:colId xmlns:a16="http://schemas.microsoft.com/office/drawing/2014/main" val="1355785216"/>
                    </a:ext>
                  </a:extLst>
                </a:gridCol>
                <a:gridCol w="997936">
                  <a:extLst>
                    <a:ext uri="{9D8B030D-6E8A-4147-A177-3AD203B41FA5}">
                      <a16:colId xmlns:a16="http://schemas.microsoft.com/office/drawing/2014/main" val="1385314879"/>
                    </a:ext>
                  </a:extLst>
                </a:gridCol>
                <a:gridCol w="944254">
                  <a:extLst>
                    <a:ext uri="{9D8B030D-6E8A-4147-A177-3AD203B41FA5}">
                      <a16:colId xmlns:a16="http://schemas.microsoft.com/office/drawing/2014/main" val="1673610163"/>
                    </a:ext>
                  </a:extLst>
                </a:gridCol>
                <a:gridCol w="1003304">
                  <a:extLst>
                    <a:ext uri="{9D8B030D-6E8A-4147-A177-3AD203B41FA5}">
                      <a16:colId xmlns:a16="http://schemas.microsoft.com/office/drawing/2014/main" val="590689991"/>
                    </a:ext>
                  </a:extLst>
                </a:gridCol>
                <a:gridCol w="949622">
                  <a:extLst>
                    <a:ext uri="{9D8B030D-6E8A-4147-A177-3AD203B41FA5}">
                      <a16:colId xmlns:a16="http://schemas.microsoft.com/office/drawing/2014/main" val="297956493"/>
                    </a:ext>
                  </a:extLst>
                </a:gridCol>
              </a:tblGrid>
              <a:tr h="29051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 </a:t>
                      </a:r>
                      <a:endParaRPr lang="en-US" sz="14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877" marR="19877" marT="19877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Numer of patients</a:t>
                      </a:r>
                      <a:endParaRPr lang="en-US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877" marR="19877" marT="19877" marB="0" anchor="b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Median</a:t>
                      </a:r>
                      <a:endParaRPr lang="en-US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877" marR="19877" marT="19877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Minimum value</a:t>
                      </a:r>
                      <a:endParaRPr lang="en-US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877" marR="19877" marT="19877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Maximum value</a:t>
                      </a:r>
                      <a:endParaRPr lang="en-US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877" marR="19877" marT="19877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5708232"/>
                  </a:ext>
                </a:extLst>
              </a:tr>
              <a:tr h="26246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effectLst/>
                        </a:rPr>
                        <a:t> Age strata</a:t>
                      </a:r>
                      <a:endParaRPr lang="en-US" sz="14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877" marR="19877" marT="19877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effectLst/>
                        </a:rPr>
                        <a:t> </a:t>
                      </a:r>
                      <a:endParaRPr lang="en-US" sz="14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877" marR="19877" marT="19877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Weight [kg]</a:t>
                      </a:r>
                      <a:endParaRPr lang="en-US" sz="14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877" marR="19877" marT="19877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Height [cm]</a:t>
                      </a:r>
                      <a:endParaRPr lang="en-US" sz="14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877" marR="19877" marT="19877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Weight [kg]</a:t>
                      </a:r>
                      <a:endParaRPr lang="en-US" sz="14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877" marR="19877" marT="19877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Height [cm]</a:t>
                      </a:r>
                      <a:endParaRPr lang="en-US" sz="14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877" marR="19877" marT="19877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Weight [kg]</a:t>
                      </a:r>
                      <a:endParaRPr lang="en-US" sz="14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877" marR="19877" marT="19877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Height [cm]</a:t>
                      </a:r>
                      <a:endParaRPr lang="en-US" sz="14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877" marR="19877" marT="19877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1710014"/>
                  </a:ext>
                </a:extLst>
              </a:tr>
              <a:tr h="27312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effectLst/>
                        </a:rPr>
                        <a:t>  &lt;2 years</a:t>
                      </a:r>
                      <a:endParaRPr lang="en-US" sz="14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877" marR="19877" marT="19877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175</a:t>
                      </a:r>
                      <a:endParaRPr lang="en-US" sz="14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877" marR="19877" marT="19877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10.8</a:t>
                      </a:r>
                      <a:endParaRPr lang="en-US" sz="14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877" marR="19877" marT="19877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77</a:t>
                      </a:r>
                      <a:endParaRPr lang="en-US" sz="14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877" marR="19877" marT="19877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>
                          <a:effectLst/>
                        </a:rPr>
                        <a:t>7.4</a:t>
                      </a:r>
                      <a:endParaRPr lang="en-US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877" marR="19877" marT="19877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>
                          <a:effectLst/>
                        </a:rPr>
                        <a:t>66</a:t>
                      </a:r>
                      <a:endParaRPr lang="en-US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877" marR="19877" marT="19877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>
                          <a:effectLst/>
                        </a:rPr>
                        <a:t>15.7</a:t>
                      </a:r>
                      <a:endParaRPr lang="en-US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877" marR="19877" marT="19877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93</a:t>
                      </a:r>
                      <a:endParaRPr lang="en-US" sz="14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877" marR="19877" marT="19877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8383877"/>
                  </a:ext>
                </a:extLst>
              </a:tr>
              <a:tr h="27312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>
                          <a:effectLst/>
                        </a:rPr>
                        <a:t>  2-4 years</a:t>
                      </a:r>
                      <a:endParaRPr lang="en-US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877" marR="19877" marT="19877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188</a:t>
                      </a:r>
                      <a:endParaRPr lang="en-US" sz="14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877" marR="19877" marT="19877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13.5</a:t>
                      </a:r>
                      <a:endParaRPr lang="en-US" sz="14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877" marR="19877" marT="19877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90</a:t>
                      </a:r>
                      <a:endParaRPr lang="en-US" sz="14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877" marR="19877" marT="19877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9.4</a:t>
                      </a:r>
                      <a:endParaRPr lang="en-US" sz="14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877" marR="19877" marT="19877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>
                          <a:effectLst/>
                        </a:rPr>
                        <a:t>71</a:t>
                      </a:r>
                      <a:endParaRPr lang="en-US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877" marR="19877" marT="19877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>
                          <a:effectLst/>
                        </a:rPr>
                        <a:t>22.3</a:t>
                      </a:r>
                      <a:endParaRPr lang="en-US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877" marR="19877" marT="19877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>
                          <a:effectLst/>
                        </a:rPr>
                        <a:t>111</a:t>
                      </a:r>
                      <a:endParaRPr lang="en-US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877" marR="19877" marT="19877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9958442"/>
                  </a:ext>
                </a:extLst>
              </a:tr>
              <a:tr h="26246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effectLst/>
                        </a:rPr>
                        <a:t>  5-11 years</a:t>
                      </a:r>
                      <a:endParaRPr lang="en-US" sz="14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877" marR="19877" marT="19877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>
                          <a:effectLst/>
                        </a:rPr>
                        <a:t>329</a:t>
                      </a:r>
                      <a:endParaRPr lang="en-US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877" marR="19877" marT="19877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24.5</a:t>
                      </a:r>
                      <a:endParaRPr lang="en-US" sz="14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877" marR="19877" marT="19877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124</a:t>
                      </a:r>
                      <a:endParaRPr lang="en-US" sz="14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877" marR="19877" marT="19877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13.5</a:t>
                      </a:r>
                      <a:endParaRPr lang="en-US" sz="14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877" marR="19877" marT="19877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94</a:t>
                      </a:r>
                      <a:endParaRPr lang="en-US" sz="14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877" marR="19877" marT="19877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>
                          <a:effectLst/>
                        </a:rPr>
                        <a:t>67.5</a:t>
                      </a:r>
                      <a:endParaRPr lang="en-US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877" marR="19877" marT="19877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>
                          <a:effectLst/>
                        </a:rPr>
                        <a:t>155</a:t>
                      </a:r>
                      <a:endParaRPr lang="en-US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877" marR="19877" marT="19877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4454226"/>
                  </a:ext>
                </a:extLst>
              </a:tr>
              <a:tr h="245534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>
                          <a:effectLst/>
                        </a:rPr>
                        <a:t>  12-15 years</a:t>
                      </a:r>
                      <a:endParaRPr lang="en-US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877" marR="19877" marT="19877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>
                          <a:effectLst/>
                        </a:rPr>
                        <a:t>353</a:t>
                      </a:r>
                      <a:endParaRPr lang="en-US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877" marR="19877" marT="19877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>
                          <a:effectLst/>
                        </a:rPr>
                        <a:t>44.6</a:t>
                      </a:r>
                      <a:endParaRPr lang="en-US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877" marR="19877" marT="19877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>
                          <a:effectLst/>
                        </a:rPr>
                        <a:t>154</a:t>
                      </a:r>
                      <a:endParaRPr lang="en-US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877" marR="19877" marT="19877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18.0</a:t>
                      </a:r>
                      <a:endParaRPr lang="en-US" sz="14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877" marR="19877" marT="19877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110</a:t>
                      </a:r>
                      <a:endParaRPr lang="en-US" sz="14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877" marR="19877" marT="19877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103.5</a:t>
                      </a:r>
                      <a:endParaRPr lang="en-US" sz="14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877" marR="19877" marT="19877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>
                          <a:effectLst/>
                        </a:rPr>
                        <a:t>185</a:t>
                      </a:r>
                      <a:endParaRPr lang="en-US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877" marR="19877" marT="19877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0768266"/>
                  </a:ext>
                </a:extLst>
              </a:tr>
              <a:tr h="24553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>
                          <a:effectLst/>
                        </a:rPr>
                        <a:t>  16-17 years</a:t>
                      </a:r>
                      <a:endParaRPr lang="en-US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877" marR="19877" marT="19877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>
                          <a:effectLst/>
                        </a:rPr>
                        <a:t>11</a:t>
                      </a:r>
                      <a:endParaRPr lang="en-US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877" marR="19877" marT="19877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>
                          <a:effectLst/>
                        </a:rPr>
                        <a:t>50.0</a:t>
                      </a:r>
                      <a:endParaRPr lang="en-US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877" marR="19877" marT="19877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>
                          <a:effectLst/>
                        </a:rPr>
                        <a:t>163</a:t>
                      </a:r>
                      <a:endParaRPr lang="en-US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877" marR="19877" marT="19877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>
                          <a:effectLst/>
                        </a:rPr>
                        <a:t>42.5</a:t>
                      </a:r>
                      <a:endParaRPr lang="en-US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877" marR="19877" marT="19877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153</a:t>
                      </a:r>
                      <a:endParaRPr lang="en-US" sz="14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877" marR="19877" marT="19877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73.0</a:t>
                      </a:r>
                      <a:endParaRPr lang="en-US" sz="14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877" marR="19877" marT="19877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181</a:t>
                      </a:r>
                      <a:endParaRPr lang="en-US" sz="14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877" marR="19877" marT="19877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6920375"/>
                  </a:ext>
                </a:extLst>
              </a:tr>
            </a:tbl>
          </a:graphicData>
        </a:graphic>
      </p:graphicFrame>
      <p:sp>
        <p:nvSpPr>
          <p:cNvPr id="5" name="Titel 4">
            <a:extLst>
              <a:ext uri="{FF2B5EF4-FFF2-40B4-BE49-F238E27FC236}">
                <a16:creationId xmlns:a16="http://schemas.microsoft.com/office/drawing/2014/main" id="{C2AAB69F-9D44-6D8D-DEEF-74CAC52C95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Weight and height at transplantation by age strata</a:t>
            </a:r>
          </a:p>
        </p:txBody>
      </p:sp>
    </p:spTree>
    <p:extLst>
      <p:ext uri="{BB962C8B-B14F-4D97-AF65-F5344CB8AC3E}">
        <p14:creationId xmlns:p14="http://schemas.microsoft.com/office/powerpoint/2010/main" val="201929846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Billede 5">
            <a:extLst>
              <a:ext uri="{FF2B5EF4-FFF2-40B4-BE49-F238E27FC236}">
                <a16:creationId xmlns:a16="http://schemas.microsoft.com/office/drawing/2014/main" id="{B5FCF2FA-DB4C-AFA8-3A62-0A6838320A3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7559" y="-4331"/>
            <a:ext cx="9442841" cy="68623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354818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Billede 5">
            <a:extLst>
              <a:ext uri="{FF2B5EF4-FFF2-40B4-BE49-F238E27FC236}">
                <a16:creationId xmlns:a16="http://schemas.microsoft.com/office/drawing/2014/main" id="{DF8ECAE4-4E7B-D5B7-ED50-CABBA9D653E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600" y="4899"/>
            <a:ext cx="9436100" cy="68574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449919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>
            <a:extLst>
              <a:ext uri="{FF2B5EF4-FFF2-40B4-BE49-F238E27FC236}">
                <a16:creationId xmlns:a16="http://schemas.microsoft.com/office/drawing/2014/main" id="{2E35DC45-93DF-6C62-3028-7A03E1059E6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7559" y="-4331"/>
            <a:ext cx="9442841" cy="68623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745521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lede 7">
            <a:extLst>
              <a:ext uri="{FF2B5EF4-FFF2-40B4-BE49-F238E27FC236}">
                <a16:creationId xmlns:a16="http://schemas.microsoft.com/office/drawing/2014/main" id="{AF6A120E-670D-099D-C27F-A54684F00E6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7559" y="-4331"/>
            <a:ext cx="9442841" cy="68623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938266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Billede 5">
            <a:extLst>
              <a:ext uri="{FF2B5EF4-FFF2-40B4-BE49-F238E27FC236}">
                <a16:creationId xmlns:a16="http://schemas.microsoft.com/office/drawing/2014/main" id="{F6D61F11-4BA2-0209-9261-D365141BC6D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7559" y="-4331"/>
            <a:ext cx="9442841" cy="68623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896600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lede 3">
            <a:extLst>
              <a:ext uri="{FF2B5EF4-FFF2-40B4-BE49-F238E27FC236}">
                <a16:creationId xmlns:a16="http://schemas.microsoft.com/office/drawing/2014/main" id="{F5453DFD-BDCF-5A37-5DDF-C45738805AD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7559" y="0"/>
            <a:ext cx="943688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70105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Billede 5">
            <a:extLst>
              <a:ext uri="{FF2B5EF4-FFF2-40B4-BE49-F238E27FC236}">
                <a16:creationId xmlns:a16="http://schemas.microsoft.com/office/drawing/2014/main" id="{644640AD-6E52-3220-2293-D3F75FD413A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7559" y="0"/>
            <a:ext cx="943688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344957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Billede 5">
            <a:extLst>
              <a:ext uri="{FF2B5EF4-FFF2-40B4-BE49-F238E27FC236}">
                <a16:creationId xmlns:a16="http://schemas.microsoft.com/office/drawing/2014/main" id="{56926E9F-04B0-4426-9744-871667B2F7E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7559" y="4899"/>
            <a:ext cx="9430141" cy="68531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222854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Billede 5">
            <a:extLst>
              <a:ext uri="{FF2B5EF4-FFF2-40B4-BE49-F238E27FC236}">
                <a16:creationId xmlns:a16="http://schemas.microsoft.com/office/drawing/2014/main" id="{23725D33-F543-400D-25F5-327378E6775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7559" y="-4330"/>
            <a:ext cx="9442841" cy="68623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666530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lede 3">
            <a:extLst>
              <a:ext uri="{FF2B5EF4-FFF2-40B4-BE49-F238E27FC236}">
                <a16:creationId xmlns:a16="http://schemas.microsoft.com/office/drawing/2014/main" id="{8812774C-DFCD-2347-3E54-C8285E6C983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600" y="-4331"/>
            <a:ext cx="9448800" cy="68666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25418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>
            <a:extLst>
              <a:ext uri="{FF2B5EF4-FFF2-40B4-BE49-F238E27FC236}">
                <a16:creationId xmlns:a16="http://schemas.microsoft.com/office/drawing/2014/main" id="{21A26827-A8BB-5FE9-A3C3-8FC7457D127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84300" y="4899"/>
            <a:ext cx="9423400" cy="68482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474479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lede 3">
            <a:extLst>
              <a:ext uri="{FF2B5EF4-FFF2-40B4-BE49-F238E27FC236}">
                <a16:creationId xmlns:a16="http://schemas.microsoft.com/office/drawing/2014/main" id="{B9D314AF-1A47-C5F0-0941-37F650CF91E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7559" y="-4331"/>
            <a:ext cx="9442841" cy="68623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515154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lede 3">
            <a:extLst>
              <a:ext uri="{FF2B5EF4-FFF2-40B4-BE49-F238E27FC236}">
                <a16:creationId xmlns:a16="http://schemas.microsoft.com/office/drawing/2014/main" id="{3BE6A67B-EC94-16CD-7E1E-1FFE3F0548A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7559" y="-4331"/>
            <a:ext cx="9442841" cy="68623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5021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>
            <a:extLst>
              <a:ext uri="{FF2B5EF4-FFF2-40B4-BE49-F238E27FC236}">
                <a16:creationId xmlns:a16="http://schemas.microsoft.com/office/drawing/2014/main" id="{DC9E3087-01B0-7223-2C39-528DC1E152C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7559" y="0"/>
            <a:ext cx="943688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20295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lede 4">
            <a:extLst>
              <a:ext uri="{FF2B5EF4-FFF2-40B4-BE49-F238E27FC236}">
                <a16:creationId xmlns:a16="http://schemas.microsoft.com/office/drawing/2014/main" id="{BED36635-0763-46B9-17E2-CAE8B305173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84300" y="-4331"/>
            <a:ext cx="9436100" cy="68574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76347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lede 3">
            <a:extLst>
              <a:ext uri="{FF2B5EF4-FFF2-40B4-BE49-F238E27FC236}">
                <a16:creationId xmlns:a16="http://schemas.microsoft.com/office/drawing/2014/main" id="{6367AAEE-9265-9D71-DF87-2CA1A4BB56C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7559" y="-4331"/>
            <a:ext cx="9442841" cy="68623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0284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lede 3">
            <a:extLst>
              <a:ext uri="{FF2B5EF4-FFF2-40B4-BE49-F238E27FC236}">
                <a16:creationId xmlns:a16="http://schemas.microsoft.com/office/drawing/2014/main" id="{E9077B62-839B-ED05-9DA3-316362FC62F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600" y="-4331"/>
            <a:ext cx="9448800" cy="68666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19543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lede 3">
            <a:extLst>
              <a:ext uri="{FF2B5EF4-FFF2-40B4-BE49-F238E27FC236}">
                <a16:creationId xmlns:a16="http://schemas.microsoft.com/office/drawing/2014/main" id="{AE376301-2F3D-B072-A734-82E5D5C154C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7559" y="-4331"/>
            <a:ext cx="9442841" cy="68623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78730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209</TotalTime>
  <Words>205</Words>
  <Application>Microsoft Office PowerPoint</Application>
  <PresentationFormat>Widescreen</PresentationFormat>
  <Paragraphs>72</Paragraphs>
  <Slides>41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41</vt:i4>
      </vt:variant>
    </vt:vector>
  </HeadingPairs>
  <TitlesOfParts>
    <vt:vector size="45" baseType="lpstr">
      <vt:lpstr>Arial</vt:lpstr>
      <vt:lpstr>Calibri</vt:lpstr>
      <vt:lpstr>Calibri Light</vt:lpstr>
      <vt:lpstr>Office-tema</vt:lpstr>
      <vt:lpstr>PowerPoint-præsentation</vt:lpstr>
      <vt:lpstr>Paediatric* (age&lt;18 years) kidney transplantations in the Nordic Countries 1995-2023 Overview of data</vt:lpstr>
      <vt:lpstr>Weight and height at transplantation by age strata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Søren Schwartz Sørensen</dc:creator>
  <cp:lastModifiedBy>Søren Schwartz Sørensen</cp:lastModifiedBy>
  <cp:revision>13</cp:revision>
  <dcterms:created xsi:type="dcterms:W3CDTF">2023-10-29T13:46:03Z</dcterms:created>
  <dcterms:modified xsi:type="dcterms:W3CDTF">2024-11-20T22:48:52Z</dcterms:modified>
</cp:coreProperties>
</file>