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312" r:id="rId3"/>
    <p:sldId id="315" r:id="rId4"/>
    <p:sldId id="314" r:id="rId5"/>
    <p:sldId id="279" r:id="rId6"/>
    <p:sldId id="280" r:id="rId7"/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yst layou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llemlayou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8B170-83D1-3BB4-5AF3-B2E216E5B1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65547BA-AA57-0EB0-D569-C6DB9569A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13EA66-7B50-46BB-26B8-918A29D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25D0F4-8019-7548-9E16-BCDDAEC4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302F24-AD77-105D-8246-C3771B8F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3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152CC-29A5-1EB4-6D81-A94BF75B9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0A477CA-1340-BE6A-1415-8C75AEEF5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615863-267C-0C91-A97A-74127C51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9D7964-FA2B-8925-7D7B-345EA427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C7CCDE-E41F-AB18-D841-07C62CDFB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7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96A6036-ED1C-A630-36E9-70C4404E6B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8761D2B-D63B-5C91-4387-D73BFAF8F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8DE6E2-E707-BC0A-C4BD-579AE9BED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C31CFD3-61E2-4408-2021-699D8ECF3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0A9A1E-3406-1EBE-2554-16CFE1FE3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9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11BE1D-7941-909C-BDB9-C90424FF5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75DC7-C188-5BBB-2D01-3B0A627D7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917A9F-C05B-FB64-DFAD-569571BB4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C08875-53DF-A627-7968-C61845CE4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A0004F-A754-0E82-83F3-AE2D900DB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2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1B9852-82DF-88F4-3B94-EBA0FD772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5201EE4-357E-07D8-E77C-3EA415F5D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1B164E-3900-1CE9-41B8-A4EE5844C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FC212AD-3A4D-76FA-23D5-629F9510B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17E65E-0239-86FA-D858-516BC48C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8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4E7DE-BA77-A90D-E276-FC71F4FB5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B31140-D6D5-0526-61E9-AC34AF780F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3609EC1-CF27-9F42-F4D6-8B8190CAF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EEB8670-F31C-9736-222B-8C58C2775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793F21A-0EE0-94B6-AC75-9AB45B1B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9581275-40B6-8A23-7DCA-833DE6D5C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5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908679-BA18-BB7D-CEED-A3C0964B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47D3F46-6679-A0BE-B066-8E2F42B06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BEDF72D-D264-C5C6-3A08-1EB4EBE12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9798973-3D0B-06DA-8D62-CAB163663A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1E3DF72-5FC7-982E-1B63-C250CA7050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462131B-342B-1986-8957-963D9A6A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AE643FE-8B74-0095-54DB-F927CBB1D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AC0BD1E-D432-3264-43BF-43E05E9F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2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CF979D-BFE0-F987-CF5F-A1E5CBF07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AE59E89-8756-C330-0B7C-9E5AEE34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B554B8C-9E07-B493-42C9-71F7ABF4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A382833-7CDC-850C-F649-568C789F7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6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7F09C95-8B54-5458-43E2-3BB251D7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E48A785-0AB4-BDF5-32FE-8D34D359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B9D713A-25DC-DEA7-7424-B7126038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1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244FE-1E09-BD64-24E5-34E93781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04061C-2E53-9C57-5DBA-3104CA44D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EAD3A1-F39E-F5A4-5B47-E0ADAB6A6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233B009-9B25-F4EC-76DC-82F24CA2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2CFB55-BFB9-D643-A94E-F99D43858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9D54C2F-3F44-D08B-22E6-CA269908A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1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FD940-FED8-DFBA-D158-20E08D799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3499B9E-3929-46FB-7033-72C6ACD93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1A37437-9894-3173-1DB7-537164E76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4CE8083-D68E-0488-CF39-9FD1A4FCB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84AF4E5-B41C-1006-AC7D-C0C59098D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B7FF814-64A7-DE5E-8AC5-047664AB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9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6E779FF-FE55-D96F-3009-A1BDAA078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32DEE59-875A-2AFD-299C-5E8219122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62646D-6E16-DCC0-4A30-7B19D7544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D6314-74E2-4514-B1F0-2263EAE4C86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48A284-50C8-5BE7-D272-5FDE26A41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7CFFF3-B1F1-22CB-897D-31A447ACE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9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FFF97BEE-47B8-48E0-8887-761EC0E10E79}"/>
              </a:ext>
            </a:extLst>
          </p:cNvPr>
          <p:cNvSpPr txBox="1">
            <a:spLocks noChangeArrowheads="1"/>
          </p:cNvSpPr>
          <p:nvPr/>
        </p:nvSpPr>
        <p:spPr>
          <a:xfrm>
            <a:off x="2209800" y="609600"/>
            <a:ext cx="77724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4000" dirty="0"/>
              <a:t>The Nordic </a:t>
            </a:r>
            <a:r>
              <a:rPr lang="sv-SE" sz="4000" dirty="0" err="1"/>
              <a:t>Paediatric</a:t>
            </a:r>
            <a:r>
              <a:rPr lang="sv-SE" sz="4000" dirty="0"/>
              <a:t> </a:t>
            </a:r>
            <a:r>
              <a:rPr lang="sv-SE" sz="4000" dirty="0" err="1"/>
              <a:t>Renal</a:t>
            </a:r>
            <a:r>
              <a:rPr lang="sv-SE" sz="4000" dirty="0"/>
              <a:t> Transplant </a:t>
            </a:r>
            <a:r>
              <a:rPr lang="sv-SE" sz="4000" dirty="0" err="1"/>
              <a:t>Study</a:t>
            </a:r>
            <a:r>
              <a:rPr lang="sv-SE" sz="4000" dirty="0"/>
              <a:t> Group</a:t>
            </a:r>
          </a:p>
        </p:txBody>
      </p:sp>
      <p:pic>
        <p:nvPicPr>
          <p:cNvPr id="4" name="Picture 6" descr="NPR1">
            <a:extLst>
              <a:ext uri="{FF2B5EF4-FFF2-40B4-BE49-F238E27FC236}">
                <a16:creationId xmlns:a16="http://schemas.microsoft.com/office/drawing/2014/main" id="{3D00859E-ACB0-4C52-AB2B-6E3F11491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5750" y="2590800"/>
            <a:ext cx="13906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>
            <a:extLst>
              <a:ext uri="{FF2B5EF4-FFF2-40B4-BE49-F238E27FC236}">
                <a16:creationId xmlns:a16="http://schemas.microsoft.com/office/drawing/2014/main" id="{2738C688-6CFE-42FD-AA0A-C7603A0A8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8768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2800" dirty="0">
                <a:latin typeface="Arial" charset="0"/>
              </a:rPr>
              <a:t>1995-2024</a:t>
            </a:r>
          </a:p>
        </p:txBody>
      </p:sp>
    </p:spTree>
    <p:extLst>
      <p:ext uri="{BB962C8B-B14F-4D97-AF65-F5344CB8AC3E}">
        <p14:creationId xmlns:p14="http://schemas.microsoft.com/office/powerpoint/2010/main" val="2448873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8B0408C-1973-763B-8216-44B538707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1438"/>
            <a:ext cx="9420045" cy="685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73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15B7514-0116-B9A8-9469-261BF54AA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1438"/>
            <a:ext cx="9427773" cy="68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209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B56FBB20-2DC8-E096-7866-0FE8DB33B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63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A429E6EC-8F38-BEC8-47C2-8FEEBE438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-1"/>
            <a:ext cx="9422021" cy="685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95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0DD35056-AF6A-8429-4F6F-C6CD14EA8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-1"/>
            <a:ext cx="9422021" cy="685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701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87B771CA-D8AD-8A9E-2707-0E89CF498E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-4837"/>
            <a:ext cx="9428671" cy="685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24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C4483FF4-CCF0-A68E-3B63-1FBD882FF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7" y="-1"/>
            <a:ext cx="9430648" cy="685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50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6C3FC24-76E3-FD26-83A1-D444A68A2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1438"/>
            <a:ext cx="9427773" cy="68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542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2DD2BC7C-2A56-A054-0A65-55D316B73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7" y="-1"/>
            <a:ext cx="9430648" cy="685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6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29D3DFB8-2375-E6ED-1FE0-DA07851D0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986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B1B6EF-B678-412C-85CB-F492B938D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dirty="0"/>
              <a:t>Paediatric* (age&lt;18 years) kidney transplantations in the Nordic Countries 1995-2024</a:t>
            </a:r>
            <a:br>
              <a:rPr lang="en-GB" sz="2800" dirty="0"/>
            </a:br>
            <a:r>
              <a:rPr lang="en-GB" sz="2800" dirty="0"/>
              <a:t>Overview of data</a:t>
            </a: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17CAE318-606E-4C3E-BE5B-4AC36C85FC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657704"/>
              </p:ext>
            </p:extLst>
          </p:nvPr>
        </p:nvGraphicFramePr>
        <p:xfrm>
          <a:off x="1950427" y="2501900"/>
          <a:ext cx="8291146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73989">
                  <a:extLst>
                    <a:ext uri="{9D8B030D-6E8A-4147-A177-3AD203B41FA5}">
                      <a16:colId xmlns:a16="http://schemas.microsoft.com/office/drawing/2014/main" val="2569438118"/>
                    </a:ext>
                  </a:extLst>
                </a:gridCol>
                <a:gridCol w="1617157">
                  <a:extLst>
                    <a:ext uri="{9D8B030D-6E8A-4147-A177-3AD203B41FA5}">
                      <a16:colId xmlns:a16="http://schemas.microsoft.com/office/drawing/2014/main" val="4006448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/>
                        <a:t>Total number transplantations, kidney and kidney + other solid organ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1381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994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/>
                        <a:t>Transplantations, kidney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1346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072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First transplantation, kidney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1218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942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First transplantation, kidney only, living donor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771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753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First transplantation, kidney only, deceased donor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447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274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Combined transplantations, kidney + liver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770448"/>
                  </a:ext>
                </a:extLst>
              </a:tr>
            </a:tbl>
          </a:graphicData>
        </a:graphic>
      </p:graphicFrame>
      <p:sp>
        <p:nvSpPr>
          <p:cNvPr id="7" name="Tekstfelt 6">
            <a:extLst>
              <a:ext uri="{FF2B5EF4-FFF2-40B4-BE49-F238E27FC236}">
                <a16:creationId xmlns:a16="http://schemas.microsoft.com/office/drawing/2014/main" id="{85B52B22-3C11-4EC2-92C6-0BAB143AEE83}"/>
              </a:ext>
            </a:extLst>
          </p:cNvPr>
          <p:cNvSpPr txBox="1"/>
          <p:nvPr/>
        </p:nvSpPr>
        <p:spPr>
          <a:xfrm>
            <a:off x="1150327" y="5257800"/>
            <a:ext cx="108506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following analyses only deals with ”kidney only” transplantations</a:t>
            </a:r>
          </a:p>
          <a:p>
            <a:endParaRPr lang="en-GB" dirty="0"/>
          </a:p>
          <a:p>
            <a:r>
              <a:rPr lang="en-GB" dirty="0"/>
              <a:t>*Notice that from 2023 it was decided to expand the definition of paediatric patients from &lt;16 years to &lt; 18 years</a:t>
            </a:r>
          </a:p>
        </p:txBody>
      </p:sp>
    </p:spTree>
    <p:extLst>
      <p:ext uri="{BB962C8B-B14F-4D97-AF65-F5344CB8AC3E}">
        <p14:creationId xmlns:p14="http://schemas.microsoft.com/office/powerpoint/2010/main" val="484925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4C4B9390-F315-45D1-8EAD-D9333E7C1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4299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66AE3373-0AEA-B6F3-2DA5-AB7CB9189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7711"/>
            <a:ext cx="9419147" cy="6850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68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7411E92-98BA-2BA4-EF37-5BCC616E6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040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FCC333A-79F7-BD71-F64D-F42189C92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1438"/>
            <a:ext cx="9420045" cy="685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428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12EC024-D48F-17F5-1F28-BC93531F1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8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31B2D0C3-1F60-EE63-FCC1-FEA8E8ABC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6899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F68D65E7-67F1-FB51-4E6E-4A017ADBE1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6" y="1438"/>
            <a:ext cx="9428672" cy="68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24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3076A617-0EC6-55A7-3834-F5AA38EDF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640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83B9BAB2-062A-5D79-BBEE-5A7074E19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1438"/>
            <a:ext cx="9427773" cy="68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06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46270A9E-3720-CA52-D1C7-20508E7B9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4027"/>
            <a:ext cx="9437298" cy="685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131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75928-2C9E-61FC-7126-0D9E83BDB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Patient age distribution, NPRTSG 1995-2024</a:t>
            </a:r>
            <a:endParaRPr lang="en-US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5413B82-4E30-C592-19D9-5D3154AFB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367018"/>
              </p:ext>
            </p:extLst>
          </p:nvPr>
        </p:nvGraphicFramePr>
        <p:xfrm>
          <a:off x="3327400" y="2953544"/>
          <a:ext cx="5537200" cy="2095500"/>
        </p:xfrm>
        <a:graphic>
          <a:graphicData uri="http://schemas.openxmlformats.org/drawingml/2006/table">
            <a:tbl>
              <a:tblPr/>
              <a:tblGrid>
                <a:gridCol w="800559">
                  <a:extLst>
                    <a:ext uri="{9D8B030D-6E8A-4147-A177-3AD203B41FA5}">
                      <a16:colId xmlns:a16="http://schemas.microsoft.com/office/drawing/2014/main" val="1309409561"/>
                    </a:ext>
                  </a:extLst>
                </a:gridCol>
                <a:gridCol w="752907">
                  <a:extLst>
                    <a:ext uri="{9D8B030D-6E8A-4147-A177-3AD203B41FA5}">
                      <a16:colId xmlns:a16="http://schemas.microsoft.com/office/drawing/2014/main" val="1215080885"/>
                    </a:ext>
                  </a:extLst>
                </a:gridCol>
                <a:gridCol w="800559">
                  <a:extLst>
                    <a:ext uri="{9D8B030D-6E8A-4147-A177-3AD203B41FA5}">
                      <a16:colId xmlns:a16="http://schemas.microsoft.com/office/drawing/2014/main" val="771755833"/>
                    </a:ext>
                  </a:extLst>
                </a:gridCol>
                <a:gridCol w="876803">
                  <a:extLst>
                    <a:ext uri="{9D8B030D-6E8A-4147-A177-3AD203B41FA5}">
                      <a16:colId xmlns:a16="http://schemas.microsoft.com/office/drawing/2014/main" val="847277157"/>
                    </a:ext>
                  </a:extLst>
                </a:gridCol>
                <a:gridCol w="829150">
                  <a:extLst>
                    <a:ext uri="{9D8B030D-6E8A-4147-A177-3AD203B41FA5}">
                      <a16:colId xmlns:a16="http://schemas.microsoft.com/office/drawing/2014/main" val="1998847610"/>
                    </a:ext>
                  </a:extLst>
                </a:gridCol>
                <a:gridCol w="886333">
                  <a:extLst>
                    <a:ext uri="{9D8B030D-6E8A-4147-A177-3AD203B41FA5}">
                      <a16:colId xmlns:a16="http://schemas.microsoft.com/office/drawing/2014/main" val="1240875187"/>
                    </a:ext>
                  </a:extLst>
                </a:gridCol>
                <a:gridCol w="590889">
                  <a:extLst>
                    <a:ext uri="{9D8B030D-6E8A-4147-A177-3AD203B41FA5}">
                      <a16:colId xmlns:a16="http://schemas.microsoft.com/office/drawing/2014/main" val="331310139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Patient age strata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085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&lt;2 years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2-4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5-11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12-15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16-17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95838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effectLst/>
                          <a:latin typeface="Calibri" panose="020F0502020204030204" pitchFamily="34" charset="0"/>
                        </a:rPr>
                        <a:t>Females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9243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  Frequency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822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  Percent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36.7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37.9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40.2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46.6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41.2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5888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effectLst/>
                          <a:latin typeface="Calibri" panose="020F0502020204030204" pitchFamily="34" charset="0"/>
                        </a:rPr>
                        <a:t>Males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32972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  Frequency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6580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  Percent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63.3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62.1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59.8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57.0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53.4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58.8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4069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8068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  Frequency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1.381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198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  Percent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100.0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58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7818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B51BD653-7625-6731-464E-313CE48B5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7711"/>
            <a:ext cx="9419147" cy="6850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8207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17F9211C-F818-B2C1-068C-3806B31EF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6" y="1438"/>
            <a:ext cx="9428672" cy="68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481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42D071A6-CE53-9BC5-65D5-2836937E5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1438"/>
            <a:ext cx="9427773" cy="68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4991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356EF0CD-A3AA-C781-6690-91F712603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1438"/>
            <a:ext cx="9427773" cy="68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4552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D1EC8D2-CBB6-D369-EECA-210DDCCB6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3826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66138FAD-64B7-BE70-306E-BA26C2415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9660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F23934D-1EB2-5940-18A2-4BE7B5316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010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AEA01B44-F4E2-A406-536C-6A7D7C614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-4836"/>
            <a:ext cx="9436400" cy="68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95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01E7A946-E392-B63C-BC6F-371A498AE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6" y="1438"/>
            <a:ext cx="9428672" cy="68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2285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3F1865A-B5C2-92D6-4D86-7A6F66C55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1438"/>
            <a:ext cx="9420045" cy="685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66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2AAB69F-9D44-6D8D-DEEF-74CAC52C9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Weight and height at transplantation by age strata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4BDE338-A195-D666-57CE-78EA3315A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059094"/>
              </p:ext>
            </p:extLst>
          </p:nvPr>
        </p:nvGraphicFramePr>
        <p:xfrm>
          <a:off x="2921000" y="2383482"/>
          <a:ext cx="6349999" cy="2476500"/>
        </p:xfrm>
        <a:graphic>
          <a:graphicData uri="http://schemas.openxmlformats.org/drawingml/2006/table">
            <a:tbl>
              <a:tblPr/>
              <a:tblGrid>
                <a:gridCol w="1842421">
                  <a:extLst>
                    <a:ext uri="{9D8B030D-6E8A-4147-A177-3AD203B41FA5}">
                      <a16:colId xmlns:a16="http://schemas.microsoft.com/office/drawing/2014/main" val="2351616383"/>
                    </a:ext>
                  </a:extLst>
                </a:gridCol>
                <a:gridCol w="714732">
                  <a:extLst>
                    <a:ext uri="{9D8B030D-6E8A-4147-A177-3AD203B41FA5}">
                      <a16:colId xmlns:a16="http://schemas.microsoft.com/office/drawing/2014/main" val="1376416812"/>
                    </a:ext>
                  </a:extLst>
                </a:gridCol>
                <a:gridCol w="733792">
                  <a:extLst>
                    <a:ext uri="{9D8B030D-6E8A-4147-A177-3AD203B41FA5}">
                      <a16:colId xmlns:a16="http://schemas.microsoft.com/office/drawing/2014/main" val="2906596675"/>
                    </a:ext>
                  </a:extLst>
                </a:gridCol>
                <a:gridCol w="810030">
                  <a:extLst>
                    <a:ext uri="{9D8B030D-6E8A-4147-A177-3AD203B41FA5}">
                      <a16:colId xmlns:a16="http://schemas.microsoft.com/office/drawing/2014/main" val="490919438"/>
                    </a:ext>
                  </a:extLst>
                </a:gridCol>
                <a:gridCol w="914857">
                  <a:extLst>
                    <a:ext uri="{9D8B030D-6E8A-4147-A177-3AD203B41FA5}">
                      <a16:colId xmlns:a16="http://schemas.microsoft.com/office/drawing/2014/main" val="2913759035"/>
                    </a:ext>
                  </a:extLst>
                </a:gridCol>
                <a:gridCol w="724262">
                  <a:extLst>
                    <a:ext uri="{9D8B030D-6E8A-4147-A177-3AD203B41FA5}">
                      <a16:colId xmlns:a16="http://schemas.microsoft.com/office/drawing/2014/main" val="1551391612"/>
                    </a:ext>
                  </a:extLst>
                </a:gridCol>
                <a:gridCol w="609905">
                  <a:extLst>
                    <a:ext uri="{9D8B030D-6E8A-4147-A177-3AD203B41FA5}">
                      <a16:colId xmlns:a16="http://schemas.microsoft.com/office/drawing/2014/main" val="184436344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Patient age strata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1190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&lt;2 years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2-4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5-11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12-15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16-17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9100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effectLst/>
                          <a:latin typeface="Calibri" panose="020F0502020204030204" pitchFamily="34" charset="0"/>
                        </a:rPr>
                        <a:t>Weight (kg)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2450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Number of patients with data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1138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5806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Median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9333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Minimum 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9148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Maximum 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22,3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67,5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103,5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26267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0205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effectLst/>
                          <a:latin typeface="Calibri" panose="020F0502020204030204" pitchFamily="34" charset="0"/>
                        </a:rPr>
                        <a:t>Height (cm)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91593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Number of patients with data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1143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28028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Median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8710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Minimum 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6058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  Maximum 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817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2984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B050F9B4-E5C9-BD4D-437E-292D3FDA4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1438"/>
            <a:ext cx="9420045" cy="685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418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F29D7D5-02D3-3358-3D71-9B13E64C6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6" y="1438"/>
            <a:ext cx="9428672" cy="68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515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8FA2689-374C-B425-71DE-7AFB25DE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1438"/>
            <a:ext cx="9427773" cy="68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50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6DF1C1DA-59B3-91B4-A3FD-4F4546959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7" y="-4837"/>
            <a:ext cx="9437298" cy="68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44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60D2D5AF-044A-7598-BD99-6856E2FF0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7" y="-4837"/>
            <a:ext cx="9437298" cy="68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29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310DC3CE-C5EB-622D-67F7-4E7B8D953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227" y="-4837"/>
            <a:ext cx="9437298" cy="68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634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62EEE9F-250C-3A8E-F078-7B976887F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37"/>
            <a:ext cx="9437298" cy="68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8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74B719D1-D316-F6B6-E40D-CB8B9DDA1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853" y="1438"/>
            <a:ext cx="9420045" cy="685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954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299</Words>
  <Application>Microsoft Office PowerPoint</Application>
  <PresentationFormat>Widescreen</PresentationFormat>
  <Paragraphs>148</Paragraphs>
  <Slides>42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42</vt:i4>
      </vt:variant>
    </vt:vector>
  </HeadingPairs>
  <TitlesOfParts>
    <vt:vector size="46" baseType="lpstr">
      <vt:lpstr>Arial</vt:lpstr>
      <vt:lpstr>Calibri</vt:lpstr>
      <vt:lpstr>Calibri Light</vt:lpstr>
      <vt:lpstr>Office-tema</vt:lpstr>
      <vt:lpstr>PowerPoint-præsentation</vt:lpstr>
      <vt:lpstr>Paediatric* (age&lt;18 years) kidney transplantations in the Nordic Countries 1995-2024 Overview of data</vt:lpstr>
      <vt:lpstr>Patient age distribution, NPRTSG 1995-2024</vt:lpstr>
      <vt:lpstr>Weight and height at transplantation by age strata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Søren Schwartz Sørensen</dc:creator>
  <cp:lastModifiedBy>Søren Schwartz Sørensen</cp:lastModifiedBy>
  <cp:revision>25</cp:revision>
  <cp:lastPrinted>2025-10-19T10:44:24Z</cp:lastPrinted>
  <dcterms:created xsi:type="dcterms:W3CDTF">2023-10-29T13:46:03Z</dcterms:created>
  <dcterms:modified xsi:type="dcterms:W3CDTF">2025-11-04T14:15:40Z</dcterms:modified>
</cp:coreProperties>
</file>