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1" r:id="rId2"/>
    <p:sldId id="365" r:id="rId3"/>
    <p:sldId id="312" r:id="rId4"/>
    <p:sldId id="366" r:id="rId5"/>
    <p:sldId id="367" r:id="rId6"/>
    <p:sldId id="368" r:id="rId7"/>
    <p:sldId id="369" r:id="rId8"/>
    <p:sldId id="370" r:id="rId9"/>
    <p:sldId id="418" r:id="rId10"/>
    <p:sldId id="419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3" r:id="rId53"/>
    <p:sldId id="412" r:id="rId54"/>
    <p:sldId id="414" r:id="rId55"/>
    <p:sldId id="415" r:id="rId56"/>
    <p:sldId id="416" r:id="rId57"/>
    <p:sldId id="417" r:id="rId58"/>
    <p:sldId id="420" r:id="rId59"/>
    <p:sldId id="421" r:id="rId60"/>
    <p:sldId id="422" r:id="rId61"/>
    <p:sldId id="423" r:id="rId62"/>
    <p:sldId id="424" r:id="rId63"/>
    <p:sldId id="425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2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21-01-2025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86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21-01-2025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696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21-01-2025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229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21-01-2025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21-01-2025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634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21-01-2025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241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21-01-2025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137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21-01-2025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32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21-01-2025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968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21-01-2025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900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21-01-2025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062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CB9A-F7DD-4258-B877-7E1D777E1E0A}" type="datetimeFigureOut">
              <a:rPr lang="da-DK" smtClean="0"/>
              <a:t>21-01-2025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592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1B6EF-B678-412C-85CB-F492B938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dirty="0"/>
              <a:t>Kidney transplantations in the Scandiatransplant countries* </a:t>
            </a:r>
            <a:br>
              <a:rPr lang="en-GB" sz="2400" dirty="0"/>
            </a:br>
            <a:r>
              <a:rPr lang="en-GB" sz="2400" dirty="0"/>
              <a:t>1995-2023</a:t>
            </a:r>
            <a:br>
              <a:rPr lang="en-GB" sz="2400" dirty="0"/>
            </a:br>
            <a:r>
              <a:rPr lang="en-GB" sz="2400" dirty="0"/>
              <a:t>Overview of data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1344D2F-38AB-4D03-B0E7-9A7A8B66BE29}"/>
              </a:ext>
            </a:extLst>
          </p:cNvPr>
          <p:cNvSpPr txBox="1"/>
          <p:nvPr/>
        </p:nvSpPr>
        <p:spPr>
          <a:xfrm>
            <a:off x="1950427" y="6392008"/>
            <a:ext cx="687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Denmark, Estonia (data start 2017), Finland, Iceland, Norway, Sweden</a:t>
            </a:r>
          </a:p>
        </p:txBody>
      </p:sp>
      <p:graphicFrame>
        <p:nvGraphicFramePr>
          <p:cNvPr id="5" name="Tabel 3">
            <a:extLst>
              <a:ext uri="{FF2B5EF4-FFF2-40B4-BE49-F238E27FC236}">
                <a16:creationId xmlns:a16="http://schemas.microsoft.com/office/drawing/2014/main" id="{00C79AFC-A71E-4E1E-8740-8937979DB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18895"/>
              </p:ext>
            </p:extLst>
          </p:nvPr>
        </p:nvGraphicFramePr>
        <p:xfrm>
          <a:off x="1950427" y="1851270"/>
          <a:ext cx="8291146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73989">
                  <a:extLst>
                    <a:ext uri="{9D8B030D-6E8A-4147-A177-3AD203B41FA5}">
                      <a16:colId xmlns:a16="http://schemas.microsoft.com/office/drawing/2014/main" val="2569438118"/>
                    </a:ext>
                  </a:extLst>
                </a:gridCol>
                <a:gridCol w="1617157">
                  <a:extLst>
                    <a:ext uri="{9D8B030D-6E8A-4147-A177-3AD203B41FA5}">
                      <a16:colId xmlns:a16="http://schemas.microsoft.com/office/drawing/2014/main" val="400644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Total number transplantations, kidney and kidney + other organ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30768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99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Transplantations, kidney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29429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7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First transplantation, kidney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24984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94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First transplantation, kidney only, deceased donor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17510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48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First transplantation, kidney only, living donor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7474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78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pancreas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770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6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55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islet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34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897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Other combinations with kidney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4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2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A8BCD18-4D1E-6822-6037-68ED3CB49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4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C0BF178-5BA4-D9B8-819A-8D31DBE1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2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85CD382-7A83-591F-F64A-55A237399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5388"/>
            <a:ext cx="9422342" cy="6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2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B9A00E8-A106-EAB8-1AE6-670EF91E7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6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8735711-2DDF-829E-74F6-C55BDFE97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52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B45B3C7-02CC-F3A9-46CD-81B63BA38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2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FB57481-9F12-2BDF-899D-C614E05D2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67" y="-1"/>
            <a:ext cx="9430807" cy="68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4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8380678-347C-AD43-30C5-F2BF7BFC1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67" y="-1"/>
            <a:ext cx="9430807" cy="68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2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73FFEAC-AA34-5F9F-C3EC-1C9F3FF07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-769"/>
            <a:ext cx="9430808" cy="68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48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E69D598-C83B-76FF-7259-0F2A2231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0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48E9D-C055-4DA9-9ADF-7DAD557A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Abbreviations for Tx centers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C0D5EF5-A33C-4D6C-8142-41FC18FC7585}"/>
              </a:ext>
            </a:extLst>
          </p:cNvPr>
          <p:cNvSpPr txBox="1"/>
          <p:nvPr/>
        </p:nvSpPr>
        <p:spPr>
          <a:xfrm>
            <a:off x="4342702" y="2097248"/>
            <a:ext cx="27988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 = Aarhus, Denmark</a:t>
            </a:r>
          </a:p>
          <a:p>
            <a:r>
              <a:rPr lang="en-US" dirty="0"/>
              <a:t>OD = Odense, Denmark</a:t>
            </a:r>
          </a:p>
          <a:p>
            <a:r>
              <a:rPr lang="en-US" dirty="0"/>
              <a:t>CP = Copenhagen, Denmark</a:t>
            </a:r>
          </a:p>
          <a:p>
            <a:r>
              <a:rPr lang="en-US" dirty="0"/>
              <a:t>GO = Gothenburg, Sweden</a:t>
            </a:r>
          </a:p>
          <a:p>
            <a:r>
              <a:rPr lang="en-US" dirty="0"/>
              <a:t>ML = Malmö/Lund, Sweden</a:t>
            </a:r>
          </a:p>
          <a:p>
            <a:r>
              <a:rPr lang="en-US" dirty="0"/>
              <a:t>ST = Stockholm, Sweden</a:t>
            </a:r>
          </a:p>
          <a:p>
            <a:r>
              <a:rPr lang="en-US" dirty="0"/>
              <a:t>UP= Uppsala, Sweden</a:t>
            </a:r>
          </a:p>
          <a:p>
            <a:r>
              <a:rPr lang="en-US" dirty="0"/>
              <a:t>OS = Oslo, Norway</a:t>
            </a:r>
          </a:p>
          <a:p>
            <a:r>
              <a:rPr lang="en-US" dirty="0"/>
              <a:t>HE = Helsinki, Finland</a:t>
            </a:r>
          </a:p>
          <a:p>
            <a:r>
              <a:rPr lang="en-US" dirty="0"/>
              <a:t>RE = Reykjavik, Iceland</a:t>
            </a:r>
          </a:p>
          <a:p>
            <a:r>
              <a:rPr lang="en-US" dirty="0"/>
              <a:t>TA = Tartu, Estonia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4510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9B78A00-D05E-12D9-FED8-E93D32F4A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0"/>
            <a:ext cx="9422341" cy="6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24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1F83C02-BA4D-F13B-CBE4-AE974839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87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EBEB6C9-254A-79D5-37C3-EF9F96096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3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C1B480-E8C6-2AF1-3E19-62619D3D3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67" y="-769"/>
            <a:ext cx="9431865" cy="68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80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FA29733-9A2A-3B9B-5B39-410F0AA1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49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E341F57-2852-6CD3-863F-D3C5F575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-769"/>
            <a:ext cx="9430808" cy="68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52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9CB5C5E-9F87-7032-71F5-44164C489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1AD02D1-4D07-AE54-5E7D-762901A90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-769"/>
            <a:ext cx="9430808" cy="68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76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72EC5FC-D1F4-2006-54E0-EF30A4873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9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8B8F297-DC07-24A4-DD90-F7D915F67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2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A144202-67EC-BF37-3FF7-7C2F74381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-769"/>
            <a:ext cx="9430808" cy="68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14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D64CCD9-D0A9-2317-3109-85EC024BB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5388"/>
            <a:ext cx="9414933" cy="684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9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D9D55E0-9123-4A80-D191-F28433BA1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56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D7C1FCC-7F49-96AB-0BCC-7E9E3CBD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0"/>
            <a:ext cx="9422341" cy="6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91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E92B01E-12C7-C01D-6392-625689AC4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2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3CE7586-C623-243E-BDB8-1B5B0ACBA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67" y="-1"/>
            <a:ext cx="9430807" cy="68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77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82FD248-4B78-E5C8-4351-22F55F18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-769"/>
            <a:ext cx="9430808" cy="68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6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4932AFD-D769-8BA7-1328-2A7668EF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99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9B14EA5-E671-7351-A2EF-650DE03B3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5388"/>
            <a:ext cx="9422342" cy="6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16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E97F733-9AC7-9E25-4338-515808774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0"/>
            <a:ext cx="9422341" cy="6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8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5E6903C-A105-554F-D0FF-47F7554F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0"/>
            <a:ext cx="9422341" cy="6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5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D987837-8CE5-D395-A7D5-00FD4FAF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14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6587799-3808-22C1-3404-C73F08DF2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67" y="5387"/>
            <a:ext cx="9423399" cy="685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04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FA3CCDF-C1BC-EB5F-C76A-2F68E3E4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6112"/>
            <a:ext cx="9421346" cy="68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25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3E29D1F-9E89-FFA5-9635-F25ACB381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67" y="5387"/>
            <a:ext cx="9423399" cy="685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56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5A5C509-95FB-772F-29B8-3BCCA15D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96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8296000-C7F8-D1CC-CF07-636676907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-769"/>
            <a:ext cx="9430808" cy="68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62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E7AB03C-556A-4BA1-21B1-12B80D382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5388"/>
            <a:ext cx="9414933" cy="684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892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95D6114-5BE2-8B2C-77B5-D81B49A3D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67" y="-1"/>
            <a:ext cx="9430807" cy="68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37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7744389-F091-68CB-6822-938563EA7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0"/>
            <a:ext cx="9422341" cy="6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91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81A3969-1C06-C6F7-4879-B7DDD7C7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-769"/>
            <a:ext cx="9430808" cy="68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260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7B8E5C1-FCAB-80AE-197D-3D52C82B0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5388"/>
            <a:ext cx="9422342" cy="6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4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F980290-E684-63D5-77C2-790A133CD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85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654FAE3-5214-ABC3-A165-3967E93E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6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5824664-3D48-7332-85AC-B6AD8A65B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-769"/>
            <a:ext cx="9430808" cy="68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951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38B6C8F-7FF7-557C-E74E-067975E47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-6927"/>
            <a:ext cx="9439275" cy="68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937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6DEF1FC-FF7D-5F0B-E8CF-211085670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67" y="-1"/>
            <a:ext cx="9430807" cy="68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5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B355105-FD7B-0D0F-E007-768D9DBB4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29" y="-1"/>
            <a:ext cx="9421345" cy="685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87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A5641B9-A3CB-69F7-7654-904B7E96D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92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D3C3A16-EC4F-5157-64C0-EBD9F98A2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6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BD2ADDD-6705-B533-E1D2-442D415C4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29" y="-1"/>
            <a:ext cx="9421345" cy="685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489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ED7D51A-8042-293A-505A-ABEBFB8A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65" y="-1"/>
            <a:ext cx="9430309" cy="68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945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F4C0AFF-C9D0-8481-BFF0-248AE7DE7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29" y="-407"/>
            <a:ext cx="9421905" cy="68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8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AE0552A-B703-6839-5845-50BB4A125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67" y="-1"/>
            <a:ext cx="9430807" cy="68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505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D819A6A-762C-B235-DA6D-407BF1FB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-407"/>
            <a:ext cx="9430310" cy="68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4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02B0AC-62FF-85FA-D2B8-09ED8E283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65" y="6111"/>
            <a:ext cx="9421905" cy="68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065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EB2CD5A-B081-7509-C506-B49E9166E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65" y="6111"/>
            <a:ext cx="9421905" cy="68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289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1B2E96D-14AD-709B-BE1D-7C5707108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-407"/>
            <a:ext cx="9430310" cy="68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3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E797033-18D4-68B6-5113-9C63DC5EA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-1"/>
            <a:ext cx="9439274" cy="68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8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A24E426-74FE-EB4A-5E3A-9782DD6C5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0"/>
            <a:ext cx="9422341" cy="6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9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A301EE1-7E9B-4F8E-4ED8-E4DFA770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82" y="6548"/>
            <a:ext cx="9467273" cy="6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85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171</Words>
  <Application>Microsoft Office PowerPoint</Application>
  <PresentationFormat>Widescreen</PresentationFormat>
  <Paragraphs>36</Paragraphs>
  <Slides>63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Office-tema</vt:lpstr>
      <vt:lpstr>Kidney transplantations in the Scandiatransplant countries*  1995-2023 Overview of data</vt:lpstr>
      <vt:lpstr>Abbreviations for Tx centers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Schwartz Sørensen</dc:creator>
  <cp:lastModifiedBy>Ilse Duus Weinreich</cp:lastModifiedBy>
  <cp:revision>79</cp:revision>
  <dcterms:created xsi:type="dcterms:W3CDTF">2020-09-20T12:16:42Z</dcterms:created>
  <dcterms:modified xsi:type="dcterms:W3CDTF">2025-01-21T07:39:28Z</dcterms:modified>
</cp:coreProperties>
</file>