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5"/>
  </p:notesMasterIdLst>
  <p:sldIdLst>
    <p:sldId id="311" r:id="rId2"/>
    <p:sldId id="365" r:id="rId3"/>
    <p:sldId id="312" r:id="rId4"/>
    <p:sldId id="366" r:id="rId5"/>
    <p:sldId id="367" r:id="rId6"/>
    <p:sldId id="368" r:id="rId7"/>
    <p:sldId id="369" r:id="rId8"/>
    <p:sldId id="370" r:id="rId9"/>
    <p:sldId id="418" r:id="rId10"/>
    <p:sldId id="419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3" r:id="rId53"/>
    <p:sldId id="412" r:id="rId54"/>
    <p:sldId id="414" r:id="rId55"/>
    <p:sldId id="415" r:id="rId56"/>
    <p:sldId id="416" r:id="rId57"/>
    <p:sldId id="417" r:id="rId58"/>
    <p:sldId id="420" r:id="rId59"/>
    <p:sldId id="421" r:id="rId60"/>
    <p:sldId id="422" r:id="rId61"/>
    <p:sldId id="423" r:id="rId62"/>
    <p:sldId id="424" r:id="rId63"/>
    <p:sldId id="425" r:id="rId6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2" autoAdjust="0"/>
  </p:normalViewPr>
  <p:slideViewPr>
    <p:cSldViewPr snapToGrid="0">
      <p:cViewPr varScale="1">
        <p:scale>
          <a:sx n="105" d="100"/>
          <a:sy n="105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9ED0-5D29-4F7B-8F9A-B482D019278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6B49B-CF7A-4995-A71B-4FF413302F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9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B49B-CF7A-4995-A71B-4FF413302F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8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05-11-2025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86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05-11-2025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696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05-11-2025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229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05-11-2025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05-11-2025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634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05-11-2025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241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05-11-2025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37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05-11-2025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32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05-11-2025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968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05-11-2025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00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05-11-2025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062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CB9A-F7DD-4258-B877-7E1D777E1E0A}" type="datetimeFigureOut">
              <a:rPr lang="da-DK" smtClean="0"/>
              <a:t>05-11-2025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592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1B6EF-B678-412C-85CB-F492B938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/>
              <a:t>Kidney transplantations in the Scandiatransplant countries* </a:t>
            </a:r>
            <a:br>
              <a:rPr lang="en-GB" sz="2400" dirty="0"/>
            </a:br>
            <a:r>
              <a:rPr lang="en-GB" sz="2400" dirty="0"/>
              <a:t>1995-2024</a:t>
            </a:r>
            <a:br>
              <a:rPr lang="en-GB" sz="2400" dirty="0"/>
            </a:br>
            <a:r>
              <a:rPr lang="en-GB" sz="2400" dirty="0"/>
              <a:t>Overview of data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1344D2F-38AB-4D03-B0E7-9A7A8B66BE29}"/>
              </a:ext>
            </a:extLst>
          </p:cNvPr>
          <p:cNvSpPr txBox="1"/>
          <p:nvPr/>
        </p:nvSpPr>
        <p:spPr>
          <a:xfrm>
            <a:off x="1950427" y="6392008"/>
            <a:ext cx="687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Denmark, Estonia (data start 2017), Finland, Iceland, Norway, Sweden</a:t>
            </a:r>
          </a:p>
        </p:txBody>
      </p:sp>
      <p:graphicFrame>
        <p:nvGraphicFramePr>
          <p:cNvPr id="5" name="Tabel 3">
            <a:extLst>
              <a:ext uri="{FF2B5EF4-FFF2-40B4-BE49-F238E27FC236}">
                <a16:creationId xmlns:a16="http://schemas.microsoft.com/office/drawing/2014/main" id="{00C79AFC-A71E-4E1E-8740-8937979DB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09125"/>
              </p:ext>
            </p:extLst>
          </p:nvPr>
        </p:nvGraphicFramePr>
        <p:xfrm>
          <a:off x="1950427" y="1851270"/>
          <a:ext cx="8291146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73989">
                  <a:extLst>
                    <a:ext uri="{9D8B030D-6E8A-4147-A177-3AD203B41FA5}">
                      <a16:colId xmlns:a16="http://schemas.microsoft.com/office/drawing/2014/main" val="2569438118"/>
                    </a:ext>
                  </a:extLst>
                </a:gridCol>
                <a:gridCol w="1617157">
                  <a:extLst>
                    <a:ext uri="{9D8B030D-6E8A-4147-A177-3AD203B41FA5}">
                      <a16:colId xmlns:a16="http://schemas.microsoft.com/office/drawing/2014/main" val="400644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Total number transplantations, kidney and kidney + other organ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32186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99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Transplantations, kidney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30791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7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First transplantation, kidney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26153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94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First transplantation, kidney only, deceased donor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18403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8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First transplantation, kidney only, living donor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7750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78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pancreas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1054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77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6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55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islet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34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89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Other combinations with kidney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4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2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2160E-443A-463A-33A5-B9B0FFFE9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4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7B4E3E1-5C48-3850-1005-D640A059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72BFA64-1440-36D0-9212-96FB62D95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2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0FE551C-4C65-4DEE-A9AD-F13B819FC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6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3A7BFE2-3131-E880-796F-EF4900FD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5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0064D78-CF54-A462-FCA0-4DC8A56FF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59" y="-3165"/>
            <a:ext cx="9441237" cy="68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2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BB1B714-B956-A67E-13DF-DA4D4E1E5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59" y="-2116"/>
            <a:ext cx="9439793" cy="68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4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72D0B4A-004A-686F-9AF7-A3CBD658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2117"/>
            <a:ext cx="9445752" cy="68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2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FE1F704-10E0-7C09-83C1-EC896516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59" y="-8761"/>
            <a:ext cx="9448937" cy="68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4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5C7C68C-AC93-F237-6F17-FD4EBF41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4529"/>
            <a:ext cx="9427464" cy="68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0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48E9D-C055-4DA9-9ADF-7DAD557A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Abbreviations for Tx centers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C0D5EF5-A33C-4D6C-8142-41FC18FC7585}"/>
              </a:ext>
            </a:extLst>
          </p:cNvPr>
          <p:cNvSpPr txBox="1"/>
          <p:nvPr/>
        </p:nvSpPr>
        <p:spPr>
          <a:xfrm>
            <a:off x="4342702" y="2097248"/>
            <a:ext cx="27988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 = Aarhus, Denmark</a:t>
            </a:r>
          </a:p>
          <a:p>
            <a:r>
              <a:rPr lang="en-US" dirty="0"/>
              <a:t>OD = Odense, Denmark</a:t>
            </a:r>
          </a:p>
          <a:p>
            <a:r>
              <a:rPr lang="en-US" dirty="0"/>
              <a:t>CP = Copenhagen, Denmark</a:t>
            </a:r>
          </a:p>
          <a:p>
            <a:r>
              <a:rPr lang="en-US" dirty="0"/>
              <a:t>GO = Gothenburg, Sweden</a:t>
            </a:r>
          </a:p>
          <a:p>
            <a:r>
              <a:rPr lang="en-US" dirty="0"/>
              <a:t>ML = Malmö/Lund, Sweden</a:t>
            </a:r>
          </a:p>
          <a:p>
            <a:r>
              <a:rPr lang="en-US" dirty="0"/>
              <a:t>ST = Stockholm, Sweden</a:t>
            </a:r>
          </a:p>
          <a:p>
            <a:r>
              <a:rPr lang="en-US" dirty="0"/>
              <a:t>UP= Uppsala, Sweden</a:t>
            </a:r>
          </a:p>
          <a:p>
            <a:r>
              <a:rPr lang="en-US" dirty="0"/>
              <a:t>OS = Oslo, Norway</a:t>
            </a:r>
          </a:p>
          <a:p>
            <a:r>
              <a:rPr lang="en-US" dirty="0"/>
              <a:t>HE = Helsinki, Finland</a:t>
            </a:r>
          </a:p>
          <a:p>
            <a:r>
              <a:rPr lang="en-US" dirty="0"/>
              <a:t>RE = Reykjavik, Iceland</a:t>
            </a:r>
          </a:p>
          <a:p>
            <a:r>
              <a:rPr lang="en-US" dirty="0"/>
              <a:t>TA = Tartu, Estonia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4510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A3C4F7E-3702-920C-20D0-4B050255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-2116"/>
            <a:ext cx="9436608" cy="68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24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3A2E8B7-0867-DF43-651F-E60D8621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59" y="4530"/>
            <a:ext cx="9430649" cy="685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87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B9FA070-57C8-C212-59B2-7740EE79B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60" y="0"/>
            <a:ext cx="943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3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DEA54C6-094A-6030-7485-69536F8D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59" y="4530"/>
            <a:ext cx="9430649" cy="685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80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F0E64ED-01C4-F776-1F8A-0688AC5F4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59" y="4530"/>
            <a:ext cx="9430649" cy="685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4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6FC7306-F191-3869-8CEE-3AF94FE1D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59" y="4530"/>
            <a:ext cx="9430649" cy="685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52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DCD01CE-3B71-B203-FC1A-649E5CAFA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59" y="-2116"/>
            <a:ext cx="9439793" cy="68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519EEB6-237D-A2F2-2E0B-E11570A64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88" y="-4711"/>
            <a:ext cx="9427464" cy="68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76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D62D99B-FF25-8141-EAF1-6A5AD3AF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8590"/>
            <a:ext cx="9417939" cy="68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9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DC3D810-7727-C923-8458-F4635E35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55DDF8B-8282-D249-0669-19E14DAB5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4711"/>
            <a:ext cx="9436227" cy="68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14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34382F5-88C0-A9CC-1796-2B089C617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8590"/>
            <a:ext cx="9417939" cy="68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9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B909BCF-B8D4-4960-00B2-AA78A7430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56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F1B1DC7-BA94-A74F-520C-0D2B4D1B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-4711"/>
            <a:ext cx="9436608" cy="68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91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5335CC9-B4EC-1957-5B93-ED7AA34E7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1939"/>
            <a:ext cx="9427464" cy="68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3ED94E7-B7A6-D315-85C4-B05CEA599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744" y="-4711"/>
            <a:ext cx="9436608" cy="68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77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7634C47-898A-AEB4-7E01-B7EAB0EF5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4711"/>
            <a:ext cx="9436227" cy="68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6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4950ABB-8273-222C-D94A-DE8AD7AB3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1939"/>
            <a:ext cx="9427464" cy="68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99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1E336C1-34DA-9CD8-22C8-7601E3BA2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1939"/>
            <a:ext cx="9427464" cy="68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16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F42DE08-0BC1-3697-98AB-34C1F60F9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1939"/>
            <a:ext cx="9427464" cy="68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8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E217F01-04DE-3BF5-8600-C2C1BEB1D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5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33107A6-8B0C-D8AD-8BFC-C4DBCC696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14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556E524-2282-35AB-27BD-E2C5A7DE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04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D953636-DF53-952E-B4AD-E343B5FB4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1939"/>
            <a:ext cx="9427464" cy="68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25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2DB017E-2617-D6A2-1023-5355CC5E6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-4711"/>
            <a:ext cx="9436608" cy="68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56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17640AD-40F1-A62A-C3BC-3821922CA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96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752AC98-66E1-0247-719E-746E1C9E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62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0345A77-A14E-1AB8-C63F-4A121427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5120"/>
            <a:ext cx="9422710" cy="68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89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0D52F97-4EF7-E8CA-AFA0-2CDECBD0F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37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9D0CF23-8DD6-B823-A905-CEABF51F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91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C907520-E330-7F60-DE12-3A9724F83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1939"/>
            <a:ext cx="9427464" cy="68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26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6ABF580-C447-8B8C-BE40-4FBB7B68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29" y="990"/>
            <a:ext cx="9421585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91883C7-C1AA-4BD8-0380-11C2B00E0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8590"/>
            <a:ext cx="9417939" cy="68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85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4084414-19BB-DAF8-F3F2-9BFD45DD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1939"/>
            <a:ext cx="9427464" cy="68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6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405B430-6060-DC59-847A-ED034EF8F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990"/>
            <a:ext cx="9428389" cy="68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951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96530B6-D1CA-36E9-96A0-D88432EAF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937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3E47400-809E-A4BD-208C-05FFA1AA4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1939"/>
            <a:ext cx="9427464" cy="68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5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7E3BE0C-D15B-44C8-F074-F365365D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-4711"/>
            <a:ext cx="9436608" cy="68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87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66E22B4-840F-E535-E2D3-D0ED7E08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92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1302FBA-65D4-018A-9585-9A95D1EA8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-4711"/>
            <a:ext cx="9436608" cy="68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6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2EC9027-A471-A55B-7912-79B865DC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-4711"/>
            <a:ext cx="9436608" cy="68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89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19634C6-4C91-A440-05B5-2D87B6A4B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945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7FE2E9B-0572-A283-DE61-7F6B345D6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1939"/>
            <a:ext cx="9427464" cy="68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8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46CC130-D3E1-A46D-B3F0-79D5E58C6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39"/>
            <a:ext cx="9436608" cy="68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50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256DC2E-B8F0-C356-BCBD-8736238C8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4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404C553-108B-7269-AADF-731D3727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065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83D5360-CCC0-722B-1CC2-B8365076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289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0E5A734-5A7A-68C9-7460-D7162984A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1939"/>
            <a:ext cx="9427464" cy="68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3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E6DE60D-5FCA-F733-03C6-315252717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940"/>
            <a:ext cx="9427083" cy="68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8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D74E58C-08DE-5300-7BB7-C4F36CBB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-4711"/>
            <a:ext cx="9436227" cy="68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9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7F9846-4981-75C4-D7EC-CCADA9B89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60" y="0"/>
            <a:ext cx="940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85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634</TotalTime>
  <Words>172</Words>
  <Application>Microsoft Office PowerPoint</Application>
  <PresentationFormat>Widescreen</PresentationFormat>
  <Paragraphs>37</Paragraphs>
  <Slides>63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63</vt:i4>
      </vt:variant>
    </vt:vector>
  </HeadingPairs>
  <TitlesOfParts>
    <vt:vector size="68" baseType="lpstr">
      <vt:lpstr>Aptos</vt:lpstr>
      <vt:lpstr>Arial</vt:lpstr>
      <vt:lpstr>Calibri</vt:lpstr>
      <vt:lpstr>Calibri Light</vt:lpstr>
      <vt:lpstr>Office-tema</vt:lpstr>
      <vt:lpstr>Kidney transplantations in the Scandiatransplant countries*  1995-2024 Overview of data</vt:lpstr>
      <vt:lpstr>Abbreviations for Tx centers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Schwartz Sørensen</dc:creator>
  <cp:lastModifiedBy>Søren Schwartz Sørensen</cp:lastModifiedBy>
  <cp:revision>84</cp:revision>
  <cp:lastPrinted>2025-07-06T20:53:02Z</cp:lastPrinted>
  <dcterms:created xsi:type="dcterms:W3CDTF">2020-09-20T12:16:42Z</dcterms:created>
  <dcterms:modified xsi:type="dcterms:W3CDTF">2025-11-05T09:22:26Z</dcterms:modified>
</cp:coreProperties>
</file>