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9" r:id="rId22"/>
    <p:sldId id="280" r:id="rId23"/>
    <p:sldId id="281" r:id="rId24"/>
    <p:sldId id="282" r:id="rId25"/>
    <p:sldId id="277" r:id="rId26"/>
    <p:sldId id="283" r:id="rId27"/>
    <p:sldId id="284" r:id="rId28"/>
    <p:sldId id="285" r:id="rId29"/>
    <p:sldId id="278" r:id="rId30"/>
    <p:sldId id="286" r:id="rId31"/>
    <p:sldId id="287" r:id="rId32"/>
    <p:sldId id="288" r:id="rId33"/>
    <p:sldId id="289" r:id="rId3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327055928098029E-2"/>
          <c:y val="4.4057617797775298E-2"/>
          <c:w val="0.71636855762347895"/>
          <c:h val="0.856531058617672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Number of patients on the waiting list at the end of the year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1936</c:v>
                </c:pt>
                <c:pt idx="1">
                  <c:v>2117</c:v>
                </c:pt>
                <c:pt idx="2">
                  <c:v>2093</c:v>
                </c:pt>
                <c:pt idx="3">
                  <c:v>2116</c:v>
                </c:pt>
                <c:pt idx="4">
                  <c:v>2211</c:v>
                </c:pt>
                <c:pt idx="5">
                  <c:v>2280</c:v>
                </c:pt>
                <c:pt idx="6">
                  <c:v>2402</c:v>
                </c:pt>
                <c:pt idx="7">
                  <c:v>2487</c:v>
                </c:pt>
                <c:pt idx="8">
                  <c:v>2635</c:v>
                </c:pt>
                <c:pt idx="9">
                  <c:v>2660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97-4B7D-8ADB-D8F7453B6AB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Number of transplanted organs during the year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1710</c:v>
                </c:pt>
                <c:pt idx="1">
                  <c:v>1686</c:v>
                </c:pt>
                <c:pt idx="2">
                  <c:v>1857</c:v>
                </c:pt>
                <c:pt idx="3">
                  <c:v>1823</c:v>
                </c:pt>
                <c:pt idx="4">
                  <c:v>1841</c:v>
                </c:pt>
                <c:pt idx="5">
                  <c:v>2009</c:v>
                </c:pt>
                <c:pt idx="6">
                  <c:v>2005</c:v>
                </c:pt>
                <c:pt idx="7">
                  <c:v>1999</c:v>
                </c:pt>
                <c:pt idx="8">
                  <c:v>2070</c:v>
                </c:pt>
                <c:pt idx="9">
                  <c:v>2010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97-4B7D-8ADB-D8F7453B6A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226880"/>
        <c:axId val="219228416"/>
      </c:barChart>
      <c:catAx>
        <c:axId val="219226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19228416"/>
        <c:crosses val="autoZero"/>
        <c:auto val="1"/>
        <c:lblAlgn val="ctr"/>
        <c:lblOffset val="100"/>
        <c:noMultiLvlLbl val="0"/>
      </c:catAx>
      <c:valAx>
        <c:axId val="219228416"/>
        <c:scaling>
          <c:orientation val="minMax"/>
          <c:max val="2800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9226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53787878787876"/>
          <c:y val="0.24967097862767151"/>
          <c:w val="0.17059278811739448"/>
          <c:h val="0.4887532808398950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da-DK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/>
            </a:pPr>
            <a:r>
              <a:rPr lang="da-DK"/>
              <a:t>Number of organs exported and imported </a:t>
            </a:r>
          </a:p>
          <a:p>
            <a:pPr algn="ctr" rtl="0">
              <a:defRPr/>
            </a:pPr>
            <a:r>
              <a:rPr lang="da-DK"/>
              <a:t>between other EOEO's and Sweden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Imported to Sweden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2</c:v>
                </c:pt>
                <c:pt idx="3">
                  <c:v>2</c:v>
                </c:pt>
                <c:pt idx="4">
                  <c:v>16</c:v>
                </c:pt>
                <c:pt idx="5">
                  <c:v>7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69-44F0-BB0A-F6887815227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Exported from Sweden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5</c:v>
                </c:pt>
                <c:pt idx="1">
                  <c:v>12</c:v>
                </c:pt>
                <c:pt idx="2">
                  <c:v>10</c:v>
                </c:pt>
                <c:pt idx="3">
                  <c:v>5</c:v>
                </c:pt>
                <c:pt idx="4">
                  <c:v>4</c:v>
                </c:pt>
                <c:pt idx="5">
                  <c:v>15</c:v>
                </c:pt>
                <c:pt idx="6">
                  <c:v>9</c:v>
                </c:pt>
                <c:pt idx="7">
                  <c:v>10</c:v>
                </c:pt>
                <c:pt idx="8">
                  <c:v>12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69-44F0-BB0A-F688781522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3331968"/>
        <c:axId val="303338240"/>
      </c:barChart>
      <c:catAx>
        <c:axId val="303331968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338240"/>
        <c:crosses val="autoZero"/>
        <c:auto val="1"/>
        <c:lblAlgn val="ctr"/>
        <c:lblOffset val="100"/>
        <c:noMultiLvlLbl val="0"/>
      </c:catAx>
      <c:valAx>
        <c:axId val="303338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33196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4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Number of deceased donors from where organ(s) were exported from Scandiatransplant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'Ark1'!$A$2:$A$7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'Ark1'!$B$2:$B$7</c:f>
              <c:numCache>
                <c:formatCode>General</c:formatCode>
                <c:ptCount val="6"/>
                <c:pt idx="0">
                  <c:v>5</c:v>
                </c:pt>
                <c:pt idx="1">
                  <c:v>14</c:v>
                </c:pt>
                <c:pt idx="2">
                  <c:v>9</c:v>
                </c:pt>
                <c:pt idx="3">
                  <c:v>14</c:v>
                </c:pt>
                <c:pt idx="4">
                  <c:v>15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F5-4310-9A43-8BB31884DAEF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Total number of deceased donors where organ(s) were offered from Scandiatransplant to other countries/OEO's (approx. number)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'Ark1'!$A$2:$A$7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'Ark1'!$C$2:$C$7</c:f>
              <c:numCache>
                <c:formatCode>General</c:formatCode>
                <c:ptCount val="6"/>
                <c:pt idx="1">
                  <c:v>20</c:v>
                </c:pt>
                <c:pt idx="2">
                  <c:v>22</c:v>
                </c:pt>
                <c:pt idx="3">
                  <c:v>29</c:v>
                </c:pt>
                <c:pt idx="4">
                  <c:v>29</c:v>
                </c:pt>
                <c:pt idx="5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F5-4310-9A43-8BB31884DAEF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Number of deceased donors from where organ(s) were imported to Scandiatransplant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'Ark1'!$A$2:$A$7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'Ark1'!$D$2:$D$7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6F5-4310-9A43-8BB31884DAEF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Total number of deceased donors where organ(s) were offered from other countries/OEO's to Scandiatransplant (approx. number)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'Ark1'!$A$2:$A$7</c:f>
              <c:numCache>
                <c:formatCode>General</c:formatCode>
                <c:ptCount val="6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  <c:pt idx="4">
                  <c:v>2017</c:v>
                </c:pt>
                <c:pt idx="5">
                  <c:v>2018</c:v>
                </c:pt>
              </c:numCache>
            </c:numRef>
          </c:cat>
          <c:val>
            <c:numRef>
              <c:f>'Ark1'!$E$2:$E$7</c:f>
              <c:numCache>
                <c:formatCode>General</c:formatCode>
                <c:ptCount val="6"/>
                <c:pt idx="1">
                  <c:v>63</c:v>
                </c:pt>
                <c:pt idx="2">
                  <c:v>63</c:v>
                </c:pt>
                <c:pt idx="3">
                  <c:v>68</c:v>
                </c:pt>
                <c:pt idx="4">
                  <c:v>47</c:v>
                </c:pt>
                <c:pt idx="5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6F5-4310-9A43-8BB31884DAE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03434752"/>
        <c:axId val="303453312"/>
      </c:barChart>
      <c:catAx>
        <c:axId val="3034347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453312"/>
        <c:crosses val="autoZero"/>
        <c:auto val="1"/>
        <c:lblAlgn val="ctr"/>
        <c:lblOffset val="100"/>
        <c:noMultiLvlLbl val="0"/>
      </c:catAx>
      <c:valAx>
        <c:axId val="30345331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Number of donors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4347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6.8140903439701639E-2"/>
          <c:y val="0.69289876187513988"/>
          <c:w val="0.88392777218637153"/>
          <c:h val="0.30710123812486023"/>
        </c:manualLayout>
      </c:layout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2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Permanent withdrawn from the kidney wating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165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85-461F-9504-352027EACC7E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Dead while wating for a kidney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'Ark1'!$B$3</c:f>
              <c:numCache>
                <c:formatCode>General</c:formatCode>
                <c:ptCount val="1"/>
                <c:pt idx="0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85-461F-9504-352027EACC7E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Entries on kidney waiting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'Ark1'!$B$4</c:f>
              <c:numCache>
                <c:formatCode>General</c:formatCode>
                <c:ptCount val="1"/>
                <c:pt idx="0">
                  <c:v>1398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85-461F-9504-352027EACC7E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Kidneys exported to and transplanted in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'Ark1'!$B$5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85-461F-9504-352027EACC7E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Kidneys imported and transplanted from other European Organ Exchange Organisations (EOEO)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'Ark1'!$B$6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85-461F-9504-352027EACC7E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Patients transplanted with kidneys from deceased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'Ark1'!$B$7</c:f>
              <c:numCache>
                <c:formatCode>General</c:formatCode>
                <c:ptCount val="1"/>
                <c:pt idx="0">
                  <c:v>891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FF85-461F-9504-352027EACC7E}"/>
            </c:ext>
          </c:extLst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Patients transplanted with kidneys from living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'Ark1'!$B$8</c:f>
              <c:numCache>
                <c:formatCode>General</c:formatCode>
                <c:ptCount val="1"/>
                <c:pt idx="0">
                  <c:v>338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F85-461F-9504-352027EACC7E}"/>
            </c:ext>
          </c:extLst>
        </c:ser>
        <c:ser>
          <c:idx val="7"/>
          <c:order val="7"/>
          <c:tx>
            <c:strRef>
              <c:f>'Ark1'!$A$9</c:f>
              <c:strCache>
                <c:ptCount val="1"/>
                <c:pt idx="0">
                  <c:v>Total amount of patients wating for a single kidney as of t 1st of January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'Ark1'!$B$9</c:f>
              <c:numCache>
                <c:formatCode>General</c:formatCode>
                <c:ptCount val="1"/>
                <c:pt idx="0">
                  <c:v>2229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FF85-461F-9504-352027EACC7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05501312"/>
        <c:axId val="305502848"/>
      </c:barChart>
      <c:catAx>
        <c:axId val="30550131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305502848"/>
        <c:crosses val="autoZero"/>
        <c:auto val="1"/>
        <c:lblAlgn val="ctr"/>
        <c:lblOffset val="100"/>
        <c:noMultiLvlLbl val="0"/>
      </c:catAx>
      <c:valAx>
        <c:axId val="305502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5501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4020407775115085E-2"/>
          <c:y val="0.66546645847089203"/>
          <c:w val="0.83814266423218842"/>
          <c:h val="0.3195726606984139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da-DK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25.6</c:v>
                </c:pt>
                <c:pt idx="1">
                  <c:v>23</c:v>
                </c:pt>
                <c:pt idx="2">
                  <c:v>24.3</c:v>
                </c:pt>
                <c:pt idx="3">
                  <c:v>24.1</c:v>
                </c:pt>
                <c:pt idx="4">
                  <c:v>18.899999999999999</c:v>
                </c:pt>
                <c:pt idx="5">
                  <c:v>24.2</c:v>
                </c:pt>
                <c:pt idx="6">
                  <c:v>26.7</c:v>
                </c:pt>
                <c:pt idx="7">
                  <c:v>26.3</c:v>
                </c:pt>
                <c:pt idx="8">
                  <c:v>28</c:v>
                </c:pt>
                <c:pt idx="9">
                  <c:v>26.9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6DF-4CAE-959F-5B0953997B12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8">
                  <c:v>7.6</c:v>
                </c:pt>
                <c:pt idx="9">
                  <c:v>40.9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B6DF-4CAE-959F-5B0953997B12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32.6</c:v>
                </c:pt>
                <c:pt idx="1">
                  <c:v>30.7</c:v>
                </c:pt>
                <c:pt idx="2">
                  <c:v>30.5</c:v>
                </c:pt>
                <c:pt idx="3">
                  <c:v>34.700000000000003</c:v>
                </c:pt>
                <c:pt idx="4">
                  <c:v>32.4</c:v>
                </c:pt>
                <c:pt idx="5">
                  <c:v>41.1</c:v>
                </c:pt>
                <c:pt idx="6">
                  <c:v>41.7</c:v>
                </c:pt>
                <c:pt idx="7">
                  <c:v>43.6</c:v>
                </c:pt>
                <c:pt idx="8">
                  <c:v>38.299999999999997</c:v>
                </c:pt>
                <c:pt idx="9">
                  <c:v>37.299999999999997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6DF-4CAE-959F-5B0953997B12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39</c:v>
                </c:pt>
                <c:pt idx="1">
                  <c:v>36.799999999999997</c:v>
                </c:pt>
                <c:pt idx="2">
                  <c:v>46.2</c:v>
                </c:pt>
                <c:pt idx="3">
                  <c:v>43.7</c:v>
                </c:pt>
                <c:pt idx="4">
                  <c:v>40</c:v>
                </c:pt>
                <c:pt idx="5">
                  <c:v>40.200000000000003</c:v>
                </c:pt>
                <c:pt idx="6">
                  <c:v>36.700000000000003</c:v>
                </c:pt>
                <c:pt idx="7">
                  <c:v>36.9</c:v>
                </c:pt>
                <c:pt idx="8">
                  <c:v>37.5</c:v>
                </c:pt>
                <c:pt idx="9">
                  <c:v>31.6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6DF-4CAE-959F-5B0953997B12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24.6</c:v>
                </c:pt>
                <c:pt idx="1">
                  <c:v>21.6</c:v>
                </c:pt>
                <c:pt idx="2">
                  <c:v>26.6</c:v>
                </c:pt>
                <c:pt idx="3">
                  <c:v>25.5</c:v>
                </c:pt>
                <c:pt idx="4">
                  <c:v>28.1</c:v>
                </c:pt>
                <c:pt idx="5">
                  <c:v>29.8</c:v>
                </c:pt>
                <c:pt idx="6">
                  <c:v>30</c:v>
                </c:pt>
                <c:pt idx="7">
                  <c:v>29.1</c:v>
                </c:pt>
                <c:pt idx="8">
                  <c:v>34.5</c:v>
                </c:pt>
                <c:pt idx="9">
                  <c:v>29.8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6DF-4CAE-959F-5B0953997B12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28.9</c:v>
                </c:pt>
                <c:pt idx="1">
                  <c:v>26.4</c:v>
                </c:pt>
                <c:pt idx="2">
                  <c:v>30.4</c:v>
                </c:pt>
                <c:pt idx="3">
                  <c:v>30.3</c:v>
                </c:pt>
                <c:pt idx="4">
                  <c:v>29</c:v>
                </c:pt>
                <c:pt idx="5">
                  <c:v>32.6</c:v>
                </c:pt>
                <c:pt idx="6">
                  <c:v>32.6</c:v>
                </c:pt>
                <c:pt idx="7">
                  <c:v>32.6</c:v>
                </c:pt>
                <c:pt idx="8">
                  <c:v>32.799999999999997</c:v>
                </c:pt>
                <c:pt idx="9">
                  <c:v>31.1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6DF-4CAE-959F-5B0953997B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8118272"/>
        <c:axId val="308119808"/>
        <c:extLst/>
      </c:lineChart>
      <c:catAx>
        <c:axId val="308118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08119808"/>
        <c:crosses val="autoZero"/>
        <c:auto val="1"/>
        <c:lblAlgn val="ctr"/>
        <c:lblOffset val="100"/>
        <c:noMultiLvlLbl val="0"/>
      </c:catAx>
      <c:valAx>
        <c:axId val="30811980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kidneys from deceased donors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081182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16.3</c:v>
                </c:pt>
                <c:pt idx="1">
                  <c:v>18.100000000000001</c:v>
                </c:pt>
                <c:pt idx="2">
                  <c:v>18</c:v>
                </c:pt>
                <c:pt idx="3">
                  <c:v>13.5</c:v>
                </c:pt>
                <c:pt idx="4">
                  <c:v>18.7</c:v>
                </c:pt>
                <c:pt idx="5">
                  <c:v>19.2</c:v>
                </c:pt>
                <c:pt idx="6">
                  <c:v>20.6</c:v>
                </c:pt>
                <c:pt idx="7">
                  <c:v>18.600000000000001</c:v>
                </c:pt>
                <c:pt idx="8">
                  <c:v>15.6</c:v>
                </c:pt>
                <c:pt idx="9">
                  <c:v>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E42-4D67-81B1-9204C9E3BAF5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8">
                  <c:v>0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E42-4D67-81B1-9204C9E3BAF5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1.1000000000000001</c:v>
                </c:pt>
                <c:pt idx="1">
                  <c:v>2.1</c:v>
                </c:pt>
                <c:pt idx="2">
                  <c:v>2.4</c:v>
                </c:pt>
                <c:pt idx="3">
                  <c:v>2</c:v>
                </c:pt>
                <c:pt idx="4">
                  <c:v>2.4</c:v>
                </c:pt>
                <c:pt idx="5">
                  <c:v>2.7</c:v>
                </c:pt>
                <c:pt idx="6">
                  <c:v>2.7</c:v>
                </c:pt>
                <c:pt idx="7">
                  <c:v>4</c:v>
                </c:pt>
                <c:pt idx="8">
                  <c:v>5.3</c:v>
                </c:pt>
                <c:pt idx="9">
                  <c:v>5.8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E42-4D67-81B1-9204C9E3BAF5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Iceland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21.9</c:v>
                </c:pt>
                <c:pt idx="1">
                  <c:v>15.7</c:v>
                </c:pt>
                <c:pt idx="2">
                  <c:v>34.5</c:v>
                </c:pt>
                <c:pt idx="3">
                  <c:v>18.600000000000001</c:v>
                </c:pt>
                <c:pt idx="4">
                  <c:v>24.7</c:v>
                </c:pt>
                <c:pt idx="5">
                  <c:v>24.6</c:v>
                </c:pt>
                <c:pt idx="6">
                  <c:v>21.3</c:v>
                </c:pt>
                <c:pt idx="7">
                  <c:v>14.8</c:v>
                </c:pt>
                <c:pt idx="8">
                  <c:v>23.1</c:v>
                </c:pt>
                <c:pt idx="9">
                  <c:v>25.3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E42-4D67-81B1-9204C9E3BAF5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21.6</c:v>
                </c:pt>
                <c:pt idx="1">
                  <c:v>17</c:v>
                </c:pt>
                <c:pt idx="2">
                  <c:v>14.7</c:v>
                </c:pt>
                <c:pt idx="3">
                  <c:v>16.3</c:v>
                </c:pt>
                <c:pt idx="4">
                  <c:v>13.5</c:v>
                </c:pt>
                <c:pt idx="5">
                  <c:v>13.3</c:v>
                </c:pt>
                <c:pt idx="6">
                  <c:v>12.1</c:v>
                </c:pt>
                <c:pt idx="7">
                  <c:v>9</c:v>
                </c:pt>
                <c:pt idx="8">
                  <c:v>14.6</c:v>
                </c:pt>
                <c:pt idx="9">
                  <c:v>13.5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E42-4D67-81B1-9204C9E3BAF5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  <a:prstDash val="solid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17.7</c:v>
                </c:pt>
                <c:pt idx="1">
                  <c:v>17.899999999999999</c:v>
                </c:pt>
                <c:pt idx="2">
                  <c:v>19.5</c:v>
                </c:pt>
                <c:pt idx="3">
                  <c:v>16.3</c:v>
                </c:pt>
                <c:pt idx="4">
                  <c:v>15.8</c:v>
                </c:pt>
                <c:pt idx="5">
                  <c:v>15.6</c:v>
                </c:pt>
                <c:pt idx="6">
                  <c:v>13.3</c:v>
                </c:pt>
                <c:pt idx="7">
                  <c:v>13.5</c:v>
                </c:pt>
                <c:pt idx="8">
                  <c:v>12.4</c:v>
                </c:pt>
                <c:pt idx="9">
                  <c:v>14.1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9E42-4D67-81B1-9204C9E3BAF5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'Ark1'!$H$2:$H$11</c:f>
              <c:numCache>
                <c:formatCode>General</c:formatCode>
                <c:ptCount val="10"/>
                <c:pt idx="0">
                  <c:v>14.7</c:v>
                </c:pt>
                <c:pt idx="1">
                  <c:v>14.4</c:v>
                </c:pt>
                <c:pt idx="2">
                  <c:v>14.8</c:v>
                </c:pt>
                <c:pt idx="3">
                  <c:v>12.7</c:v>
                </c:pt>
                <c:pt idx="4">
                  <c:v>13.3</c:v>
                </c:pt>
                <c:pt idx="5">
                  <c:v>13.4</c:v>
                </c:pt>
                <c:pt idx="6">
                  <c:v>12.6</c:v>
                </c:pt>
                <c:pt idx="7">
                  <c:v>11.8</c:v>
                </c:pt>
                <c:pt idx="8">
                  <c:v>11.7</c:v>
                </c:pt>
                <c:pt idx="9">
                  <c:v>11.8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9E42-4D67-81B1-9204C9E3B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4777600"/>
        <c:axId val="314779136"/>
      </c:lineChart>
      <c:catAx>
        <c:axId val="314777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4779136"/>
        <c:crosses val="autoZero"/>
        <c:auto val="1"/>
        <c:lblAlgn val="ctr"/>
        <c:lblOffset val="100"/>
        <c:noMultiLvlLbl val="0"/>
      </c:catAx>
      <c:valAx>
        <c:axId val="3147791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kidneys from living donors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147776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956521739130436E-2"/>
          <c:y val="2.585876265913227E-2"/>
          <c:w val="0.95874396135265705"/>
          <c:h val="0.4656587487394547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Permanent withdrawn from the liver wating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6D-430C-9DBF-32A207704C35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Dead while wating for liver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'Ark1'!$B$3</c:f>
              <c:numCache>
                <c:formatCode>General</c:formatCode>
                <c:ptCount val="1"/>
                <c:pt idx="0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6D-430C-9DBF-32A207704C35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Entries on liver waiting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'Ark1'!$B$4</c:f>
              <c:numCache>
                <c:formatCode>General</c:formatCode>
                <c:ptCount val="1"/>
                <c:pt idx="0">
                  <c:v>429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6D-430C-9DBF-32A207704C35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Patients transplanted with kind request status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'Ark1'!$B$5</c:f>
              <c:numCache>
                <c:formatCode>General</c:formatCode>
                <c:ptCount val="1"/>
                <c:pt idx="0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6D-430C-9DBF-32A207704C35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Patients transplanted with high urgent status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'Ark1'!$B$6</c:f>
              <c:numCache>
                <c:formatCode>General</c:formatCode>
                <c:ptCount val="1"/>
                <c:pt idx="0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6D-430C-9DBF-32A207704C35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Livers exported to and transplanted in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'Ark1'!$B$7</c:f>
              <c:numCache>
                <c:formatCode>General</c:formatCode>
                <c:ptCount val="1"/>
                <c:pt idx="0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A6D-430C-9DBF-32A207704C35}"/>
            </c:ext>
          </c:extLst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Livers imported and transplantedfrom other European Organ Exchange Organisations (EOEO)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'Ark1'!$B$8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A6D-430C-9DBF-32A207704C35}"/>
            </c:ext>
          </c:extLst>
        </c:ser>
        <c:ser>
          <c:idx val="7"/>
          <c:order val="7"/>
          <c:tx>
            <c:strRef>
              <c:f>'Ark1'!$A$9</c:f>
              <c:strCache>
                <c:ptCount val="1"/>
                <c:pt idx="0">
                  <c:v>Patients transplanted with liver from deceased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'Ark1'!$B$9</c:f>
              <c:numCache>
                <c:formatCode>General</c:formatCode>
                <c:ptCount val="1"/>
                <c:pt idx="0">
                  <c:v>375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A6D-430C-9DBF-32A207704C35}"/>
            </c:ext>
          </c:extLst>
        </c:ser>
        <c:ser>
          <c:idx val="8"/>
          <c:order val="8"/>
          <c:tx>
            <c:strRef>
              <c:f>'Ark1'!$A$10</c:f>
              <c:strCache>
                <c:ptCount val="1"/>
                <c:pt idx="0">
                  <c:v>Patients transplanted with liver from living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'Ark1'!$B$10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A6D-430C-9DBF-32A207704C35}"/>
            </c:ext>
          </c:extLst>
        </c:ser>
        <c:ser>
          <c:idx val="9"/>
          <c:order val="9"/>
          <c:tx>
            <c:strRef>
              <c:f>'Ark1'!$A$11</c:f>
              <c:strCache>
                <c:ptCount val="1"/>
                <c:pt idx="0">
                  <c:v>Total amount of patients wating for a liver as of t 1st of January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'Ark1'!$B$11</c:f>
              <c:numCache>
                <c:formatCode>General</c:formatCode>
                <c:ptCount val="1"/>
                <c:pt idx="0">
                  <c:v>117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2A6D-430C-9DBF-32A207704C3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5420672"/>
        <c:axId val="315422208"/>
      </c:barChart>
      <c:catAx>
        <c:axId val="31542067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315422208"/>
        <c:crosses val="autoZero"/>
        <c:auto val="1"/>
        <c:lblAlgn val="ctr"/>
        <c:lblOffset val="100"/>
        <c:noMultiLvlLbl val="0"/>
      </c:catAx>
      <c:valAx>
        <c:axId val="31542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54206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3371974336541269E-2"/>
          <c:y val="0.56157106513668675"/>
          <c:w val="0.83325605132691749"/>
          <c:h val="0.4276326700755068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da-DK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tx2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7.3</c:v>
                </c:pt>
                <c:pt idx="1">
                  <c:v>8.3000000000000007</c:v>
                </c:pt>
                <c:pt idx="2">
                  <c:v>9.6</c:v>
                </c:pt>
                <c:pt idx="3">
                  <c:v>8.4</c:v>
                </c:pt>
                <c:pt idx="4">
                  <c:v>7.4</c:v>
                </c:pt>
                <c:pt idx="5">
                  <c:v>8.1999999999999993</c:v>
                </c:pt>
                <c:pt idx="6">
                  <c:v>10.1</c:v>
                </c:pt>
                <c:pt idx="7">
                  <c:v>10.1</c:v>
                </c:pt>
                <c:pt idx="8">
                  <c:v>9.6999999999999993</c:v>
                </c:pt>
                <c:pt idx="9">
                  <c:v>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44-4641-8B65-B4153A41463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8">
                  <c:v>4.5999999999999996</c:v>
                </c:pt>
                <c:pt idx="9">
                  <c:v>7.6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6D44-4641-8B65-B4153A414630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9</c:v>
                </c:pt>
                <c:pt idx="1">
                  <c:v>9.3000000000000007</c:v>
                </c:pt>
                <c:pt idx="2">
                  <c:v>10.4</c:v>
                </c:pt>
                <c:pt idx="3">
                  <c:v>9.6</c:v>
                </c:pt>
                <c:pt idx="4">
                  <c:v>9</c:v>
                </c:pt>
                <c:pt idx="5">
                  <c:v>10.8</c:v>
                </c:pt>
                <c:pt idx="6">
                  <c:v>14</c:v>
                </c:pt>
                <c:pt idx="7">
                  <c:v>11.1</c:v>
                </c:pt>
                <c:pt idx="8">
                  <c:v>11.4</c:v>
                </c:pt>
                <c:pt idx="9">
                  <c:v>12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44-4641-8B65-B4153A414630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17</c:v>
                </c:pt>
                <c:pt idx="1">
                  <c:v>18.2</c:v>
                </c:pt>
                <c:pt idx="2">
                  <c:v>18</c:v>
                </c:pt>
                <c:pt idx="3">
                  <c:v>20.100000000000001</c:v>
                </c:pt>
                <c:pt idx="4">
                  <c:v>21.8</c:v>
                </c:pt>
                <c:pt idx="5">
                  <c:v>19.5</c:v>
                </c:pt>
                <c:pt idx="6">
                  <c:v>16.5</c:v>
                </c:pt>
                <c:pt idx="7">
                  <c:v>19.100000000000001</c:v>
                </c:pt>
                <c:pt idx="8">
                  <c:v>19.399999999999999</c:v>
                </c:pt>
                <c:pt idx="9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44-4641-8B65-B4153A414630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'Ark1'!$F$2:$F$12</c:f>
              <c:numCache>
                <c:formatCode>General</c:formatCode>
                <c:ptCount val="11"/>
                <c:pt idx="0">
                  <c:v>15.7</c:v>
                </c:pt>
                <c:pt idx="1">
                  <c:v>14.6</c:v>
                </c:pt>
                <c:pt idx="2">
                  <c:v>16.5</c:v>
                </c:pt>
                <c:pt idx="3">
                  <c:v>16.100000000000001</c:v>
                </c:pt>
                <c:pt idx="4">
                  <c:v>16.8</c:v>
                </c:pt>
                <c:pt idx="5">
                  <c:v>18.8</c:v>
                </c:pt>
                <c:pt idx="6">
                  <c:v>18.3</c:v>
                </c:pt>
                <c:pt idx="7">
                  <c:v>20</c:v>
                </c:pt>
                <c:pt idx="8">
                  <c:v>17.899999999999999</c:v>
                </c:pt>
                <c:pt idx="9">
                  <c:v>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D44-4641-8B65-B4153A414630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'Ark1'!$G$2:$G$12</c:f>
              <c:numCache>
                <c:formatCode>General</c:formatCode>
                <c:ptCount val="11"/>
                <c:pt idx="0">
                  <c:v>12.5</c:v>
                </c:pt>
                <c:pt idx="1">
                  <c:v>12.6</c:v>
                </c:pt>
                <c:pt idx="2">
                  <c:v>13.7</c:v>
                </c:pt>
                <c:pt idx="3">
                  <c:v>13.6</c:v>
                </c:pt>
                <c:pt idx="4">
                  <c:v>13.9</c:v>
                </c:pt>
                <c:pt idx="5">
                  <c:v>14.7</c:v>
                </c:pt>
                <c:pt idx="6">
                  <c:v>15.1</c:v>
                </c:pt>
                <c:pt idx="7">
                  <c:v>15.6</c:v>
                </c:pt>
                <c:pt idx="8">
                  <c:v>14.4</c:v>
                </c:pt>
                <c:pt idx="9">
                  <c:v>13.2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6D44-4641-8B65-B4153A4146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5489664"/>
        <c:axId val="315958400"/>
        <c:extLst/>
      </c:lineChart>
      <c:catAx>
        <c:axId val="315489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5958400"/>
        <c:crosses val="autoZero"/>
        <c:auto val="1"/>
        <c:lblAlgn val="ctr"/>
        <c:lblOffset val="100"/>
        <c:noMultiLvlLbl val="0"/>
      </c:catAx>
      <c:valAx>
        <c:axId val="3159584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livers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1548966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Permanent withdrawn from the heart wating list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15-4833-A41D-D70FDFEA0B5B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Dead while wating for heart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'Ark1'!$B$3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15-4833-A41D-D70FDFEA0B5B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Entries on heart waiting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'Ark1'!$B$4</c:f>
              <c:numCache>
                <c:formatCode>General</c:formatCode>
                <c:ptCount val="1"/>
                <c:pt idx="0">
                  <c:v>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15-4833-A41D-D70FDFEA0B5B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Patients transplanted with high urgent status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'Ark1'!$B$5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0F15-4833-A41D-D70FDFEA0B5B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Hearts exported to and transplanted in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'Ark1'!$B$6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0F15-4833-A41D-D70FDFEA0B5B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Hearts imported and transplanted from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0F15-4833-A41D-D70FDFEA0B5B}"/>
            </c:ext>
          </c:extLst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Patients transplanted with heart from deceased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'Ark1'!$B$8</c:f>
              <c:numCache>
                <c:formatCode>General</c:formatCode>
                <c:ptCount val="1"/>
                <c:pt idx="0">
                  <c:v>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F15-4833-A41D-D70FDFEA0B5B}"/>
            </c:ext>
          </c:extLst>
        </c:ser>
        <c:ser>
          <c:idx val="7"/>
          <c:order val="7"/>
          <c:tx>
            <c:strRef>
              <c:f>'Ark1'!$A$9</c:f>
              <c:strCache>
                <c:ptCount val="1"/>
                <c:pt idx="0">
                  <c:v>Total amount of patients wating for a heart as of t 1st of January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'Ark1'!$B$9</c:f>
              <c:numCache>
                <c:formatCode>General</c:formatCode>
                <c:ptCount val="1"/>
                <c:pt idx="0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F15-4833-A41D-D70FDFEA0B5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6297984"/>
        <c:axId val="316299520"/>
      </c:barChart>
      <c:catAx>
        <c:axId val="316297984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316299520"/>
        <c:crosses val="autoZero"/>
        <c:auto val="1"/>
        <c:lblAlgn val="ctr"/>
        <c:lblOffset val="100"/>
        <c:noMultiLvlLbl val="0"/>
      </c:catAx>
      <c:valAx>
        <c:axId val="316299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6297984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/>
      </a:pPr>
      <a:endParaRPr lang="da-DK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2564475636197662E-2"/>
          <c:y val="3.5972383666816966E-2"/>
          <c:w val="0.74309939518429757"/>
          <c:h val="0.88006769412075092"/>
        </c:manualLayout>
      </c:layout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4.9000000000000004</c:v>
                </c:pt>
                <c:pt idx="1">
                  <c:v>3.9</c:v>
                </c:pt>
                <c:pt idx="2">
                  <c:v>5.2</c:v>
                </c:pt>
                <c:pt idx="3">
                  <c:v>4.5999999999999996</c:v>
                </c:pt>
                <c:pt idx="4">
                  <c:v>3</c:v>
                </c:pt>
                <c:pt idx="5">
                  <c:v>5.6</c:v>
                </c:pt>
                <c:pt idx="6">
                  <c:v>4.7</c:v>
                </c:pt>
                <c:pt idx="7">
                  <c:v>5</c:v>
                </c:pt>
                <c:pt idx="8">
                  <c:v>4.3</c:v>
                </c:pt>
                <c:pt idx="9">
                  <c:v>4.4000000000000004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A2B-4C52-ACE4-DBF1C047A744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2.4</c:v>
                </c:pt>
                <c:pt idx="1">
                  <c:v>4.0999999999999996</c:v>
                </c:pt>
                <c:pt idx="2">
                  <c:v>3.3</c:v>
                </c:pt>
                <c:pt idx="3">
                  <c:v>4.0999999999999996</c:v>
                </c:pt>
                <c:pt idx="4">
                  <c:v>3.9</c:v>
                </c:pt>
                <c:pt idx="5">
                  <c:v>4.4000000000000004</c:v>
                </c:pt>
                <c:pt idx="6">
                  <c:v>4.9000000000000004</c:v>
                </c:pt>
                <c:pt idx="7">
                  <c:v>5.6</c:v>
                </c:pt>
                <c:pt idx="8">
                  <c:v>4.7</c:v>
                </c:pt>
                <c:pt idx="9">
                  <c:v>8.5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A2B-4C52-ACE4-DBF1C047A744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5.6</c:v>
                </c:pt>
                <c:pt idx="1">
                  <c:v>6.3</c:v>
                </c:pt>
                <c:pt idx="2">
                  <c:v>5.9</c:v>
                </c:pt>
                <c:pt idx="3">
                  <c:v>6.4</c:v>
                </c:pt>
                <c:pt idx="4">
                  <c:v>7.3</c:v>
                </c:pt>
                <c:pt idx="5">
                  <c:v>6.6</c:v>
                </c:pt>
                <c:pt idx="6">
                  <c:v>7.1</c:v>
                </c:pt>
                <c:pt idx="7">
                  <c:v>4</c:v>
                </c:pt>
                <c:pt idx="8">
                  <c:v>6.1</c:v>
                </c:pt>
                <c:pt idx="9">
                  <c:v>5.5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A2B-4C52-ACE4-DBF1C047A744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5.9</c:v>
                </c:pt>
                <c:pt idx="1">
                  <c:v>6</c:v>
                </c:pt>
                <c:pt idx="2">
                  <c:v>5.4</c:v>
                </c:pt>
                <c:pt idx="3">
                  <c:v>4.8</c:v>
                </c:pt>
                <c:pt idx="4">
                  <c:v>5.7</c:v>
                </c:pt>
                <c:pt idx="5">
                  <c:v>6.9</c:v>
                </c:pt>
                <c:pt idx="6">
                  <c:v>6.4</c:v>
                </c:pt>
                <c:pt idx="7">
                  <c:v>6.4</c:v>
                </c:pt>
                <c:pt idx="8">
                  <c:v>6.1</c:v>
                </c:pt>
                <c:pt idx="9">
                  <c:v>6.5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A2B-4C52-ACE4-DBF1C047A744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'Ark1'!$F$2:$F$12</c:f>
              <c:numCache>
                <c:formatCode>General</c:formatCode>
                <c:ptCount val="11"/>
                <c:pt idx="0">
                  <c:v>4.8</c:v>
                </c:pt>
                <c:pt idx="1">
                  <c:v>5.0999999999999996</c:v>
                </c:pt>
                <c:pt idx="2">
                  <c:v>5</c:v>
                </c:pt>
                <c:pt idx="3">
                  <c:v>4.9000000000000004</c:v>
                </c:pt>
                <c:pt idx="4">
                  <c:v>5</c:v>
                </c:pt>
                <c:pt idx="5">
                  <c:v>6</c:v>
                </c:pt>
                <c:pt idx="6">
                  <c:v>5.8</c:v>
                </c:pt>
                <c:pt idx="7">
                  <c:v>5.4</c:v>
                </c:pt>
                <c:pt idx="8">
                  <c:v>5.0999999999999996</c:v>
                </c:pt>
                <c:pt idx="9">
                  <c:v>5.9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A2B-4C52-ACE4-DBF1C047A7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6771328"/>
        <c:axId val="316777216"/>
      </c:lineChart>
      <c:catAx>
        <c:axId val="316771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6777216"/>
        <c:crosses val="autoZero"/>
        <c:auto val="1"/>
        <c:lblAlgn val="ctr"/>
        <c:lblOffset val="100"/>
        <c:noMultiLvlLbl val="0"/>
      </c:catAx>
      <c:valAx>
        <c:axId val="31677721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hearts pmp</a:t>
                </a:r>
              </a:p>
            </c:rich>
          </c:tx>
          <c:layout>
            <c:manualLayout>
              <c:xMode val="edge"/>
              <c:yMode val="edge"/>
              <c:x val="2.5462962962962965E-2"/>
              <c:y val="0.3111326709161355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3167713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Permanent withdrawn from the lung wating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14E-47DA-BB67-C6248094E5AC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Dead while wating for lung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'Ark1'!$B$3</c:f>
              <c:numCache>
                <c:formatCode>General</c:formatCode>
                <c:ptCount val="1"/>
                <c:pt idx="0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14E-47DA-BB67-C6248094E5AC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Entries on lung waiting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'Ark1'!$B$4</c:f>
              <c:numCache>
                <c:formatCode>General</c:formatCode>
                <c:ptCount val="1"/>
                <c:pt idx="0">
                  <c:v>170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14E-47DA-BB67-C6248094E5AC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Patients transplanted with high urgent status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'Ark1'!$B$5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4E-47DA-BB67-C6248094E5AC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Lungs exported to and transplanted in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'Ark1'!$B$6</c:f>
              <c:numCache>
                <c:formatCode>General</c:formatCode>
                <c:ptCount val="1"/>
                <c:pt idx="0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14E-47DA-BB67-C6248094E5AC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Lungs imported and transplanted from other European Organ Exchange Organisations (EOEO)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'Ark1'!$B$7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14E-47DA-BB67-C6248094E5AC}"/>
            </c:ext>
          </c:extLst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Patients transplanted with lung from deceased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'Ark1'!$B$8</c:f>
              <c:numCache>
                <c:formatCode>General</c:formatCode>
                <c:ptCount val="1"/>
                <c:pt idx="0">
                  <c:v>151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14E-47DA-BB67-C6248094E5AC}"/>
            </c:ext>
          </c:extLst>
        </c:ser>
        <c:ser>
          <c:idx val="7"/>
          <c:order val="7"/>
          <c:tx>
            <c:strRef>
              <c:f>'Ark1'!$A$9</c:f>
              <c:strCache>
                <c:ptCount val="1"/>
                <c:pt idx="0">
                  <c:v>Total amount of patients wating for a lung as of t 1st of January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'Ark1'!$B$9</c:f>
              <c:numCache>
                <c:formatCode>General</c:formatCode>
                <c:ptCount val="1"/>
                <c:pt idx="0">
                  <c:v>115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14E-47DA-BB67-C6248094E5A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7084032"/>
        <c:axId val="317085568"/>
      </c:barChart>
      <c:catAx>
        <c:axId val="317084032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317085568"/>
        <c:crosses val="autoZero"/>
        <c:auto val="1"/>
        <c:lblAlgn val="ctr"/>
        <c:lblOffset val="100"/>
        <c:noMultiLvlLbl val="0"/>
      </c:catAx>
      <c:valAx>
        <c:axId val="317085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7084032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77</c:v>
                </c:pt>
                <c:pt idx="1">
                  <c:v>73</c:v>
                </c:pt>
                <c:pt idx="2">
                  <c:v>72</c:v>
                </c:pt>
                <c:pt idx="3">
                  <c:v>73</c:v>
                </c:pt>
                <c:pt idx="4">
                  <c:v>58</c:v>
                </c:pt>
                <c:pt idx="5">
                  <c:v>79</c:v>
                </c:pt>
                <c:pt idx="6">
                  <c:v>85</c:v>
                </c:pt>
                <c:pt idx="7">
                  <c:v>89</c:v>
                </c:pt>
                <c:pt idx="8">
                  <c:v>97</c:v>
                </c:pt>
                <c:pt idx="9">
                  <c:v>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DAF-4C85-8292-66E1CCA5085A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8">
                  <c:v>7</c:v>
                </c:pt>
                <c:pt idx="9">
                  <c:v>33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0DAF-4C85-8292-66E1CCA5085A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94</c:v>
                </c:pt>
                <c:pt idx="1">
                  <c:v>92</c:v>
                </c:pt>
                <c:pt idx="2">
                  <c:v>92</c:v>
                </c:pt>
                <c:pt idx="3">
                  <c:v>107</c:v>
                </c:pt>
                <c:pt idx="4">
                  <c:v>95</c:v>
                </c:pt>
                <c:pt idx="5">
                  <c:v>120</c:v>
                </c:pt>
                <c:pt idx="6">
                  <c:v>126</c:v>
                </c:pt>
                <c:pt idx="7">
                  <c:v>132</c:v>
                </c:pt>
                <c:pt idx="8">
                  <c:v>116</c:v>
                </c:pt>
                <c:pt idx="9">
                  <c:v>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DAF-4C85-8292-66E1CCA5085A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Iceland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6</c:v>
                </c:pt>
                <c:pt idx="1">
                  <c:v>3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12</c:v>
                </c:pt>
                <c:pt idx="7">
                  <c:v>8</c:v>
                </c:pt>
                <c:pt idx="8">
                  <c:v>6</c:v>
                </c:pt>
                <c:pt idx="9">
                  <c:v>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DAF-4C85-8292-66E1CCA5085A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139D2A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102</c:v>
                </c:pt>
                <c:pt idx="1">
                  <c:v>102</c:v>
                </c:pt>
                <c:pt idx="2">
                  <c:v>127</c:v>
                </c:pt>
                <c:pt idx="3">
                  <c:v>116</c:v>
                </c:pt>
                <c:pt idx="4">
                  <c:v>111</c:v>
                </c:pt>
                <c:pt idx="5">
                  <c:v>116</c:v>
                </c:pt>
                <c:pt idx="6">
                  <c:v>110</c:v>
                </c:pt>
                <c:pt idx="7">
                  <c:v>107</c:v>
                </c:pt>
                <c:pt idx="8">
                  <c:v>112</c:v>
                </c:pt>
                <c:pt idx="9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DAF-4C85-8292-66E1CCA5085A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128</c:v>
                </c:pt>
                <c:pt idx="1">
                  <c:v>118</c:v>
                </c:pt>
                <c:pt idx="2">
                  <c:v>143</c:v>
                </c:pt>
                <c:pt idx="3">
                  <c:v>141</c:v>
                </c:pt>
                <c:pt idx="4">
                  <c:v>151</c:v>
                </c:pt>
                <c:pt idx="5">
                  <c:v>166</c:v>
                </c:pt>
                <c:pt idx="6">
                  <c:v>167</c:v>
                </c:pt>
                <c:pt idx="7">
                  <c:v>185</c:v>
                </c:pt>
                <c:pt idx="8">
                  <c:v>188</c:v>
                </c:pt>
                <c:pt idx="9">
                  <c:v>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0DAF-4C85-8292-66E1CCA5085A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'Ark1'!$H$2:$H$11</c:f>
              <c:numCache>
                <c:formatCode>General</c:formatCode>
                <c:ptCount val="10"/>
                <c:pt idx="0">
                  <c:v>407</c:v>
                </c:pt>
                <c:pt idx="1">
                  <c:v>388</c:v>
                </c:pt>
                <c:pt idx="2">
                  <c:v>436</c:v>
                </c:pt>
                <c:pt idx="3">
                  <c:v>440</c:v>
                </c:pt>
                <c:pt idx="4">
                  <c:v>419</c:v>
                </c:pt>
                <c:pt idx="5">
                  <c:v>485</c:v>
                </c:pt>
                <c:pt idx="6">
                  <c:v>500</c:v>
                </c:pt>
                <c:pt idx="7">
                  <c:v>521</c:v>
                </c:pt>
                <c:pt idx="8">
                  <c:v>526</c:v>
                </c:pt>
                <c:pt idx="9">
                  <c:v>518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DAF-4C85-8292-66E1CCA508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133504"/>
        <c:axId val="226135040"/>
        <c:extLst/>
      </c:lineChart>
      <c:catAx>
        <c:axId val="226133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6135040"/>
        <c:crosses val="autoZero"/>
        <c:auto val="1"/>
        <c:lblAlgn val="ctr"/>
        <c:lblOffset val="100"/>
        <c:noMultiLvlLbl val="0"/>
      </c:catAx>
      <c:valAx>
        <c:axId val="2261350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Number of utlized donors 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261335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5.3</c:v>
                </c:pt>
                <c:pt idx="1">
                  <c:v>5.5</c:v>
                </c:pt>
                <c:pt idx="2">
                  <c:v>5.4</c:v>
                </c:pt>
                <c:pt idx="3">
                  <c:v>5.3</c:v>
                </c:pt>
                <c:pt idx="4">
                  <c:v>5.4</c:v>
                </c:pt>
                <c:pt idx="5">
                  <c:v>5.0999999999999996</c:v>
                </c:pt>
                <c:pt idx="6">
                  <c:v>6.1</c:v>
                </c:pt>
                <c:pt idx="7">
                  <c:v>5</c:v>
                </c:pt>
                <c:pt idx="8">
                  <c:v>6</c:v>
                </c:pt>
                <c:pt idx="9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8FC-457C-9468-B616B04B14CD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8">
                  <c:v>1.5</c:v>
                </c:pt>
                <c:pt idx="9">
                  <c:v>3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48FC-457C-9468-B616B04B14CD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2.6</c:v>
                </c:pt>
                <c:pt idx="1">
                  <c:v>2.8</c:v>
                </c:pt>
                <c:pt idx="2">
                  <c:v>4.3</c:v>
                </c:pt>
                <c:pt idx="3">
                  <c:v>5</c:v>
                </c:pt>
                <c:pt idx="4">
                  <c:v>2.8</c:v>
                </c:pt>
                <c:pt idx="5">
                  <c:v>3.1</c:v>
                </c:pt>
                <c:pt idx="6">
                  <c:v>4.4000000000000004</c:v>
                </c:pt>
                <c:pt idx="7">
                  <c:v>3.3</c:v>
                </c:pt>
                <c:pt idx="8">
                  <c:v>4.4000000000000004</c:v>
                </c:pt>
                <c:pt idx="9">
                  <c:v>3.3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FC-457C-9468-B616B04B14CD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5</c:v>
                </c:pt>
                <c:pt idx="1">
                  <c:v>6.6</c:v>
                </c:pt>
                <c:pt idx="2">
                  <c:v>5.7</c:v>
                </c:pt>
                <c:pt idx="3">
                  <c:v>5.6</c:v>
                </c:pt>
                <c:pt idx="4">
                  <c:v>6.5</c:v>
                </c:pt>
                <c:pt idx="5">
                  <c:v>6.4</c:v>
                </c:pt>
                <c:pt idx="6">
                  <c:v>6.5</c:v>
                </c:pt>
                <c:pt idx="7">
                  <c:v>6.5</c:v>
                </c:pt>
                <c:pt idx="8">
                  <c:v>6.7</c:v>
                </c:pt>
                <c:pt idx="9">
                  <c:v>5.6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FC-457C-9468-B616B04B14CD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'Ark1'!$F$2:$F$12</c:f>
              <c:numCache>
                <c:formatCode>General</c:formatCode>
                <c:ptCount val="11"/>
                <c:pt idx="0">
                  <c:v>5.5</c:v>
                </c:pt>
                <c:pt idx="1">
                  <c:v>5.4</c:v>
                </c:pt>
                <c:pt idx="2">
                  <c:v>6.4</c:v>
                </c:pt>
                <c:pt idx="3">
                  <c:v>6.3</c:v>
                </c:pt>
                <c:pt idx="4">
                  <c:v>6</c:v>
                </c:pt>
                <c:pt idx="5">
                  <c:v>6.7</c:v>
                </c:pt>
                <c:pt idx="6">
                  <c:v>4.9000000000000004</c:v>
                </c:pt>
                <c:pt idx="7">
                  <c:v>6.2</c:v>
                </c:pt>
                <c:pt idx="8">
                  <c:v>6.4</c:v>
                </c:pt>
                <c:pt idx="9">
                  <c:v>7.2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8FC-457C-9468-B616B04B14CD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'Ark1'!$G$2:$G$12</c:f>
              <c:numCache>
                <c:formatCode>General</c:formatCode>
                <c:ptCount val="11"/>
                <c:pt idx="0">
                  <c:v>4.7</c:v>
                </c:pt>
                <c:pt idx="1">
                  <c:v>5</c:v>
                </c:pt>
                <c:pt idx="2">
                  <c:v>5.5</c:v>
                </c:pt>
                <c:pt idx="3">
                  <c:v>5.6</c:v>
                </c:pt>
                <c:pt idx="4">
                  <c:v>5.3</c:v>
                </c:pt>
                <c:pt idx="5">
                  <c:v>5.5</c:v>
                </c:pt>
                <c:pt idx="6">
                  <c:v>5.3</c:v>
                </c:pt>
                <c:pt idx="7">
                  <c:v>5.3</c:v>
                </c:pt>
                <c:pt idx="8">
                  <c:v>5.7</c:v>
                </c:pt>
                <c:pt idx="9">
                  <c:v>5.3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8FC-457C-9468-B616B04B14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17435904"/>
        <c:axId val="317437440"/>
        <c:extLst/>
      </c:lineChart>
      <c:catAx>
        <c:axId val="317435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7437440"/>
        <c:crosses val="autoZero"/>
        <c:auto val="1"/>
        <c:lblAlgn val="ctr"/>
        <c:lblOffset val="100"/>
        <c:noMultiLvlLbl val="0"/>
      </c:catAx>
      <c:valAx>
        <c:axId val="31743744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lungs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1743590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'Ark1'!$A$2</c:f>
              <c:strCache>
                <c:ptCount val="1"/>
                <c:pt idx="0">
                  <c:v>Permanent withdrawn from the pancreas and combined kideny-pancreas wating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0D-43E4-9EB0-2A8A69C8FBC6}"/>
            </c:ext>
          </c:extLst>
        </c:ser>
        <c:ser>
          <c:idx val="1"/>
          <c:order val="1"/>
          <c:tx>
            <c:strRef>
              <c:f>'Ark1'!$A$3</c:f>
              <c:strCache>
                <c:ptCount val="1"/>
                <c:pt idx="0">
                  <c:v>Entries on pancreas and combined kidney-pancreas waiting list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'Ark1'!$B$3</c:f>
              <c:numCache>
                <c:formatCode>General</c:formatCode>
                <c:ptCount val="1"/>
                <c:pt idx="0">
                  <c:v>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80D-43E4-9EB0-2A8A69C8FBC6}"/>
            </c:ext>
          </c:extLst>
        </c:ser>
        <c:ser>
          <c:idx val="2"/>
          <c:order val="2"/>
          <c:tx>
            <c:strRef>
              <c:f>'Ark1'!$A$4</c:f>
              <c:strCache>
                <c:ptCount val="1"/>
                <c:pt idx="0">
                  <c:v>Pancreas exported to and transplanted in other EOEO's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'Ark1'!$B$4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80D-43E4-9EB0-2A8A69C8FBC6}"/>
            </c:ext>
          </c:extLst>
        </c:ser>
        <c:ser>
          <c:idx val="3"/>
          <c:order val="3"/>
          <c:tx>
            <c:strRef>
              <c:f>'Ark1'!$A$5</c:f>
              <c:strCache>
                <c:ptCount val="1"/>
                <c:pt idx="0">
                  <c:v>Pancreas imported and transplanted from European Organ Exchange Organisations (EOEO)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'Ark1'!$B$5</c:f>
              <c:numCache>
                <c:formatCode>General</c:formatCode>
                <c:ptCount val="1"/>
                <c:pt idx="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80D-43E4-9EB0-2A8A69C8FBC6}"/>
            </c:ext>
          </c:extLst>
        </c:ser>
        <c:ser>
          <c:idx val="4"/>
          <c:order val="4"/>
          <c:tx>
            <c:strRef>
              <c:f>'Ark1'!$A$6</c:f>
              <c:strCache>
                <c:ptCount val="1"/>
                <c:pt idx="0">
                  <c:v>Patients transplanted with combined kidney-pancreas 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'Ark1'!$B$6</c:f>
              <c:numCache>
                <c:formatCode>General</c:formatCode>
                <c:ptCount val="1"/>
                <c:pt idx="0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80D-43E4-9EB0-2A8A69C8FBC6}"/>
            </c:ext>
          </c:extLst>
        </c:ser>
        <c:ser>
          <c:idx val="5"/>
          <c:order val="5"/>
          <c:tx>
            <c:strRef>
              <c:f>'Ark1'!$A$7</c:f>
              <c:strCache>
                <c:ptCount val="1"/>
                <c:pt idx="0">
                  <c:v>Patients transplanted with pancreas from deceased donors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'Ark1'!$B$7</c:f>
              <c:numCache>
                <c:formatCode>General</c:formatCode>
                <c:ptCount val="1"/>
                <c:pt idx="0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80D-43E4-9EB0-2A8A69C8FBC6}"/>
            </c:ext>
          </c:extLst>
        </c:ser>
        <c:ser>
          <c:idx val="6"/>
          <c:order val="6"/>
          <c:tx>
            <c:strRef>
              <c:f>'Ark1'!$A$8</c:f>
              <c:strCache>
                <c:ptCount val="1"/>
                <c:pt idx="0">
                  <c:v>Total amount of patients wating for a pancreas and kidney+pancreas as of t 1st of January 2019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cat>
          <c:val>
            <c:numRef>
              <c:f>'Ark1'!$B$8</c:f>
              <c:numCache>
                <c:formatCode>General</c:formatCode>
                <c:ptCount val="1"/>
                <c:pt idx="0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80D-43E4-9EB0-2A8A69C8FBC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319552896"/>
        <c:axId val="319829120"/>
      </c:barChart>
      <c:catAx>
        <c:axId val="319552896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one"/>
        <c:crossAx val="319829120"/>
        <c:crosses val="autoZero"/>
        <c:auto val="1"/>
        <c:lblAlgn val="ctr"/>
        <c:lblOffset val="100"/>
        <c:noMultiLvlLbl val="0"/>
      </c:catAx>
      <c:valAx>
        <c:axId val="319829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19552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9286417322834651E-2"/>
          <c:y val="0.53363876390451193"/>
          <c:w val="0.86142698308544763"/>
          <c:h val="0.4346152043494563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200" b="1"/>
      </a:pPr>
      <a:endParaRPr lang="da-DK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>
              <a:solidFill>
                <a:schemeClr val="accent5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0.4</c:v>
                </c:pt>
                <c:pt idx="7">
                  <c:v>1.2</c:v>
                </c:pt>
                <c:pt idx="8">
                  <c:v>1.5</c:v>
                </c:pt>
                <c:pt idx="9">
                  <c:v>0.9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F12-43B2-8180-B77F87CDAF5C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>
              <a:solidFill>
                <a:srgbClr val="7030A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8">
                  <c:v>0.8</c:v>
                </c:pt>
                <c:pt idx="9">
                  <c:v>1.5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2F12-43B2-8180-B77F87CDAF5C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0</c:v>
                </c:pt>
                <c:pt idx="1">
                  <c:v>0.4</c:v>
                </c:pt>
                <c:pt idx="2">
                  <c:v>0.2</c:v>
                </c:pt>
                <c:pt idx="3">
                  <c:v>1.5</c:v>
                </c:pt>
                <c:pt idx="4">
                  <c:v>1.8</c:v>
                </c:pt>
                <c:pt idx="5">
                  <c:v>2.7</c:v>
                </c:pt>
                <c:pt idx="6">
                  <c:v>3.1</c:v>
                </c:pt>
                <c:pt idx="7">
                  <c:v>4.9000000000000004</c:v>
                </c:pt>
                <c:pt idx="8">
                  <c:v>3.8</c:v>
                </c:pt>
                <c:pt idx="9">
                  <c:v>4.2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F12-43B2-8180-B77F87CDAF5C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3.3</c:v>
                </c:pt>
                <c:pt idx="1">
                  <c:v>3.1</c:v>
                </c:pt>
                <c:pt idx="2">
                  <c:v>4</c:v>
                </c:pt>
                <c:pt idx="3">
                  <c:v>5.6</c:v>
                </c:pt>
                <c:pt idx="4">
                  <c:v>7.7</c:v>
                </c:pt>
                <c:pt idx="5">
                  <c:v>6.1</c:v>
                </c:pt>
                <c:pt idx="6">
                  <c:v>6</c:v>
                </c:pt>
                <c:pt idx="7">
                  <c:v>3.8</c:v>
                </c:pt>
                <c:pt idx="8">
                  <c:v>4.5999999999999996</c:v>
                </c:pt>
                <c:pt idx="9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F12-43B2-8180-B77F87CDAF5C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>
              <a:solidFill>
                <a:schemeClr val="accent6"/>
              </a:solidFill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'Ark1'!$F$2:$F$12</c:f>
              <c:numCache>
                <c:formatCode>General</c:formatCode>
                <c:ptCount val="11"/>
                <c:pt idx="0">
                  <c:v>2.2000000000000002</c:v>
                </c:pt>
                <c:pt idx="1">
                  <c:v>2.8</c:v>
                </c:pt>
                <c:pt idx="2">
                  <c:v>3.7</c:v>
                </c:pt>
                <c:pt idx="3">
                  <c:v>3</c:v>
                </c:pt>
                <c:pt idx="4">
                  <c:v>4</c:v>
                </c:pt>
                <c:pt idx="5">
                  <c:v>4</c:v>
                </c:pt>
                <c:pt idx="6">
                  <c:v>3.1</c:v>
                </c:pt>
                <c:pt idx="7">
                  <c:v>2.4</c:v>
                </c:pt>
                <c:pt idx="8">
                  <c:v>2.5</c:v>
                </c:pt>
                <c:pt idx="9">
                  <c:v>1.8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F12-43B2-8180-B77F87CDAF5C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'Ark1'!$G$2:$G$12</c:f>
              <c:numCache>
                <c:formatCode>General</c:formatCode>
                <c:ptCount val="11"/>
                <c:pt idx="0">
                  <c:v>1.4</c:v>
                </c:pt>
                <c:pt idx="1">
                  <c:v>1.7</c:v>
                </c:pt>
                <c:pt idx="2">
                  <c:v>2.2000000000000002</c:v>
                </c:pt>
                <c:pt idx="3">
                  <c:v>2.5</c:v>
                </c:pt>
                <c:pt idx="4">
                  <c:v>3.3</c:v>
                </c:pt>
                <c:pt idx="5">
                  <c:v>3.2</c:v>
                </c:pt>
                <c:pt idx="6">
                  <c:v>3</c:v>
                </c:pt>
                <c:pt idx="7">
                  <c:v>2.9</c:v>
                </c:pt>
                <c:pt idx="8">
                  <c:v>2.8</c:v>
                </c:pt>
                <c:pt idx="9">
                  <c:v>2.2000000000000002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F12-43B2-8180-B77F87CDAF5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0056320"/>
        <c:axId val="320058112"/>
        <c:extLst/>
      </c:lineChart>
      <c:catAx>
        <c:axId val="320056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20058112"/>
        <c:crosses val="autoZero"/>
        <c:auto val="1"/>
        <c:lblAlgn val="ctr"/>
        <c:lblOffset val="100"/>
        <c:noMultiLvlLbl val="0"/>
      </c:catAx>
      <c:valAx>
        <c:axId val="32005811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Transplanted pancreas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32005632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Denmark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14</c:v>
                </c:pt>
                <c:pt idx="1">
                  <c:v>12.9</c:v>
                </c:pt>
                <c:pt idx="2">
                  <c:v>12.9</c:v>
                </c:pt>
                <c:pt idx="3">
                  <c:v>12.8</c:v>
                </c:pt>
                <c:pt idx="4">
                  <c:v>10.199999999999999</c:v>
                </c:pt>
                <c:pt idx="5">
                  <c:v>13.8</c:v>
                </c:pt>
                <c:pt idx="6">
                  <c:v>14.7</c:v>
                </c:pt>
                <c:pt idx="7">
                  <c:v>15.2</c:v>
                </c:pt>
                <c:pt idx="8">
                  <c:v>16.5</c:v>
                </c:pt>
                <c:pt idx="9">
                  <c:v>14.4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9C-48BA-9DFF-D8871853B996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Estonia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8">
                  <c:v>5.3</c:v>
                </c:pt>
                <c:pt idx="9">
                  <c:v>25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1-EE9C-48BA-9DFF-D8871853B996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Finland</c:v>
                </c:pt>
              </c:strCache>
            </c:strRef>
          </c:tx>
          <c:spPr>
            <a:ln w="38100">
              <a:solidFill>
                <a:schemeClr val="tx2">
                  <a:lumMod val="50000"/>
                </a:schemeClr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17.600000000000001</c:v>
                </c:pt>
                <c:pt idx="1">
                  <c:v>17.2</c:v>
                </c:pt>
                <c:pt idx="2">
                  <c:v>17.100000000000001</c:v>
                </c:pt>
                <c:pt idx="3">
                  <c:v>19.7</c:v>
                </c:pt>
                <c:pt idx="4">
                  <c:v>17.5</c:v>
                </c:pt>
                <c:pt idx="5">
                  <c:v>21.9</c:v>
                </c:pt>
                <c:pt idx="6">
                  <c:v>23</c:v>
                </c:pt>
                <c:pt idx="7">
                  <c:v>24</c:v>
                </c:pt>
                <c:pt idx="8">
                  <c:v>21.1</c:v>
                </c:pt>
                <c:pt idx="9">
                  <c:v>19.600000000000001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E9C-48BA-9DFF-D8871853B996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Iceland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18.8</c:v>
                </c:pt>
                <c:pt idx="1">
                  <c:v>9.4</c:v>
                </c:pt>
                <c:pt idx="2">
                  <c:v>6.3</c:v>
                </c:pt>
                <c:pt idx="3">
                  <c:v>9.3000000000000007</c:v>
                </c:pt>
                <c:pt idx="4">
                  <c:v>12.4</c:v>
                </c:pt>
                <c:pt idx="5">
                  <c:v>9.3000000000000007</c:v>
                </c:pt>
                <c:pt idx="6">
                  <c:v>36.5</c:v>
                </c:pt>
                <c:pt idx="7">
                  <c:v>23.7</c:v>
                </c:pt>
                <c:pt idx="8">
                  <c:v>17.3</c:v>
                </c:pt>
                <c:pt idx="9">
                  <c:v>28.1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EE9C-48BA-9DFF-D8871853B996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Norway</c:v>
                </c:pt>
              </c:strCache>
            </c:strRef>
          </c:tx>
          <c:spPr>
            <a:ln w="38100">
              <a:solidFill>
                <a:srgbClr val="139D2A"/>
              </a:solidFill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21.2</c:v>
                </c:pt>
                <c:pt idx="1">
                  <c:v>20.9</c:v>
                </c:pt>
                <c:pt idx="2">
                  <c:v>25.6</c:v>
                </c:pt>
                <c:pt idx="3">
                  <c:v>23.3</c:v>
                </c:pt>
                <c:pt idx="4">
                  <c:v>22</c:v>
                </c:pt>
                <c:pt idx="5">
                  <c:v>23</c:v>
                </c:pt>
                <c:pt idx="6">
                  <c:v>21.1</c:v>
                </c:pt>
                <c:pt idx="7">
                  <c:v>20.399999999999999</c:v>
                </c:pt>
                <c:pt idx="8">
                  <c:v>21.3</c:v>
                </c:pt>
                <c:pt idx="9">
                  <c:v>18.8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EE9C-48BA-9DFF-D8871853B996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Sweden</c:v>
                </c:pt>
              </c:strCache>
            </c:strRef>
          </c:tx>
          <c:spPr>
            <a:ln w="38100"/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'Ark1'!$G$2:$G$11</c:f>
              <c:numCache>
                <c:formatCode>General</c:formatCode>
                <c:ptCount val="10"/>
                <c:pt idx="0">
                  <c:v>13.8</c:v>
                </c:pt>
                <c:pt idx="1">
                  <c:v>12.6</c:v>
                </c:pt>
                <c:pt idx="2">
                  <c:v>15.1</c:v>
                </c:pt>
                <c:pt idx="3">
                  <c:v>14.8</c:v>
                </c:pt>
                <c:pt idx="4">
                  <c:v>15.7</c:v>
                </c:pt>
                <c:pt idx="5">
                  <c:v>17.3</c:v>
                </c:pt>
                <c:pt idx="6">
                  <c:v>17</c:v>
                </c:pt>
                <c:pt idx="7">
                  <c:v>18.600000000000001</c:v>
                </c:pt>
                <c:pt idx="8">
                  <c:v>18.600000000000001</c:v>
                </c:pt>
                <c:pt idx="9">
                  <c:v>17.8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9C-48BA-9DFF-D8871853B996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Scandiatransplant</c:v>
                </c:pt>
              </c:strCache>
            </c:strRef>
          </c:tx>
          <c:spPr>
            <a:ln w="38100">
              <a:solidFill>
                <a:srgbClr val="FF0000"/>
              </a:solidFill>
              <a:prstDash val="sysDot"/>
            </a:ln>
          </c:spPr>
          <c:marker>
            <c:symbol val="none"/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'Ark1'!$H$2:$H$11</c:f>
              <c:numCache>
                <c:formatCode>General</c:formatCode>
                <c:ptCount val="10"/>
                <c:pt idx="0">
                  <c:v>16.100000000000001</c:v>
                </c:pt>
                <c:pt idx="1">
                  <c:v>15.2</c:v>
                </c:pt>
                <c:pt idx="2">
                  <c:v>16.899999999999999</c:v>
                </c:pt>
                <c:pt idx="3">
                  <c:v>17</c:v>
                </c:pt>
                <c:pt idx="4">
                  <c:v>16</c:v>
                </c:pt>
                <c:pt idx="5">
                  <c:v>18.600000000000001</c:v>
                </c:pt>
                <c:pt idx="6">
                  <c:v>18.8</c:v>
                </c:pt>
                <c:pt idx="7">
                  <c:v>19.399999999999999</c:v>
                </c:pt>
                <c:pt idx="8">
                  <c:v>18.5</c:v>
                </c:pt>
                <c:pt idx="9">
                  <c:v>18.100000000000001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9C-48BA-9DFF-D8871853B99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6146944"/>
        <c:axId val="226152832"/>
        <c:extLst/>
      </c:lineChart>
      <c:catAx>
        <c:axId val="2261469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26152832"/>
        <c:crosses val="autoZero"/>
        <c:auto val="1"/>
        <c:lblAlgn val="ctr"/>
        <c:lblOffset val="100"/>
        <c:noMultiLvlLbl val="0"/>
      </c:catAx>
      <c:valAx>
        <c:axId val="22615283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da-DK"/>
                  <a:t>Utilized deceased donors pmp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22614694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600" b="1"/>
      </a:pPr>
      <a:endParaRPr lang="da-DK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8AD-4252-A3D8-B0B628BF7E6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8AD-4252-A3D8-B0B628BF7E6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8AD-4252-A3D8-B0B628BF7E6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8AD-4252-A3D8-B0B628BF7E6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8AD-4252-A3D8-B0B628BF7E6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88AD-4252-A3D8-B0B628BF7E6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88AD-4252-A3D8-B0B628BF7E6B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88AD-4252-A3D8-B0B628BF7E6B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88AD-4252-A3D8-B0B628BF7E6B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88AD-4252-A3D8-B0B628BF7E6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da-DK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'Ark1'!$A$2:$A$11</c:f>
              <c:strCache>
                <c:ptCount val="10"/>
                <c:pt idx="0">
                  <c:v>Kidney</c:v>
                </c:pt>
                <c:pt idx="1">
                  <c:v>Kidney-Pancreas</c:v>
                </c:pt>
                <c:pt idx="2">
                  <c:v>Pancreas</c:v>
                </c:pt>
                <c:pt idx="3">
                  <c:v>Liver</c:v>
                </c:pt>
                <c:pt idx="4">
                  <c:v>Liver-Kidney</c:v>
                </c:pt>
                <c:pt idx="5">
                  <c:v>Heart</c:v>
                </c:pt>
                <c:pt idx="6">
                  <c:v>Lung</c:v>
                </c:pt>
                <c:pt idx="7">
                  <c:v>Heart-kidney</c:v>
                </c:pt>
                <c:pt idx="8">
                  <c:v>Pancreatic islets</c:v>
                </c:pt>
                <c:pt idx="9">
                  <c:v>Multivisceral/intestine</c:v>
                </c:pt>
              </c:strCache>
            </c:str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1173</c:v>
                </c:pt>
                <c:pt idx="1">
                  <c:v>48</c:v>
                </c:pt>
                <c:pt idx="2">
                  <c:v>13</c:v>
                </c:pt>
                <c:pt idx="3">
                  <c:v>368</c:v>
                </c:pt>
                <c:pt idx="4">
                  <c:v>7</c:v>
                </c:pt>
                <c:pt idx="5">
                  <c:v>167</c:v>
                </c:pt>
                <c:pt idx="6">
                  <c:v>151</c:v>
                </c:pt>
                <c:pt idx="7">
                  <c:v>1</c:v>
                </c:pt>
                <c:pt idx="8">
                  <c:v>20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88AD-4252-A3D8-B0B628BF7E6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da-DK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Hearts imported and transplanted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'Ark1'!$B$2:$B$12</c:f>
              <c:numCache>
                <c:formatCode>General</c:formatCode>
                <c:ptCount val="11"/>
                <c:pt idx="0">
                  <c:v>1</c:v>
                </c:pt>
                <c:pt idx="1">
                  <c:v>2</c:v>
                </c:pt>
                <c:pt idx="2">
                  <c:v>1</c:v>
                </c:pt>
                <c:pt idx="3">
                  <c:v>2</c:v>
                </c:pt>
                <c:pt idx="4">
                  <c:v>9</c:v>
                </c:pt>
                <c:pt idx="5">
                  <c:v>6</c:v>
                </c:pt>
                <c:pt idx="6">
                  <c:v>5</c:v>
                </c:pt>
                <c:pt idx="7">
                  <c:v>5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329-4EFC-BEB8-79EFED5A593B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Livers imported and transplanted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6</c:v>
                </c:pt>
                <c:pt idx="8">
                  <c:v>2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329-4EFC-BEB8-79EFED5A593B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Lungs imported and transplanted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'Ark1'!$D$2:$D$12</c:f>
              <c:numCache>
                <c:formatCode>General</c:formatCode>
                <c:ptCount val="11"/>
                <c:pt idx="0">
                  <c:v>0</c:v>
                </c:pt>
                <c:pt idx="1">
                  <c:v>2</c:v>
                </c:pt>
                <c:pt idx="2">
                  <c:v>1</c:v>
                </c:pt>
                <c:pt idx="3">
                  <c:v>0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329-4EFC-BEB8-79EFED5A593B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Pancreas/islets imported and transplanted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4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329-4EFC-BEB8-79EFED5A593B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Kidneys imported and transplanted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2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329-4EFC-BEB8-79EFED5A593B}"/>
            </c:ext>
          </c:extLst>
        </c:ser>
        <c:ser>
          <c:idx val="5"/>
          <c:order val="5"/>
          <c:tx>
            <c:strRef>
              <c:f>'Ark1'!$G$1</c:f>
              <c:strCache>
                <c:ptCount val="1"/>
                <c:pt idx="0">
                  <c:v>Small bowels imported and transplanted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6"/>
              </a:solidFill>
              <a:ln w="9525">
                <a:solidFill>
                  <a:schemeClr val="accent6"/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'Ark1'!$G$2:$G$12</c:f>
              <c:numCache>
                <c:formatCode>General</c:formatCode>
                <c:ptCount val="11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329-4EFC-BEB8-79EFED5A593B}"/>
            </c:ext>
          </c:extLst>
        </c:ser>
        <c:ser>
          <c:idx val="6"/>
          <c:order val="6"/>
          <c:tx>
            <c:strRef>
              <c:f>'Ark1'!$H$1</c:f>
              <c:strCache>
                <c:ptCount val="1"/>
                <c:pt idx="0">
                  <c:v>Total number of imported organs</c:v>
                </c:pt>
              </c:strCache>
            </c:strRef>
          </c:tx>
          <c:spPr>
            <a:ln w="28575" cap="rnd">
              <a:solidFill>
                <a:schemeClr val="accent1">
                  <a:lumMod val="60000"/>
                </a:schemeClr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1">
                  <a:lumMod val="60000"/>
                </a:schemeClr>
              </a:solidFill>
              <a:ln w="9525">
                <a:solidFill>
                  <a:schemeClr val="accent1">
                    <a:lumMod val="60000"/>
                  </a:schemeClr>
                </a:solidFill>
              </a:ln>
              <a:effectLst/>
            </c:spPr>
          </c:marker>
          <c:cat>
            <c:numRef>
              <c:f>'Ark1'!$A$2:$A$12</c:f>
              <c:numCache>
                <c:formatCode>General</c:formatCode>
                <c:ptCount val="11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'Ark1'!$H$2:$H$12</c:f>
              <c:numCache>
                <c:formatCode>General</c:formatCode>
                <c:ptCount val="11"/>
                <c:pt idx="0">
                  <c:v>1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25</c:v>
                </c:pt>
                <c:pt idx="5">
                  <c:v>19</c:v>
                </c:pt>
                <c:pt idx="6">
                  <c:v>15</c:v>
                </c:pt>
                <c:pt idx="7">
                  <c:v>13</c:v>
                </c:pt>
                <c:pt idx="8">
                  <c:v>3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329-4EFC-BEB8-79EFED5A59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058304"/>
        <c:axId val="303069056"/>
      </c:lineChart>
      <c:catAx>
        <c:axId val="303058304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069056"/>
        <c:crosses val="autoZero"/>
        <c:auto val="1"/>
        <c:lblAlgn val="ctr"/>
        <c:lblOffset val="100"/>
        <c:noMultiLvlLbl val="0"/>
      </c:catAx>
      <c:valAx>
        <c:axId val="3030690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058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Hearts exported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2</c:v>
                </c:pt>
                <c:pt idx="1">
                  <c:v>6</c:v>
                </c:pt>
                <c:pt idx="2">
                  <c:v>4</c:v>
                </c:pt>
                <c:pt idx="3">
                  <c:v>1</c:v>
                </c:pt>
                <c:pt idx="4">
                  <c:v>1</c:v>
                </c:pt>
                <c:pt idx="5">
                  <c:v>3</c:v>
                </c:pt>
                <c:pt idx="6">
                  <c:v>6</c:v>
                </c:pt>
                <c:pt idx="7">
                  <c:v>6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059-4E14-B6A6-AB2C5EDE6F64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Livers exported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8</c:v>
                </c:pt>
                <c:pt idx="6">
                  <c:v>3</c:v>
                </c:pt>
                <c:pt idx="7">
                  <c:v>6</c:v>
                </c:pt>
                <c:pt idx="8">
                  <c:v>8</c:v>
                </c:pt>
                <c:pt idx="9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059-4E14-B6A6-AB2C5EDE6F64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Lungs exported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'Ark1'!$D$2:$D$11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5</c:v>
                </c:pt>
                <c:pt idx="8">
                  <c:v>5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059-4E14-B6A6-AB2C5EDE6F64}"/>
            </c:ext>
          </c:extLst>
        </c:ser>
        <c:ser>
          <c:idx val="3"/>
          <c:order val="3"/>
          <c:tx>
            <c:strRef>
              <c:f>'Ark1'!$E$1</c:f>
              <c:strCache>
                <c:ptCount val="1"/>
                <c:pt idx="0">
                  <c:v>Kidney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'Ark1'!$E$2:$E$11</c:f>
              <c:numCache>
                <c:formatCode>General</c:formatCode>
                <c:ptCount val="10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059-4E14-B6A6-AB2C5EDE6F64}"/>
            </c:ext>
          </c:extLst>
        </c:ser>
        <c:ser>
          <c:idx val="4"/>
          <c:order val="4"/>
          <c:tx>
            <c:strRef>
              <c:f>'Ark1'!$F$1</c:f>
              <c:strCache>
                <c:ptCount val="1"/>
                <c:pt idx="0">
                  <c:v>Total number of exported organs</c:v>
                </c:pt>
              </c:strCache>
            </c:strRef>
          </c:tx>
          <c:spPr>
            <a:ln w="28575" cap="rnd">
              <a:solidFill>
                <a:schemeClr val="accent5"/>
              </a:solidFill>
              <a:prstDash val="sysDot"/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'Ark1'!$F$2:$F$11</c:f>
              <c:numCache>
                <c:formatCode>General</c:formatCode>
                <c:ptCount val="10"/>
                <c:pt idx="0">
                  <c:v>6</c:v>
                </c:pt>
                <c:pt idx="1">
                  <c:v>15</c:v>
                </c:pt>
                <c:pt idx="2">
                  <c:v>11</c:v>
                </c:pt>
                <c:pt idx="3">
                  <c:v>8</c:v>
                </c:pt>
                <c:pt idx="4">
                  <c:v>5</c:v>
                </c:pt>
                <c:pt idx="5">
                  <c:v>16</c:v>
                </c:pt>
                <c:pt idx="6">
                  <c:v>10</c:v>
                </c:pt>
                <c:pt idx="7">
                  <c:v>17</c:v>
                </c:pt>
                <c:pt idx="8">
                  <c:v>18</c:v>
                </c:pt>
                <c:pt idx="9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4059-4E14-B6A6-AB2C5EDE6F6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03143552"/>
        <c:axId val="303146112"/>
      </c:lineChart>
      <c:catAx>
        <c:axId val="30314355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146112"/>
        <c:crosses val="autoZero"/>
        <c:auto val="1"/>
        <c:lblAlgn val="ctr"/>
        <c:lblOffset val="100"/>
        <c:noMultiLvlLbl val="0"/>
      </c:catAx>
      <c:valAx>
        <c:axId val="303146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143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da-DK"/>
              <a:t>Number of organs exported and imported </a:t>
            </a:r>
          </a:p>
          <a:p>
            <a:pPr>
              <a:defRPr/>
            </a:pPr>
            <a:r>
              <a:rPr lang="da-DK"/>
              <a:t>between other EOEO's and Denmark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Imported to Denmark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6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8C8-4DD1-9CB1-260D94ACA533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Exported from Denmark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1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8C8-4DD1-9CB1-260D94ACA5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3164032"/>
        <c:axId val="303174400"/>
      </c:barChart>
      <c:catAx>
        <c:axId val="303164032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174400"/>
        <c:crosses val="autoZero"/>
        <c:auto val="1"/>
        <c:lblAlgn val="ctr"/>
        <c:lblOffset val="100"/>
        <c:noMultiLvlLbl val="0"/>
      </c:catAx>
      <c:valAx>
        <c:axId val="3031744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164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/>
            </a:pPr>
            <a:r>
              <a:rPr lang="da-DK"/>
              <a:t>Number of organs exported and imported </a:t>
            </a:r>
          </a:p>
          <a:p>
            <a:pPr algn="ctr" rtl="0">
              <a:defRPr/>
            </a:pPr>
            <a:r>
              <a:rPr lang="da-DK"/>
              <a:t>between other EOEO's and Finland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Imported to Finland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5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E5-4E3C-A1D2-8F4EA0730C20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Exported from Finland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E5-4E3C-A1D2-8F4EA0730C2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3237760"/>
        <c:axId val="303244032"/>
      </c:barChart>
      <c:catAx>
        <c:axId val="30323776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244032"/>
        <c:crosses val="autoZero"/>
        <c:auto val="1"/>
        <c:lblAlgn val="ctr"/>
        <c:lblOffset val="100"/>
        <c:noMultiLvlLbl val="0"/>
      </c:catAx>
      <c:valAx>
        <c:axId val="303244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237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 algn="ctr" rtl="0">
              <a:defRPr/>
            </a:pPr>
            <a:r>
              <a:rPr lang="da-DK"/>
              <a:t>Number of organs exported and imported </a:t>
            </a:r>
          </a:p>
          <a:p>
            <a:pPr algn="ctr" rtl="0">
              <a:defRPr/>
            </a:pPr>
            <a:r>
              <a:rPr lang="da-DK"/>
              <a:t>between other EOEO's and Norway</a:t>
            </a:r>
          </a:p>
        </c:rich>
      </c:tx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Imported to Norway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5</c:v>
                </c:pt>
                <c:pt idx="5">
                  <c:v>4</c:v>
                </c:pt>
                <c:pt idx="6">
                  <c:v>4</c:v>
                </c:pt>
                <c:pt idx="7">
                  <c:v>6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BB-4C45-AF80-898A43BAE92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Exported from Norway</c:v>
                </c:pt>
              </c:strCache>
            </c:strRef>
          </c:tx>
          <c:spPr>
            <a:solidFill>
              <a:srgbClr val="0070C0"/>
            </a:solidFill>
            <a:ln>
              <a:noFill/>
            </a:ln>
            <a:effectLst/>
          </c:spPr>
          <c:invertIfNegative val="0"/>
          <c:cat>
            <c:numRef>
              <c:f>'Ark1'!$A$2:$A$11</c:f>
              <c:numCache>
                <c:formatCode>General</c:formatCode>
                <c:ptCount val="10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  <c:pt idx="6">
                  <c:v>2015</c:v>
                </c:pt>
                <c:pt idx="7">
                  <c:v>2016</c:v>
                </c:pt>
                <c:pt idx="8">
                  <c:v>2017</c:v>
                </c:pt>
                <c:pt idx="9">
                  <c:v>2018</c:v>
                </c:pt>
              </c:numCache>
            </c:numRef>
          </c:cat>
          <c:val>
            <c:numRef>
              <c:f>'Ark1'!$C$2:$C$11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7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BB-4C45-AF80-898A43BAE9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03258240"/>
        <c:axId val="303268608"/>
      </c:barChart>
      <c:catAx>
        <c:axId val="303258240"/>
        <c:scaling>
          <c:orientation val="minMax"/>
        </c:scaling>
        <c:delete val="0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da-DK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268608"/>
        <c:crosses val="autoZero"/>
        <c:auto val="1"/>
        <c:lblAlgn val="ctr"/>
        <c:lblOffset val="100"/>
        <c:noMultiLvlLbl val="0"/>
      </c:catAx>
      <c:valAx>
        <c:axId val="303268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da-DK"/>
                  <a:t>Number of organs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vert="horz"/>
          <a:lstStyle/>
          <a:p>
            <a:pPr>
              <a:defRPr/>
            </a:pPr>
            <a:endParaRPr lang="da-DK"/>
          </a:p>
        </c:txPr>
        <c:crossAx val="3032582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vert="horz"/>
        <a:lstStyle/>
        <a:p>
          <a:pPr>
            <a:defRPr/>
          </a:pPr>
          <a:endParaRPr lang="da-DK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600" b="1">
          <a:solidFill>
            <a:sysClr val="windowText" lastClr="000000"/>
          </a:solidFill>
        </a:defRPr>
      </a:pPr>
      <a:endParaRPr lang="da-DK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B06B25-F913-47AA-B9C6-D7EF73FB41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A53D6D3-232C-4C91-9375-381E3B56E7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2F3D8A-2164-4F40-AC53-109C10495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A58C33-90F0-47BD-BE7F-1BD2F372A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21CD2B1-1A05-421A-BF45-06AB91CBC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19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EC698A-EE4A-4617-84C5-30E6F1AC0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3AF2126-FBE9-474A-9B73-1644862D60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7AB469C3-1DF6-4A14-A765-E0E8954E37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1A424A-AB05-44BF-A39D-CAE270A21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B586495-7522-4E55-A524-8E3BCD630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37832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A41FEF6A-193C-4B45-9859-DC52E5D03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6B057BD-2D9F-4EBC-9E4F-7A2A36764F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B28BD01-8C9D-4B0A-9C69-52C997D14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2FADAA0-E3B3-4ED8-ABCF-CF77A967B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EE8E6F1-19D3-4936-AEFD-F5C8C4EAA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9771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7C509D4-4E43-4192-807F-A3847295F8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9AE4DC9-875A-44F7-A509-C820C3895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A19E11F-CFD5-4AE7-A63A-9154F0B7F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0F0F17A-9407-4017-90A6-6132A8CAB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6F3642-F6ED-4C9F-BC48-C5C74A522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6213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0837D86-5FB7-4389-AA57-0D0775FF4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163A27A9-B5D1-4F26-82B0-AEA28F8146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F5A8AAE-6543-4657-B673-8AB5B2E36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A5B06305-C30A-4FF2-9065-E24835BB1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C48953E2-0E47-4C94-A8D0-4D6DD9BBD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987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A325D-BB06-42E5-AE92-49E166C3F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D74CB9-6151-4170-A3D6-3006E825FF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AEAFA5AB-BB72-4FB7-B71C-7CC77A6708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769FB150-B925-45C0-8702-0AE84D1D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DE624C4-D57C-4152-91D7-F9A8EE9B9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FD3DD78-07A3-4FD1-9B0D-777C715AC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6313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7164D2-42A4-4838-84C0-B610AF8D70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EC5948D-7C52-402F-97FE-E6F041A2AA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D22A709-08D8-4871-AD4A-F2438F33DD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BCAFD076-8CD6-46F8-B3E8-C570FE457B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207D3A90-7F2C-4249-8073-FA8BB5B542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CD0FB6DB-8B36-4F26-B54F-67DA3DDA5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3CE7744D-810E-4311-9C14-70BCB3CD0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D79A8636-64DD-43E3-A6CD-201E57AE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4684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5DF6995-79C6-4219-8C22-68F692FEAA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92A0194-F14D-4801-A26F-7208CE5E0F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B4449D7D-9CEB-4F29-AA2A-CCBBFB78C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6D03F299-A78B-4D9C-A50E-96C1CBACC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5719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418ED3F0-2DA1-40A0-9EF4-AFDF6F732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504903E8-9057-4C79-BC3C-957DF88C0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DCB34D63-5739-42D8-BD25-B4B3AC6E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43368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A12F081-F0AD-4757-A184-DBA878C5F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EBA073-F1F3-4F95-A15D-C4A20D5E8E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63B3AAC-969B-4FD8-9FF6-F0D2D85C02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F016CF13-171C-4877-9126-6C7BA3B20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112FE21F-86F9-4491-8773-05D09E258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AB7467A2-ED0B-43C8-841F-7EE4F44EA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34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FE916B1-9A24-48B4-ABB5-4BD2D9EF5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6778D229-A5E0-4CE8-9F29-D56777B0DD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B9655731-C7B3-4528-9B97-F6158ED464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3953330D-2BAA-426A-860A-17374A3F2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CEE010B3-8B7B-4AF3-A083-3A6D4C16F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4F2212C-51B9-45B1-82D8-C8BAEC0D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13558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8F6D8393-339C-4467-8705-348F38967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B50DE422-A160-4356-A338-4C64CAAAC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8180483-F028-4A2F-882A-56E6A1303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EBC9-2FD4-4F2D-8100-D2AC025CACA3}" type="datetimeFigureOut">
              <a:rPr lang="da-DK" smtClean="0"/>
              <a:t>13-03-2019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F80B37A-4E1A-4C12-A058-4748B717F2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542E4C8-6AB3-4AAC-8537-64C25A4DC7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3C0DA-DCC3-4D91-9C99-1D22387CEBE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652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11BC09-55A2-472D-963C-3C5880A1ED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49187"/>
            <a:ext cx="9144000" cy="136095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 </a:t>
            </a:r>
            <a:r>
              <a:rPr lang="en-US" b="1"/>
              <a:t>Graphs from annual </a:t>
            </a:r>
            <a:r>
              <a:rPr lang="en-US" b="1" dirty="0"/>
              <a:t>report 2018</a:t>
            </a:r>
            <a:endParaRPr lang="da-DK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380A1EBC-E7C6-424A-83F2-C5B6BE1646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62" y="1982228"/>
            <a:ext cx="4448175" cy="4426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983056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BB1B98B0-81AC-4005-842C-D45C8C92C21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16040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0836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Pladsholder til indhold 4">
            <a:extLst>
              <a:ext uri="{FF2B5EF4-FFF2-40B4-BE49-F238E27FC236}">
                <a16:creationId xmlns:a16="http://schemas.microsoft.com/office/drawing/2014/main" id="{5E9D0EDF-FA89-42B5-A078-574F9D753EE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559163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273646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430B9-A341-4F77-9556-2A5ACA27C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Number of deceased donors where organ(s) were offered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45D56C7-6301-49D8-988C-EB0774CFC3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43959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08264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C57B1F-7349-4F2B-BC72-A6B05E0C7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Kidneys exported and imported between the Scandiatransplant countries</a:t>
            </a:r>
            <a:endParaRPr lang="da-DK" b="1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F9253654-56B6-4D33-9A92-AC2CC4974E8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03" y="1825624"/>
            <a:ext cx="8276253" cy="488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936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71AD28A1-61C7-48B4-95D4-824FE73D404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338" y="1203649"/>
            <a:ext cx="7345266" cy="497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9490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97000D-E0AE-434B-97CE-4F9C5E37C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Livers exported and imported between the Scandiatransplant countries</a:t>
            </a:r>
            <a:endParaRPr lang="da-DK" b="1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3BA77694-A636-417A-B130-0F8D186B97A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106" y="1825625"/>
            <a:ext cx="7890479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0315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97B4EC8C-3956-4F4D-B8F8-5819F2A53602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437" y="1296955"/>
            <a:ext cx="7783623" cy="4880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146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1F1DD2-9D1D-4E3F-9D3F-B5CFA9172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Hearts exported and imported between the Scandiatransplant countries</a:t>
            </a:r>
            <a:endParaRPr lang="da-DK" b="1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A3874B2C-4879-4772-AA54-C3A48F192826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13" y="1825625"/>
            <a:ext cx="7457084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213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00CE7BF4-93E7-4409-8AC7-31616AC6223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9429" y="1091682"/>
            <a:ext cx="7852969" cy="508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9293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D307FE8-EA4A-48BA-881A-6F3EE8AF5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Lungs exported and imported between the Scandiatransplant countries</a:t>
            </a:r>
            <a:endParaRPr lang="da-DK" b="1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666A09DA-224D-40EC-AFDC-0B224DD2B044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212" y="1825625"/>
            <a:ext cx="748957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560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DA6D95-B1A1-424C-A2E9-73220F405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Total number of organs transplanted and patients waiting for organs within Scandiatransplant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4EB520AB-2FE6-4AE6-9979-B3D66B224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652501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2610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dsholder til indhold 4">
            <a:extLst>
              <a:ext uri="{FF2B5EF4-FFF2-40B4-BE49-F238E27FC236}">
                <a16:creationId xmlns:a16="http://schemas.microsoft.com/office/drawing/2014/main" id="{1FDC7053-E23F-4C57-8981-7F588803727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412" y="1268963"/>
            <a:ext cx="7666023" cy="49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94569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86F194-1185-4C46-A560-0B4876CA2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Pancreas exported and imported between the Scandiatransplant countries</a:t>
            </a:r>
            <a:endParaRPr lang="da-DK" b="1" dirty="0"/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E89709DE-2A7F-4E03-8F68-662935428BD7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734" y="1772816"/>
            <a:ext cx="7735077" cy="4562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320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9A1692CC-A5B1-4860-9908-0164BC175509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453" y="1446245"/>
            <a:ext cx="8117084" cy="4730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85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DAA68B-6681-4C67-8E01-8D068276F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Kidneys 2018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50FD96AE-E764-4D3F-9CEA-B4AC3D1808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5584971"/>
              </p:ext>
            </p:extLst>
          </p:nvPr>
        </p:nvGraphicFramePr>
        <p:xfrm>
          <a:off x="838200" y="1334278"/>
          <a:ext cx="10515600" cy="51585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55751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C24C47-317E-4CFF-8BC0-04536E505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Transplanted kidneys </a:t>
            </a:r>
            <a:r>
              <a:rPr lang="en-US" b="1" dirty="0" err="1"/>
              <a:t>pmp</a:t>
            </a:r>
            <a:r>
              <a:rPr lang="en-US" b="1" dirty="0"/>
              <a:t> from deceased donors per year 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E0D4B8B1-5D02-45AC-B882-C65B04B4F8A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634089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56932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63032E-4AD0-421E-90F9-1D72D9CE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Transplanted kidneys </a:t>
            </a:r>
            <a:r>
              <a:rPr lang="en-US" b="1" dirty="0" err="1"/>
              <a:t>pmp</a:t>
            </a:r>
            <a:r>
              <a:rPr lang="en-US" b="1" dirty="0"/>
              <a:t> from living donors per year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F088201B-E554-4C9B-B29E-77B3C414A1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4331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58274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A2956D-8DB1-4B3E-BF67-1D8E7BC9B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Livers 2018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F8BF9313-F4D7-42DD-8995-AFB9BE2AAEC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948955"/>
              </p:ext>
            </p:extLst>
          </p:nvPr>
        </p:nvGraphicFramePr>
        <p:xfrm>
          <a:off x="838200" y="1352939"/>
          <a:ext cx="10515600" cy="5402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685754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FEF9FA-3F2F-48BA-A187-3B3FEE012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Transplanted livers (Deceased and living donors) </a:t>
            </a:r>
            <a:r>
              <a:rPr lang="en-US" b="1" dirty="0" err="1"/>
              <a:t>pmp</a:t>
            </a:r>
            <a:r>
              <a:rPr lang="en-US" b="1" dirty="0"/>
              <a:t> per year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C683188D-D3F6-4D31-8EB3-D6FC25E1A8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293643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78662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D0FCB2-201A-419F-BE1E-6AFF040A4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Hearts 2018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AB281B9C-08A7-415E-966D-2492C6CD91A4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72996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828E7F-BD13-4B3C-8246-1BCD747C9D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Transplanted hearts </a:t>
            </a:r>
            <a:r>
              <a:rPr lang="en-US" b="1" dirty="0" err="1"/>
              <a:t>pmp</a:t>
            </a:r>
            <a:r>
              <a:rPr lang="en-US" b="1" dirty="0"/>
              <a:t> per year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45B6A8B-F273-4B75-A00B-89F966BEE48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31381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6947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778BE7B-096F-46E5-A5C6-4B6F3CF641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Utilized deceased donors in numbers in Scandiatransplant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7BF1006-9D0A-4B44-A1C8-39CCEF6ECF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40270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79445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CB748-07DA-4847-99D7-6C6C41FBD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Lungs 2018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E0BCB015-8CF6-4410-9632-580FA7CF25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2727205"/>
              </p:ext>
            </p:extLst>
          </p:nvPr>
        </p:nvGraphicFramePr>
        <p:xfrm>
          <a:off x="838200" y="1483566"/>
          <a:ext cx="10515600" cy="4889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842980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7B91C0-85FF-4A33-A151-D0A1EBA77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Transplanted lungs (Double, single and heart-lung) </a:t>
            </a:r>
            <a:r>
              <a:rPr lang="en-US" b="1" dirty="0" err="1"/>
              <a:t>pmp</a:t>
            </a:r>
            <a:r>
              <a:rPr lang="en-US" b="1" dirty="0"/>
              <a:t> per year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AEDF1CB-BB44-4FB8-A04B-7E531C83FC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5504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89749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E635708-787F-4CC6-A352-39C3DB0C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Pancreas 2018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1D517E74-327C-4ECA-A931-8960F08A56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93831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7405935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766758-81D3-4859-AC16-4A9FBA4F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Transplanted pancreas (incl. combined kidney-pancreas) </a:t>
            </a:r>
            <a:r>
              <a:rPr lang="en-US" b="1" dirty="0" err="1"/>
              <a:t>pmp</a:t>
            </a:r>
            <a:r>
              <a:rPr lang="en-US" b="1" dirty="0"/>
              <a:t> per year</a:t>
            </a:r>
            <a:br>
              <a:rPr lang="da-DK" dirty="0"/>
            </a:b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31DC1600-0B64-4C1D-850D-23AAD40A12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17975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72661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E506A2-A163-4989-A210-85FB818F0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Utilized deceased donors </a:t>
            </a:r>
            <a:r>
              <a:rPr lang="en-US" b="1" dirty="0" err="1"/>
              <a:t>pmp</a:t>
            </a:r>
            <a:r>
              <a:rPr lang="en-US" b="1" dirty="0"/>
              <a:t> in Scandiatransplant</a:t>
            </a:r>
            <a:endParaRPr lang="da-DK" b="1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662AE693-8064-412B-AB45-B121335B429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903081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47460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E4FB2E-5E50-4A1B-9AC6-D956F5615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Transplanted patients in Scandiatransplant 2018 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2717FDDA-3B95-4E11-A8AE-02DDE68C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029024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7679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DF8230-232C-4640-808F-19728B9BB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Organs imported from other EOEO’s to Scandiatransplant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75F00950-FCB9-4749-8627-9F63433CCF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3327604"/>
              </p:ext>
            </p:extLst>
          </p:nvPr>
        </p:nvGraphicFramePr>
        <p:xfrm>
          <a:off x="838200" y="1623527"/>
          <a:ext cx="10515600" cy="45534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8332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6728F4-C2C8-42E9-B6A5-775C9AC1A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Organs exported to other EOEO’s from Scandiatransplant</a:t>
            </a:r>
            <a:endParaRPr lang="da-DK" b="1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C681397A-F6A1-4448-9110-E820A931A1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03827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0320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65D6B5-CFE2-489E-B887-C5695ABF9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Organs exported and imported between Scandiatransplant countries and other EOEO’s</a:t>
            </a:r>
            <a:endParaRPr lang="da-DK" dirty="0"/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BEEA9E94-0163-4368-9321-9EE0C8123C4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756898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35572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903FB2E1-88A8-48AD-9B54-CD990EC903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60123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3472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280</Words>
  <Application>Microsoft Office PowerPoint</Application>
  <PresentationFormat>Widescreen</PresentationFormat>
  <Paragraphs>55</Paragraphs>
  <Slides>33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Office-tema</vt:lpstr>
      <vt:lpstr> Graphs from annual report 2018</vt:lpstr>
      <vt:lpstr>Total number of organs transplanted and patients waiting for organs within Scandiatransplant</vt:lpstr>
      <vt:lpstr>Utilized deceased donors in numbers in Scandiatransplant</vt:lpstr>
      <vt:lpstr>Utilized deceased donors pmp in Scandiatransplant</vt:lpstr>
      <vt:lpstr>Transplanted patients in Scandiatransplant 2018 </vt:lpstr>
      <vt:lpstr>Organs imported from other EOEO’s to Scandiatransplant</vt:lpstr>
      <vt:lpstr>Organs exported to other EOEO’s from Scandiatransplant</vt:lpstr>
      <vt:lpstr>Organs exported and imported between Scandiatransplant countries and other EOEO’s</vt:lpstr>
      <vt:lpstr>PowerPoint-præsentation</vt:lpstr>
      <vt:lpstr>PowerPoint-præsentation</vt:lpstr>
      <vt:lpstr>PowerPoint-præsentation</vt:lpstr>
      <vt:lpstr>Number of deceased donors where organ(s) were offered </vt:lpstr>
      <vt:lpstr>Kidneys exported and imported between the Scandiatransplant countries</vt:lpstr>
      <vt:lpstr>PowerPoint-præsentation</vt:lpstr>
      <vt:lpstr>Livers exported and imported between the Scandiatransplant countries</vt:lpstr>
      <vt:lpstr>PowerPoint-præsentation</vt:lpstr>
      <vt:lpstr>Hearts exported and imported between the Scandiatransplant countries</vt:lpstr>
      <vt:lpstr>PowerPoint-præsentation</vt:lpstr>
      <vt:lpstr>Lungs exported and imported between the Scandiatransplant countries</vt:lpstr>
      <vt:lpstr>PowerPoint-præsentation</vt:lpstr>
      <vt:lpstr>Pancreas exported and imported between the Scandiatransplant countries</vt:lpstr>
      <vt:lpstr>PowerPoint-præsentation</vt:lpstr>
      <vt:lpstr>Kidneys 2018</vt:lpstr>
      <vt:lpstr>Transplanted kidneys pmp from deceased donors per year  </vt:lpstr>
      <vt:lpstr>Transplanted kidneys pmp from living donors per year </vt:lpstr>
      <vt:lpstr>Livers 2018</vt:lpstr>
      <vt:lpstr>Transplanted livers (Deceased and living donors) pmp per year </vt:lpstr>
      <vt:lpstr>Hearts 2018</vt:lpstr>
      <vt:lpstr>Transplanted hearts pmp per year </vt:lpstr>
      <vt:lpstr>Lungs 2018</vt:lpstr>
      <vt:lpstr>Transplanted lungs (Double, single and heart-lung) pmp per year </vt:lpstr>
      <vt:lpstr>Pancreas 2018</vt:lpstr>
      <vt:lpstr>Transplanted pancreas (incl. combined kidney-pancreas) pmp per year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Ilse Duus Weinreich</dc:creator>
  <cp:lastModifiedBy>Ilse Duus Weinreich</cp:lastModifiedBy>
  <cp:revision>7</cp:revision>
  <dcterms:created xsi:type="dcterms:W3CDTF">2019-03-13T08:45:19Z</dcterms:created>
  <dcterms:modified xsi:type="dcterms:W3CDTF">2019-03-13T14:15:27Z</dcterms:modified>
</cp:coreProperties>
</file>