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4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7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8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omments/comment1.xml" ContentType="application/vnd.openxmlformats-officedocument.presentationml.comments+xml"/>
  <Override PartName="/ppt/charts/chart21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24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25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7"/>
  </p:notesMasterIdLst>
  <p:handoutMasterIdLst>
    <p:handoutMasterId r:id="rId48"/>
  </p:handoutMasterIdLst>
  <p:sldIdLst>
    <p:sldId id="280" r:id="rId2"/>
    <p:sldId id="273" r:id="rId3"/>
    <p:sldId id="281" r:id="rId4"/>
    <p:sldId id="282" r:id="rId5"/>
    <p:sldId id="328" r:id="rId6"/>
    <p:sldId id="286" r:id="rId7"/>
    <p:sldId id="284" r:id="rId8"/>
    <p:sldId id="287" r:id="rId9"/>
    <p:sldId id="288" r:id="rId10"/>
    <p:sldId id="289" r:id="rId11"/>
    <p:sldId id="285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30" r:id="rId23"/>
    <p:sldId id="301" r:id="rId24"/>
    <p:sldId id="302" r:id="rId25"/>
    <p:sldId id="303" r:id="rId26"/>
    <p:sldId id="304" r:id="rId27"/>
    <p:sldId id="325" r:id="rId28"/>
    <p:sldId id="306" r:id="rId29"/>
    <p:sldId id="307" r:id="rId30"/>
    <p:sldId id="308" r:id="rId31"/>
    <p:sldId id="309" r:id="rId32"/>
    <p:sldId id="329" r:id="rId33"/>
    <p:sldId id="311" r:id="rId34"/>
    <p:sldId id="312" r:id="rId35"/>
    <p:sldId id="313" r:id="rId36"/>
    <p:sldId id="314" r:id="rId37"/>
    <p:sldId id="315" r:id="rId38"/>
    <p:sldId id="316" r:id="rId39"/>
    <p:sldId id="317" r:id="rId40"/>
    <p:sldId id="318" r:id="rId41"/>
    <p:sldId id="319" r:id="rId42"/>
    <p:sldId id="320" r:id="rId43"/>
    <p:sldId id="326" r:id="rId44"/>
    <p:sldId id="327" r:id="rId45"/>
    <p:sldId id="323" r:id="rId46"/>
  </p:sldIdLst>
  <p:sldSz cx="12192000" cy="6858000"/>
  <p:notesSz cx="6858000" cy="9144000"/>
  <p:defaultTextStyle>
    <a:defPPr rtl="0"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 Mortensen" initials="LM" lastIdx="5" clrIdx="0">
    <p:extLst>
      <p:ext uri="{19B8F6BF-5375-455C-9EA6-DF929625EA0E}">
        <p15:presenceInfo xmlns:p15="http://schemas.microsoft.com/office/powerpoint/2012/main" userId="4ec751ec8c60511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16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Lyst layou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347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2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9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4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6607254158589659E-2"/>
          <c:y val="3.6936667638767379E-2"/>
          <c:w val="0.75243191006352961"/>
          <c:h val="0.839210654223777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1993-1997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'Ark1'!$B$2:$B$7</c:f>
              <c:numCache>
                <c:formatCode>General</c:formatCode>
                <c:ptCount val="6"/>
                <c:pt idx="0">
                  <c:v>13</c:v>
                </c:pt>
                <c:pt idx="1">
                  <c:v>19</c:v>
                </c:pt>
                <c:pt idx="2">
                  <c:v>16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02-472B-8132-F2DDF9D28C72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1998-2002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'Ark1'!$C$2:$C$7</c:f>
              <c:numCache>
                <c:formatCode>General</c:formatCode>
                <c:ptCount val="6"/>
                <c:pt idx="0">
                  <c:v>13</c:v>
                </c:pt>
                <c:pt idx="1">
                  <c:v>18</c:v>
                </c:pt>
                <c:pt idx="2">
                  <c:v>15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689-4327-854B-C3AC4F0F08E8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2003-2007*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'Ark1'!$D$2:$D$7</c:f>
              <c:numCache>
                <c:formatCode>General</c:formatCode>
                <c:ptCount val="6"/>
                <c:pt idx="0">
                  <c:v>12</c:v>
                </c:pt>
                <c:pt idx="1">
                  <c:v>18</c:v>
                </c:pt>
                <c:pt idx="2">
                  <c:v>18</c:v>
                </c:pt>
                <c:pt idx="3">
                  <c:v>14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689-4327-854B-C3AC4F0F08E8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2008-2012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'Ark1'!$E$2:$E$7</c:f>
              <c:numCache>
                <c:formatCode>General</c:formatCode>
                <c:ptCount val="6"/>
                <c:pt idx="0">
                  <c:v>13</c:v>
                </c:pt>
                <c:pt idx="1">
                  <c:v>17</c:v>
                </c:pt>
                <c:pt idx="2">
                  <c:v>22</c:v>
                </c:pt>
                <c:pt idx="3">
                  <c:v>15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89-4327-854B-C3AC4F0F08E8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2013-2017**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'Ark1'!$F$2:$F$7</c:f>
              <c:numCache>
                <c:formatCode>0</c:formatCode>
                <c:ptCount val="6"/>
                <c:pt idx="0">
                  <c:v>14</c:v>
                </c:pt>
                <c:pt idx="1">
                  <c:v>22</c:v>
                </c:pt>
                <c:pt idx="2">
                  <c:v>22</c:v>
                </c:pt>
                <c:pt idx="3">
                  <c:v>17</c:v>
                </c:pt>
                <c:pt idx="4">
                  <c:v>20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689-4327-854B-C3AC4F0F08E8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'Ark1'!$G$2:$G$7</c:f>
              <c:numCache>
                <c:formatCode>0</c:formatCode>
                <c:ptCount val="6"/>
                <c:pt idx="0">
                  <c:v>14.34</c:v>
                </c:pt>
                <c:pt idx="1">
                  <c:v>19.559999999999999</c:v>
                </c:pt>
                <c:pt idx="2">
                  <c:v>18.78</c:v>
                </c:pt>
                <c:pt idx="3">
                  <c:v>17.82</c:v>
                </c:pt>
                <c:pt idx="4">
                  <c:v>28.12</c:v>
                </c:pt>
                <c:pt idx="5">
                  <c:v>25.02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689-4327-854B-C3AC4F0F08E8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'Ark1'!$H$2:$H$7</c:f>
              <c:numCache>
                <c:formatCode>0</c:formatCode>
                <c:ptCount val="6"/>
                <c:pt idx="0">
                  <c:v>17</c:v>
                </c:pt>
                <c:pt idx="1">
                  <c:v>26</c:v>
                </c:pt>
                <c:pt idx="2">
                  <c:v>21</c:v>
                </c:pt>
                <c:pt idx="3">
                  <c:v>19</c:v>
                </c:pt>
                <c:pt idx="4">
                  <c:v>19</c:v>
                </c:pt>
                <c:pt idx="5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689-4327-854B-C3AC4F0F08E8}"/>
            </c:ext>
          </c:extLst>
        </c:ser>
        <c:ser>
          <c:idx val="7"/>
          <c:order val="7"/>
          <c:tx>
            <c:strRef>
              <c:f>'Ark1'!$I$1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'Ark1'!$I$2:$I$7</c:f>
              <c:numCache>
                <c:formatCode>0</c:formatCode>
                <c:ptCount val="6"/>
                <c:pt idx="0">
                  <c:v>20</c:v>
                </c:pt>
                <c:pt idx="1">
                  <c:v>22</c:v>
                </c:pt>
                <c:pt idx="2">
                  <c:v>19</c:v>
                </c:pt>
                <c:pt idx="3">
                  <c:v>17</c:v>
                </c:pt>
                <c:pt idx="4">
                  <c:v>11</c:v>
                </c:pt>
                <c:pt idx="5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689-4327-854B-C3AC4F0F08E8}"/>
            </c:ext>
          </c:extLst>
        </c:ser>
        <c:ser>
          <c:idx val="8"/>
          <c:order val="8"/>
          <c:tx>
            <c:strRef>
              <c:f>'Ark1'!$J$1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'Ark1'!$J$2:$J$7</c:f>
              <c:numCache>
                <c:formatCode>0</c:formatCode>
                <c:ptCount val="6"/>
                <c:pt idx="0">
                  <c:v>17</c:v>
                </c:pt>
                <c:pt idx="1">
                  <c:v>21</c:v>
                </c:pt>
                <c:pt idx="2">
                  <c:v>18</c:v>
                </c:pt>
                <c:pt idx="3">
                  <c:v>18</c:v>
                </c:pt>
                <c:pt idx="4">
                  <c:v>29</c:v>
                </c:pt>
                <c:pt idx="5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689-4327-854B-C3AC4F0F08E8}"/>
            </c:ext>
          </c:extLst>
        </c:ser>
        <c:ser>
          <c:idx val="9"/>
          <c:order val="9"/>
          <c:tx>
            <c:strRef>
              <c:f>'Ark1'!$K$1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'Ark1'!$K$2:$K$7</c:f>
              <c:numCache>
                <c:formatCode>0</c:formatCode>
                <c:ptCount val="6"/>
                <c:pt idx="0">
                  <c:v>14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26</c:v>
                </c:pt>
                <c:pt idx="5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3689-4327-854B-C3AC4F0F08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44320"/>
        <c:axId val="8345856"/>
      </c:barChart>
      <c:catAx>
        <c:axId val="83443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da-DK"/>
          </a:p>
        </c:txPr>
        <c:crossAx val="8345856"/>
        <c:crosses val="autoZero"/>
        <c:auto val="1"/>
        <c:lblAlgn val="ctr"/>
        <c:lblOffset val="100"/>
        <c:noMultiLvlLbl val="0"/>
      </c:catAx>
      <c:valAx>
        <c:axId val="8345856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da-DK"/>
                  <a:t>Number of deceased donors</a:t>
                </a:r>
              </a:p>
            </c:rich>
          </c:tx>
          <c:layout>
            <c:manualLayout>
              <c:xMode val="edge"/>
              <c:yMode val="edge"/>
              <c:x val="8.7145969498910684E-3"/>
              <c:y val="0.154944590259550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pPr>
              <a:endParaRPr lang="da-DK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da-DK"/>
          </a:p>
        </c:txPr>
        <c:crossAx val="8344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5851444864475501"/>
          <c:y val="2.7253037130652535E-2"/>
          <c:w val="0.13924632918223462"/>
          <c:h val="0.95320973133105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j-lt"/>
              <a:ea typeface="+mn-ea"/>
              <a:cs typeface="+mn-cs"/>
            </a:defRPr>
          </a:pPr>
          <a:endParaRPr lang="da-DK"/>
        </a:p>
      </c:txPr>
    </c:legend>
    <c:plotVisOnly val="1"/>
    <c:dispBlanksAs val="zero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 b="1">
          <a:latin typeface="+mj-lt"/>
        </a:defRPr>
      </a:pPr>
      <a:endParaRPr lang="da-DK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9492705587329977E-2"/>
          <c:y val="4.3468344914117753E-2"/>
          <c:w val="0.76912688012908459"/>
          <c:h val="0.837740631566955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1999-2004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'Ark1'!$B$2:$B$6</c:f>
              <c:numCache>
                <c:formatCode>0</c:formatCode>
                <c:ptCount val="5"/>
                <c:pt idx="0">
                  <c:v>35.333333333333336</c:v>
                </c:pt>
                <c:pt idx="1">
                  <c:v>20.666666666666668</c:v>
                </c:pt>
                <c:pt idx="2">
                  <c:v>15.166666666666666</c:v>
                </c:pt>
                <c:pt idx="3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45-4D77-AFCA-59BE1AEFE6E2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2005-2009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'Ark1'!$C$2:$C$6</c:f>
              <c:numCache>
                <c:formatCode>0</c:formatCode>
                <c:ptCount val="5"/>
                <c:pt idx="0">
                  <c:v>38.055555555555557</c:v>
                </c:pt>
                <c:pt idx="1">
                  <c:v>18.777777777777779</c:v>
                </c:pt>
                <c:pt idx="2">
                  <c:v>16.027777777777775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45-4D77-AFCA-59BE1AEFE6E2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2010-2014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'Ark1'!$D$2:$D$6</c:f>
              <c:numCache>
                <c:formatCode>General</c:formatCode>
                <c:ptCount val="5"/>
                <c:pt idx="0">
                  <c:v>31</c:v>
                </c:pt>
                <c:pt idx="1">
                  <c:v>19</c:v>
                </c:pt>
                <c:pt idx="2">
                  <c:v>14</c:v>
                </c:pt>
                <c:pt idx="3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45-4D77-AFCA-59BE1AEFE6E2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'Ark1'!$E$2:$E$6</c:f>
              <c:numCache>
                <c:formatCode>General</c:formatCode>
                <c:ptCount val="5"/>
                <c:pt idx="0">
                  <c:v>31</c:v>
                </c:pt>
                <c:pt idx="1">
                  <c:v>13</c:v>
                </c:pt>
                <c:pt idx="2">
                  <c:v>15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F45-4D77-AFCA-59BE1AEFE6E2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'Ark1'!$F$2:$F$6</c:f>
              <c:numCache>
                <c:formatCode>General</c:formatCode>
                <c:ptCount val="5"/>
                <c:pt idx="0">
                  <c:v>30</c:v>
                </c:pt>
                <c:pt idx="1">
                  <c:v>13</c:v>
                </c:pt>
                <c:pt idx="2">
                  <c:v>16</c:v>
                </c:pt>
                <c:pt idx="3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F45-4D77-AFCA-59BE1AEFE6E2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'Ark1'!$G$2:$G$6</c:f>
              <c:numCache>
                <c:formatCode>General</c:formatCode>
                <c:ptCount val="5"/>
                <c:pt idx="0">
                  <c:v>30</c:v>
                </c:pt>
                <c:pt idx="1">
                  <c:v>15</c:v>
                </c:pt>
                <c:pt idx="2">
                  <c:v>16</c:v>
                </c:pt>
                <c:pt idx="3">
                  <c:v>26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F45-4D77-AFCA-59BE1AEFE6E2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'Ark1'!$H$2:$H$6</c:f>
              <c:numCache>
                <c:formatCode>General</c:formatCode>
                <c:ptCount val="5"/>
                <c:pt idx="0">
                  <c:v>28</c:v>
                </c:pt>
                <c:pt idx="1">
                  <c:v>16</c:v>
                </c:pt>
                <c:pt idx="2">
                  <c:v>17</c:v>
                </c:pt>
                <c:pt idx="3">
                  <c:v>24</c:v>
                </c:pt>
                <c:pt idx="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F45-4D77-AFCA-59BE1AEFE6E2}"/>
            </c:ext>
          </c:extLst>
        </c:ser>
        <c:ser>
          <c:idx val="7"/>
          <c:order val="7"/>
          <c:tx>
            <c:strRef>
              <c:f>'Ark1'!$I$1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'Ark1'!$I$2:$I$6</c:f>
              <c:numCache>
                <c:formatCode>General</c:formatCode>
                <c:ptCount val="5"/>
                <c:pt idx="0">
                  <c:v>29</c:v>
                </c:pt>
                <c:pt idx="1">
                  <c:v>15</c:v>
                </c:pt>
                <c:pt idx="2">
                  <c:v>18</c:v>
                </c:pt>
                <c:pt idx="3">
                  <c:v>24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F45-4D77-AFCA-59BE1AEFE6E2}"/>
            </c:ext>
          </c:extLst>
        </c:ser>
        <c:ser>
          <c:idx val="8"/>
          <c:order val="8"/>
          <c:tx>
            <c:strRef>
              <c:f>'Ark1'!$J$1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'Ark1'!$J$2:$J$6</c:f>
              <c:numCache>
                <c:formatCode>General</c:formatCode>
                <c:ptCount val="5"/>
                <c:pt idx="0">
                  <c:v>29</c:v>
                </c:pt>
                <c:pt idx="1">
                  <c:v>17</c:v>
                </c:pt>
                <c:pt idx="2">
                  <c:v>20</c:v>
                </c:pt>
                <c:pt idx="3">
                  <c:v>24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F45-4D77-AFCA-59BE1AEFE6E2}"/>
            </c:ext>
          </c:extLst>
        </c:ser>
        <c:ser>
          <c:idx val="9"/>
          <c:order val="9"/>
          <c:tx>
            <c:strRef>
              <c:f>'Ark1'!$K$1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'Ark1'!$K$2:$K$6</c:f>
              <c:numCache>
                <c:formatCode>General</c:formatCode>
                <c:ptCount val="5"/>
                <c:pt idx="0">
                  <c:v>28</c:v>
                </c:pt>
                <c:pt idx="1">
                  <c:v>15</c:v>
                </c:pt>
                <c:pt idx="2">
                  <c:v>21</c:v>
                </c:pt>
                <c:pt idx="3">
                  <c:v>24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F45-4D77-AFCA-59BE1AEFE6E2}"/>
            </c:ext>
          </c:extLst>
        </c:ser>
        <c:ser>
          <c:idx val="10"/>
          <c:order val="10"/>
          <c:tx>
            <c:strRef>
              <c:f>'Ark1'!$L$1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'Ark1'!$L$2:$L$6</c:f>
              <c:numCache>
                <c:formatCode>General</c:formatCode>
                <c:ptCount val="5"/>
                <c:pt idx="0">
                  <c:v>27</c:v>
                </c:pt>
                <c:pt idx="1">
                  <c:v>16</c:v>
                </c:pt>
                <c:pt idx="2">
                  <c:v>22</c:v>
                </c:pt>
                <c:pt idx="3">
                  <c:v>24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F45-4D77-AFCA-59BE1AEFE6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7422080"/>
        <c:axId val="217423872"/>
      </c:barChart>
      <c:catAx>
        <c:axId val="217422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7423872"/>
        <c:crosses val="autoZero"/>
        <c:auto val="1"/>
        <c:lblAlgn val="ctr"/>
        <c:lblOffset val="100"/>
        <c:noMultiLvlLbl val="0"/>
      </c:catAx>
      <c:valAx>
        <c:axId val="21742387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lang="en-US" b="0" noProof="0"/>
                </a:pPr>
                <a:r>
                  <a:rPr lang="en-US" b="0" noProof="0" dirty="0"/>
                  <a:t>Number of</a:t>
                </a:r>
                <a:r>
                  <a:rPr lang="en-US" b="0" baseline="0" noProof="0" dirty="0"/>
                  <a:t> months</a:t>
                </a:r>
                <a:endParaRPr lang="en-US" b="0" noProof="0" dirty="0"/>
              </a:p>
            </c:rich>
          </c:tx>
          <c:layout>
            <c:manualLayout>
              <c:xMode val="edge"/>
              <c:yMode val="edge"/>
              <c:x val="4.3572984749455342E-3"/>
              <c:y val="0.22709755030621173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crossAx val="2174220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183883947153417"/>
          <c:y val="5.1579301644907628E-2"/>
          <c:w val="0.13816116052846594"/>
          <c:h val="0.83368763956105363"/>
        </c:manualLayout>
      </c:layout>
      <c:overlay val="0"/>
      <c:txPr>
        <a:bodyPr/>
        <a:lstStyle/>
        <a:p>
          <a:pPr>
            <a:defRPr sz="1400"/>
          </a:pPr>
          <a:endParaRPr lang="da-DK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9492705587329977E-2"/>
          <c:y val="4.3468344914117753E-2"/>
          <c:w val="0.76912688012908459"/>
          <c:h val="0.837740631566955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2002-2007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'Ark1'!$B$2:$B$5</c:f>
              <c:numCache>
                <c:formatCode>General</c:formatCode>
                <c:ptCount val="4"/>
                <c:pt idx="0">
                  <c:v>47</c:v>
                </c:pt>
                <c:pt idx="1">
                  <c:v>33</c:v>
                </c:pt>
                <c:pt idx="2">
                  <c:v>43</c:v>
                </c:pt>
                <c:pt idx="3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45-4D77-AFCA-59BE1AEFE6E2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2008-2012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'Ark1'!$C$2:$C$5</c:f>
              <c:numCache>
                <c:formatCode>0</c:formatCode>
                <c:ptCount val="4"/>
                <c:pt idx="0">
                  <c:v>38.055555555555557</c:v>
                </c:pt>
                <c:pt idx="1">
                  <c:v>28</c:v>
                </c:pt>
                <c:pt idx="2">
                  <c:v>32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45-4D77-AFCA-59BE1AEFE6E2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'Ark1'!$D$2:$D$5</c:f>
              <c:numCache>
                <c:formatCode>General</c:formatCode>
                <c:ptCount val="4"/>
                <c:pt idx="0">
                  <c:v>40</c:v>
                </c:pt>
                <c:pt idx="1">
                  <c:v>27</c:v>
                </c:pt>
                <c:pt idx="2">
                  <c:v>28</c:v>
                </c:pt>
                <c:pt idx="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45-4D77-AFCA-59BE1AEFE6E2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'Ark1'!$E$2:$E$5</c:f>
              <c:numCache>
                <c:formatCode>General</c:formatCode>
                <c:ptCount val="4"/>
                <c:pt idx="0">
                  <c:v>38</c:v>
                </c:pt>
                <c:pt idx="1">
                  <c:v>27</c:v>
                </c:pt>
                <c:pt idx="2">
                  <c:v>31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F45-4D77-AFCA-59BE1AEFE6E2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'Ark1'!$F$2:$F$5</c:f>
              <c:numCache>
                <c:formatCode>General</c:formatCode>
                <c:ptCount val="4"/>
                <c:pt idx="0">
                  <c:v>40</c:v>
                </c:pt>
                <c:pt idx="1">
                  <c:v>25</c:v>
                </c:pt>
                <c:pt idx="2">
                  <c:v>32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F45-4D77-AFCA-59BE1AEFE6E2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'Ark1'!$G$2:$G$5</c:f>
              <c:numCache>
                <c:formatCode>General</c:formatCode>
                <c:ptCount val="4"/>
                <c:pt idx="0">
                  <c:v>37</c:v>
                </c:pt>
                <c:pt idx="1">
                  <c:v>26</c:v>
                </c:pt>
                <c:pt idx="2">
                  <c:v>34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F45-4D77-AFCA-59BE1AEFE6E2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'Ark1'!$H$2:$H$5</c:f>
              <c:numCache>
                <c:formatCode>General</c:formatCode>
                <c:ptCount val="4"/>
                <c:pt idx="0">
                  <c:v>36</c:v>
                </c:pt>
                <c:pt idx="1">
                  <c:v>28</c:v>
                </c:pt>
                <c:pt idx="2">
                  <c:v>29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F45-4D77-AFCA-59BE1AEFE6E2}"/>
            </c:ext>
          </c:extLst>
        </c:ser>
        <c:ser>
          <c:idx val="7"/>
          <c:order val="7"/>
          <c:tx>
            <c:strRef>
              <c:f>'Ark1'!$I$1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'Ark1'!$I$2:$I$5</c:f>
              <c:numCache>
                <c:formatCode>General</c:formatCode>
                <c:ptCount val="4"/>
                <c:pt idx="0">
                  <c:v>41</c:v>
                </c:pt>
                <c:pt idx="1">
                  <c:v>23</c:v>
                </c:pt>
                <c:pt idx="2">
                  <c:v>29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F45-4D77-AFCA-59BE1AEFE6E2}"/>
            </c:ext>
          </c:extLst>
        </c:ser>
        <c:ser>
          <c:idx val="8"/>
          <c:order val="8"/>
          <c:tx>
            <c:strRef>
              <c:f>'Ark1'!$J$1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'Ark1'!$J$2:$J$5</c:f>
              <c:numCache>
                <c:formatCode>General</c:formatCode>
                <c:ptCount val="4"/>
                <c:pt idx="0">
                  <c:v>39</c:v>
                </c:pt>
                <c:pt idx="1">
                  <c:v>22</c:v>
                </c:pt>
                <c:pt idx="2">
                  <c:v>28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F45-4D77-AFCA-59BE1AEFE6E2}"/>
            </c:ext>
          </c:extLst>
        </c:ser>
        <c:ser>
          <c:idx val="9"/>
          <c:order val="9"/>
          <c:tx>
            <c:strRef>
              <c:f>'Ark1'!$K$1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'Ark1'!$K$2:$K$5</c:f>
              <c:numCache>
                <c:formatCode>General</c:formatCode>
                <c:ptCount val="4"/>
                <c:pt idx="0">
                  <c:v>40</c:v>
                </c:pt>
                <c:pt idx="1">
                  <c:v>22</c:v>
                </c:pt>
                <c:pt idx="2">
                  <c:v>29</c:v>
                </c:pt>
                <c:pt idx="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F45-4D77-AFCA-59BE1AEFE6E2}"/>
            </c:ext>
          </c:extLst>
        </c:ser>
        <c:ser>
          <c:idx val="10"/>
          <c:order val="10"/>
          <c:tx>
            <c:strRef>
              <c:f>'Ark1'!$L$1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'Ark1'!$L$2:$L$5</c:f>
              <c:numCache>
                <c:formatCode>General</c:formatCode>
                <c:ptCount val="4"/>
                <c:pt idx="0">
                  <c:v>42</c:v>
                </c:pt>
                <c:pt idx="1">
                  <c:v>21</c:v>
                </c:pt>
                <c:pt idx="2">
                  <c:v>27</c:v>
                </c:pt>
                <c:pt idx="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F45-4D77-AFCA-59BE1AEFE6E2}"/>
            </c:ext>
          </c:extLst>
        </c:ser>
        <c:ser>
          <c:idx val="11"/>
          <c:order val="11"/>
          <c:tx>
            <c:strRef>
              <c:f>'Ark1'!$M$1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'Ark1'!$M$2:$M$5</c:f>
              <c:numCache>
                <c:formatCode>0</c:formatCode>
                <c:ptCount val="4"/>
                <c:pt idx="0">
                  <c:v>45</c:v>
                </c:pt>
                <c:pt idx="1">
                  <c:v>22</c:v>
                </c:pt>
                <c:pt idx="2">
                  <c:v>28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6B-4027-BC4A-23ACC31FDD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7422080"/>
        <c:axId val="217423872"/>
      </c:barChart>
      <c:catAx>
        <c:axId val="217422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7423872"/>
        <c:crosses val="autoZero"/>
        <c:auto val="1"/>
        <c:lblAlgn val="ctr"/>
        <c:lblOffset val="100"/>
        <c:noMultiLvlLbl val="0"/>
      </c:catAx>
      <c:valAx>
        <c:axId val="21742387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lang="en-US" b="0" noProof="0"/>
                </a:pPr>
                <a:r>
                  <a:rPr lang="en-US" b="0" noProof="0" dirty="0"/>
                  <a:t>Number of</a:t>
                </a:r>
                <a:r>
                  <a:rPr lang="en-US" b="0" baseline="0" noProof="0" dirty="0"/>
                  <a:t> months</a:t>
                </a:r>
                <a:endParaRPr lang="en-US" b="0" noProof="0" dirty="0"/>
              </a:p>
            </c:rich>
          </c:tx>
          <c:layout>
            <c:manualLayout>
              <c:xMode val="edge"/>
              <c:yMode val="edge"/>
              <c:x val="4.3572984749455342E-3"/>
              <c:y val="0.2270975503062117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74220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880689205091445"/>
          <c:y val="3.4355611340421269E-2"/>
          <c:w val="0.10919142244901105"/>
          <c:h val="0.85071739382510358"/>
        </c:manualLayout>
      </c:layout>
      <c:overlay val="0"/>
      <c:txPr>
        <a:bodyPr/>
        <a:lstStyle/>
        <a:p>
          <a:pPr>
            <a:defRPr sz="1400"/>
          </a:pPr>
          <a:endParaRPr lang="da-DK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921467399157688"/>
          <c:y val="5.1501348914845334E-2"/>
          <c:w val="0.74808057401233263"/>
          <c:h val="0.832768019150575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1994-1999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'Ark1'!$B$2:$B$6</c:f>
              <c:numCache>
                <c:formatCode>General</c:formatCode>
                <c:ptCount val="5"/>
                <c:pt idx="0">
                  <c:v>121.16666666666667</c:v>
                </c:pt>
                <c:pt idx="1">
                  <c:v>166</c:v>
                </c:pt>
                <c:pt idx="2">
                  <c:v>119.5</c:v>
                </c:pt>
                <c:pt idx="3">
                  <c:v>216.66666666666666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8E-4735-8EE8-3885F8CA205C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2000-2004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'Ark1'!$C$2:$C$6</c:f>
              <c:numCache>
                <c:formatCode>General</c:formatCode>
                <c:ptCount val="5"/>
                <c:pt idx="0">
                  <c:v>127.6</c:v>
                </c:pt>
                <c:pt idx="1">
                  <c:v>173.8</c:v>
                </c:pt>
                <c:pt idx="2">
                  <c:v>138.6</c:v>
                </c:pt>
                <c:pt idx="3">
                  <c:v>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8E-4735-8EE8-3885F8CA205C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2005-2009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'Ark1'!$D$2:$D$6</c:f>
              <c:numCache>
                <c:formatCode>General</c:formatCode>
                <c:ptCount val="5"/>
                <c:pt idx="0">
                  <c:v>123.8</c:v>
                </c:pt>
                <c:pt idx="1">
                  <c:v>170.2</c:v>
                </c:pt>
                <c:pt idx="2">
                  <c:v>163.19999999999999</c:v>
                </c:pt>
                <c:pt idx="3">
                  <c:v>244.2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8E-4735-8EE8-3885F8CA205C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2010-2014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'Ark1'!$E$2:$E$6</c:f>
              <c:numCache>
                <c:formatCode>General</c:formatCode>
                <c:ptCount val="5"/>
                <c:pt idx="0">
                  <c:v>133</c:v>
                </c:pt>
                <c:pt idx="1">
                  <c:v>184</c:v>
                </c:pt>
                <c:pt idx="2">
                  <c:v>204</c:v>
                </c:pt>
                <c:pt idx="3">
                  <c:v>252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8E-4735-8EE8-3885F8CA205C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'Ark1'!$F$2:$F$6</c:f>
              <c:numCache>
                <c:formatCode>0</c:formatCode>
                <c:ptCount val="5"/>
                <c:pt idx="0">
                  <c:v>154</c:v>
                </c:pt>
                <c:pt idx="1">
                  <c:v>229</c:v>
                </c:pt>
                <c:pt idx="2">
                  <c:v>191</c:v>
                </c:pt>
                <c:pt idx="3" formatCode="General">
                  <c:v>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88E-4735-8EE8-3885F8CA205C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'Ark1'!$G$2:$G$6</c:f>
              <c:numCache>
                <c:formatCode>0.00</c:formatCode>
                <c:ptCount val="5"/>
                <c:pt idx="0">
                  <c:v>154</c:v>
                </c:pt>
                <c:pt idx="1">
                  <c:v>240</c:v>
                </c:pt>
                <c:pt idx="2">
                  <c:v>193</c:v>
                </c:pt>
                <c:pt idx="3">
                  <c:v>290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88E-4735-8EE8-3885F8CA205C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'Ark1'!$H$2:$H$6</c:f>
              <c:numCache>
                <c:formatCode>General</c:formatCode>
                <c:ptCount val="5"/>
                <c:pt idx="0">
                  <c:v>165</c:v>
                </c:pt>
                <c:pt idx="1">
                  <c:v>211</c:v>
                </c:pt>
                <c:pt idx="2">
                  <c:v>197</c:v>
                </c:pt>
                <c:pt idx="3">
                  <c:v>349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88E-4735-8EE8-3885F8CA205C}"/>
            </c:ext>
          </c:extLst>
        </c:ser>
        <c:ser>
          <c:idx val="7"/>
          <c:order val="7"/>
          <c:tx>
            <c:strRef>
              <c:f>'Ark1'!$I$1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'Ark1'!$I$2:$I$6</c:f>
              <c:numCache>
                <c:formatCode>General</c:formatCode>
                <c:ptCount val="5"/>
                <c:pt idx="0">
                  <c:v>159</c:v>
                </c:pt>
                <c:pt idx="1">
                  <c:v>206</c:v>
                </c:pt>
                <c:pt idx="2">
                  <c:v>168</c:v>
                </c:pt>
                <c:pt idx="3">
                  <c:v>304</c:v>
                </c:pt>
                <c:pt idx="4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88E-4735-8EE8-3885F8CA205C}"/>
            </c:ext>
          </c:extLst>
        </c:ser>
        <c:ser>
          <c:idx val="8"/>
          <c:order val="8"/>
          <c:tx>
            <c:strRef>
              <c:f>'Ark1'!$J$1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'Ark1'!$J$2:$J$6</c:f>
              <c:numCache>
                <c:formatCode>General</c:formatCode>
                <c:ptCount val="5"/>
                <c:pt idx="0">
                  <c:v>189</c:v>
                </c:pt>
                <c:pt idx="1">
                  <c:v>268</c:v>
                </c:pt>
                <c:pt idx="2">
                  <c:v>191</c:v>
                </c:pt>
                <c:pt idx="3">
                  <c:v>329</c:v>
                </c:pt>
                <c:pt idx="4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88E-4735-8EE8-3885F8CA205C}"/>
            </c:ext>
          </c:extLst>
        </c:ser>
        <c:ser>
          <c:idx val="9"/>
          <c:order val="9"/>
          <c:tx>
            <c:strRef>
              <c:f>'Ark1'!$K$1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'Ark1'!$K$2:$K$6</c:f>
              <c:numCache>
                <c:formatCode>General</c:formatCode>
                <c:ptCount val="5"/>
                <c:pt idx="0">
                  <c:v>200</c:v>
                </c:pt>
                <c:pt idx="1">
                  <c:v>232</c:v>
                </c:pt>
                <c:pt idx="2">
                  <c:v>181</c:v>
                </c:pt>
                <c:pt idx="3">
                  <c:v>313</c:v>
                </c:pt>
                <c:pt idx="4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88E-4735-8EE8-3885F8CA205C}"/>
            </c:ext>
          </c:extLst>
        </c:ser>
        <c:ser>
          <c:idx val="10"/>
          <c:order val="10"/>
          <c:tx>
            <c:strRef>
              <c:f>'Ark1'!$L$1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'Ark1'!$L$2:$L$6</c:f>
              <c:numCache>
                <c:formatCode>General</c:formatCode>
                <c:ptCount val="5"/>
                <c:pt idx="0">
                  <c:v>184</c:v>
                </c:pt>
                <c:pt idx="1">
                  <c:v>222</c:v>
                </c:pt>
                <c:pt idx="2">
                  <c:v>164</c:v>
                </c:pt>
                <c:pt idx="3">
                  <c:v>327</c:v>
                </c:pt>
                <c:pt idx="4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88E-4735-8EE8-3885F8CA205C}"/>
            </c:ext>
          </c:extLst>
        </c:ser>
        <c:ser>
          <c:idx val="11"/>
          <c:order val="11"/>
          <c:tx>
            <c:strRef>
              <c:f>'Ark1'!$M$1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'Ark1'!$M$2:$M$6</c:f>
              <c:numCache>
                <c:formatCode>General</c:formatCode>
                <c:ptCount val="5"/>
                <c:pt idx="0">
                  <c:v>164</c:v>
                </c:pt>
                <c:pt idx="1">
                  <c:v>208</c:v>
                </c:pt>
                <c:pt idx="2">
                  <c:v>186</c:v>
                </c:pt>
                <c:pt idx="3">
                  <c:v>366</c:v>
                </c:pt>
                <c:pt idx="4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88E-4735-8EE8-3885F8CA20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7724032"/>
        <c:axId val="217725568"/>
      </c:barChart>
      <c:catAx>
        <c:axId val="217724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7725568"/>
        <c:crosses val="autoZero"/>
        <c:auto val="1"/>
        <c:lblAlgn val="ctr"/>
        <c:lblOffset val="100"/>
        <c:noMultiLvlLbl val="0"/>
      </c:catAx>
      <c:valAx>
        <c:axId val="21772556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b="0"/>
                </a:pPr>
                <a:r>
                  <a:rPr lang="da-DK" b="0" dirty="0" err="1"/>
                  <a:t>Number</a:t>
                </a:r>
                <a:r>
                  <a:rPr lang="da-DK" b="0" dirty="0"/>
                  <a:t> of </a:t>
                </a:r>
                <a:r>
                  <a:rPr lang="da-DK" b="0" dirty="0" err="1"/>
                  <a:t>transplants</a:t>
                </a:r>
                <a:r>
                  <a:rPr lang="da-DK" b="0" dirty="0"/>
                  <a:t> </a:t>
                </a:r>
              </a:p>
            </c:rich>
          </c:tx>
          <c:layout>
            <c:manualLayout>
              <c:xMode val="edge"/>
              <c:yMode val="edge"/>
              <c:x val="1.5081748415081749E-2"/>
              <c:y val="0.1906336458175991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77240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272817160592165"/>
          <c:y val="0"/>
          <c:w val="0.1140243762122968"/>
          <c:h val="0.96054113377678951"/>
        </c:manualLayout>
      </c:layout>
      <c:overlay val="0"/>
      <c:txPr>
        <a:bodyPr/>
        <a:lstStyle/>
        <a:p>
          <a:pPr>
            <a:defRPr sz="1400"/>
          </a:pPr>
          <a:endParaRPr lang="da-DK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120666598356887"/>
          <c:y val="4.5430754111274479E-2"/>
          <c:w val="0.72672588599097798"/>
          <c:h val="0.832768019150575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'Ark1'!$C$1</c:f>
              <c:strCache>
                <c:ptCount val="1"/>
                <c:pt idx="0">
                  <c:v>1994-1999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'Ark1'!$C$2:$C$7</c:f>
              <c:numCache>
                <c:formatCode>General</c:formatCode>
                <c:ptCount val="6"/>
                <c:pt idx="0">
                  <c:v>45</c:v>
                </c:pt>
                <c:pt idx="1">
                  <c:v>4</c:v>
                </c:pt>
                <c:pt idx="2">
                  <c:v>74</c:v>
                </c:pt>
                <c:pt idx="3">
                  <c:v>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5B-4CB5-847E-9401DD3C84B4}"/>
            </c:ext>
          </c:extLst>
        </c:ser>
        <c:ser>
          <c:idx val="1"/>
          <c:order val="1"/>
          <c:tx>
            <c:strRef>
              <c:f>'Ark1'!$D$1</c:f>
              <c:strCache>
                <c:ptCount val="1"/>
                <c:pt idx="0">
                  <c:v>2000-2004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'Ark1'!$D$2:$D$7</c:f>
              <c:numCache>
                <c:formatCode>General</c:formatCode>
                <c:ptCount val="6"/>
                <c:pt idx="0">
                  <c:v>42</c:v>
                </c:pt>
                <c:pt idx="1">
                  <c:v>5</c:v>
                </c:pt>
                <c:pt idx="2">
                  <c:v>89</c:v>
                </c:pt>
                <c:pt idx="3">
                  <c:v>119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5B-4CB5-847E-9401DD3C84B4}"/>
            </c:ext>
          </c:extLst>
        </c:ser>
        <c:ser>
          <c:idx val="2"/>
          <c:order val="2"/>
          <c:tx>
            <c:strRef>
              <c:f>'Ark1'!$E$1</c:f>
              <c:strCache>
                <c:ptCount val="1"/>
                <c:pt idx="0">
                  <c:v>2005-2009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'Ark1'!$E$2:$E$7</c:f>
              <c:numCache>
                <c:formatCode>General</c:formatCode>
                <c:ptCount val="6"/>
                <c:pt idx="0">
                  <c:v>65</c:v>
                </c:pt>
                <c:pt idx="1">
                  <c:v>6</c:v>
                </c:pt>
                <c:pt idx="2">
                  <c:v>91</c:v>
                </c:pt>
                <c:pt idx="3">
                  <c:v>145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5B-4CB5-847E-9401DD3C84B4}"/>
            </c:ext>
          </c:extLst>
        </c:ser>
        <c:ser>
          <c:idx val="3"/>
          <c:order val="3"/>
          <c:tx>
            <c:strRef>
              <c:f>'Ark1'!$F$1</c:f>
              <c:strCache>
                <c:ptCount val="1"/>
                <c:pt idx="0">
                  <c:v>2010-2014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'Ark1'!$F$2:$F$7</c:f>
              <c:numCache>
                <c:formatCode>General</c:formatCode>
                <c:ptCount val="6"/>
                <c:pt idx="0">
                  <c:v>99</c:v>
                </c:pt>
                <c:pt idx="1">
                  <c:v>13</c:v>
                </c:pt>
                <c:pt idx="2">
                  <c:v>75</c:v>
                </c:pt>
                <c:pt idx="3">
                  <c:v>162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75B-4CB5-847E-9401DD3C84B4}"/>
            </c:ext>
          </c:extLst>
        </c:ser>
        <c:ser>
          <c:idx val="4"/>
          <c:order val="4"/>
          <c:tx>
            <c:strRef>
              <c:f>'Ark1'!$G$1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'Ark1'!$G$2:$G$7</c:f>
              <c:numCache>
                <c:formatCode>General</c:formatCode>
                <c:ptCount val="6"/>
                <c:pt idx="0">
                  <c:v>119</c:v>
                </c:pt>
                <c:pt idx="1">
                  <c:v>15</c:v>
                </c:pt>
                <c:pt idx="2">
                  <c:v>63</c:v>
                </c:pt>
                <c:pt idx="3">
                  <c:v>131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75B-4CB5-847E-9401DD3C84B4}"/>
            </c:ext>
          </c:extLst>
        </c:ser>
        <c:ser>
          <c:idx val="5"/>
          <c:order val="5"/>
          <c:tx>
            <c:strRef>
              <c:f>'Ark1'!$H$1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'Ark1'!$H$2:$H$7</c:f>
              <c:numCache>
                <c:formatCode>General</c:formatCode>
                <c:ptCount val="6"/>
                <c:pt idx="0">
                  <c:v>109</c:v>
                </c:pt>
                <c:pt idx="1">
                  <c:v>22</c:v>
                </c:pt>
                <c:pt idx="2">
                  <c:v>47</c:v>
                </c:pt>
                <c:pt idx="3">
                  <c:v>135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75B-4CB5-847E-9401DD3C84B4}"/>
            </c:ext>
          </c:extLst>
        </c:ser>
        <c:ser>
          <c:idx val="6"/>
          <c:order val="6"/>
          <c:tx>
            <c:strRef>
              <c:f>'Ark1'!$I$1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'Ark1'!$I$2:$I$7</c:f>
              <c:numCache>
                <c:formatCode>General</c:formatCode>
                <c:ptCount val="6"/>
                <c:pt idx="0">
                  <c:v>92</c:v>
                </c:pt>
                <c:pt idx="1">
                  <c:v>29</c:v>
                </c:pt>
                <c:pt idx="2">
                  <c:v>77</c:v>
                </c:pt>
                <c:pt idx="3">
                  <c:v>125</c:v>
                </c:pt>
                <c:pt idx="4">
                  <c:v>8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75B-4CB5-847E-9401DD3C84B4}"/>
            </c:ext>
          </c:extLst>
        </c:ser>
        <c:ser>
          <c:idx val="7"/>
          <c:order val="7"/>
          <c:tx>
            <c:strRef>
              <c:f>'Ark1'!$J$1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'Ark1'!$J$2:$J$7</c:f>
              <c:numCache>
                <c:formatCode>General</c:formatCode>
                <c:ptCount val="6"/>
                <c:pt idx="0">
                  <c:v>77</c:v>
                </c:pt>
                <c:pt idx="1">
                  <c:v>32</c:v>
                </c:pt>
                <c:pt idx="2">
                  <c:v>72</c:v>
                </c:pt>
                <c:pt idx="3">
                  <c:v>144</c:v>
                </c:pt>
                <c:pt idx="4">
                  <c:v>9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75B-4CB5-847E-9401DD3C84B4}"/>
            </c:ext>
          </c:extLst>
        </c:ser>
        <c:ser>
          <c:idx val="8"/>
          <c:order val="8"/>
          <c:tx>
            <c:strRef>
              <c:f>'Ark1'!$K$1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'Ark1'!$K$2:$K$7</c:f>
              <c:numCache>
                <c:formatCode>General</c:formatCode>
                <c:ptCount val="6"/>
                <c:pt idx="0">
                  <c:v>87</c:v>
                </c:pt>
                <c:pt idx="1">
                  <c:v>25</c:v>
                </c:pt>
                <c:pt idx="2">
                  <c:v>67</c:v>
                </c:pt>
                <c:pt idx="3">
                  <c:v>147</c:v>
                </c:pt>
                <c:pt idx="4">
                  <c:v>8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75B-4CB5-847E-9401DD3C84B4}"/>
            </c:ext>
          </c:extLst>
        </c:ser>
        <c:ser>
          <c:idx val="9"/>
          <c:order val="9"/>
          <c:tx>
            <c:strRef>
              <c:f>'Ark1'!$L$1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'Ark1'!$L$2:$L$7</c:f>
              <c:numCache>
                <c:formatCode>General</c:formatCode>
                <c:ptCount val="6"/>
                <c:pt idx="0">
                  <c:v>78</c:v>
                </c:pt>
                <c:pt idx="1">
                  <c:v>31</c:v>
                </c:pt>
                <c:pt idx="2">
                  <c:v>59</c:v>
                </c:pt>
                <c:pt idx="3">
                  <c:v>116</c:v>
                </c:pt>
                <c:pt idx="4">
                  <c:v>7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75B-4CB5-847E-9401DD3C84B4}"/>
            </c:ext>
          </c:extLst>
        </c:ser>
        <c:ser>
          <c:idx val="10"/>
          <c:order val="10"/>
          <c:tx>
            <c:strRef>
              <c:f>'Ark1'!$M$1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'Ark1'!$M$2:$M$7</c:f>
              <c:numCache>
                <c:formatCode>General</c:formatCode>
                <c:ptCount val="6"/>
                <c:pt idx="0">
                  <c:v>68</c:v>
                </c:pt>
                <c:pt idx="1">
                  <c:v>46</c:v>
                </c:pt>
                <c:pt idx="2">
                  <c:v>67</c:v>
                </c:pt>
                <c:pt idx="3">
                  <c:v>118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75B-4CB5-847E-9401DD3C84B4}"/>
            </c:ext>
          </c:extLst>
        </c:ser>
        <c:ser>
          <c:idx val="11"/>
          <c:order val="11"/>
          <c:tx>
            <c:strRef>
              <c:f>'Ark1'!$N$1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'Ark1'!$N$2:$N$7</c:f>
              <c:numCache>
                <c:formatCode>General</c:formatCode>
                <c:ptCount val="6"/>
                <c:pt idx="0">
                  <c:v>78</c:v>
                </c:pt>
                <c:pt idx="1">
                  <c:v>42</c:v>
                </c:pt>
                <c:pt idx="2">
                  <c:v>43</c:v>
                </c:pt>
                <c:pt idx="3">
                  <c:v>99</c:v>
                </c:pt>
                <c:pt idx="4">
                  <c:v>3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75B-4CB5-847E-9401DD3C84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7218432"/>
        <c:axId val="217228416"/>
      </c:barChart>
      <c:catAx>
        <c:axId val="217218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7228416"/>
        <c:crosses val="autoZero"/>
        <c:auto val="1"/>
        <c:lblAlgn val="ctr"/>
        <c:lblOffset val="100"/>
        <c:noMultiLvlLbl val="0"/>
      </c:catAx>
      <c:valAx>
        <c:axId val="21722841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b="0"/>
                </a:pPr>
                <a:r>
                  <a:rPr lang="da-DK" b="0" dirty="0" err="1"/>
                  <a:t>Number</a:t>
                </a:r>
                <a:r>
                  <a:rPr lang="da-DK" b="0" dirty="0"/>
                  <a:t> of </a:t>
                </a:r>
                <a:r>
                  <a:rPr lang="da-DK" b="0" dirty="0" err="1"/>
                  <a:t>transplants</a:t>
                </a:r>
                <a:endParaRPr lang="da-DK" b="0" dirty="0"/>
              </a:p>
            </c:rich>
          </c:tx>
          <c:layout>
            <c:manualLayout>
              <c:xMode val="edge"/>
              <c:yMode val="edge"/>
              <c:x val="2.0420420420420422E-2"/>
              <c:y val="0.2114557859938471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72184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791653930383994"/>
          <c:y val="2.2882796412326274E-2"/>
          <c:w val="0.12612578887549741"/>
          <c:h val="0.9103406607483943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(columns)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numRef>
              <c:f>Sheet1!$A$2:$A$35</c:f>
              <c:numCache>
                <c:formatCode>General</c:formatCode>
                <c:ptCount val="34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  <c:pt idx="33">
                  <c:v>2022</c:v>
                </c:pt>
              </c:numCache>
            </c:numRef>
          </c:cat>
          <c:val>
            <c:numRef>
              <c:f>Sheet1!$B$2:$B$35</c:f>
              <c:numCache>
                <c:formatCode>General</c:formatCode>
                <c:ptCount val="34"/>
                <c:pt idx="0">
                  <c:v>65</c:v>
                </c:pt>
                <c:pt idx="1">
                  <c:v>85</c:v>
                </c:pt>
                <c:pt idx="2">
                  <c:v>128</c:v>
                </c:pt>
                <c:pt idx="3">
                  <c:v>144</c:v>
                </c:pt>
                <c:pt idx="4">
                  <c:v>174</c:v>
                </c:pt>
                <c:pt idx="5">
                  <c:v>183</c:v>
                </c:pt>
                <c:pt idx="6">
                  <c:v>173</c:v>
                </c:pt>
                <c:pt idx="7">
                  <c:v>165</c:v>
                </c:pt>
                <c:pt idx="8">
                  <c:v>177</c:v>
                </c:pt>
                <c:pt idx="9">
                  <c:v>203</c:v>
                </c:pt>
                <c:pt idx="10">
                  <c:v>183</c:v>
                </c:pt>
                <c:pt idx="11">
                  <c:v>191</c:v>
                </c:pt>
                <c:pt idx="12">
                  <c:v>209</c:v>
                </c:pt>
                <c:pt idx="13">
                  <c:v>214</c:v>
                </c:pt>
                <c:pt idx="14">
                  <c:v>248</c:v>
                </c:pt>
                <c:pt idx="15">
                  <c:v>270</c:v>
                </c:pt>
                <c:pt idx="16">
                  <c:v>256</c:v>
                </c:pt>
                <c:pt idx="17">
                  <c:v>278</c:v>
                </c:pt>
                <c:pt idx="18">
                  <c:v>304</c:v>
                </c:pt>
                <c:pt idx="19">
                  <c:v>316</c:v>
                </c:pt>
                <c:pt idx="20">
                  <c:v>316</c:v>
                </c:pt>
                <c:pt idx="21">
                  <c:v>323</c:v>
                </c:pt>
                <c:pt idx="22">
                  <c:v>352</c:v>
                </c:pt>
                <c:pt idx="23">
                  <c:v>353</c:v>
                </c:pt>
                <c:pt idx="24">
                  <c:v>360</c:v>
                </c:pt>
                <c:pt idx="25">
                  <c:v>388</c:v>
                </c:pt>
                <c:pt idx="26">
                  <c:v>402</c:v>
                </c:pt>
                <c:pt idx="27">
                  <c:v>419</c:v>
                </c:pt>
                <c:pt idx="28">
                  <c:v>409</c:v>
                </c:pt>
                <c:pt idx="29">
                  <c:v>377</c:v>
                </c:pt>
                <c:pt idx="30">
                  <c:v>415</c:v>
                </c:pt>
                <c:pt idx="31">
                  <c:v>413</c:v>
                </c:pt>
                <c:pt idx="32">
                  <c:v>397</c:v>
                </c:pt>
                <c:pt idx="33">
                  <c:v>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2F-418E-A19D-C75B218DDA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707289648"/>
        <c:axId val="1844597088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PMP (line)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Sheet1!$A$2:$A$35</c:f>
              <c:numCache>
                <c:formatCode>General</c:formatCode>
                <c:ptCount val="34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  <c:pt idx="33">
                  <c:v>2022</c:v>
                </c:pt>
              </c:numCache>
            </c:numRef>
          </c:cat>
          <c:val>
            <c:numRef>
              <c:f>Sheet1!$C$2:$C$35</c:f>
              <c:numCache>
                <c:formatCode>General</c:formatCode>
                <c:ptCount val="34"/>
                <c:pt idx="0">
                  <c:v>2.8</c:v>
                </c:pt>
                <c:pt idx="1">
                  <c:v>3.7</c:v>
                </c:pt>
                <c:pt idx="2">
                  <c:v>5.6</c:v>
                </c:pt>
                <c:pt idx="3">
                  <c:v>6.3</c:v>
                </c:pt>
                <c:pt idx="4">
                  <c:v>7.6</c:v>
                </c:pt>
                <c:pt idx="5">
                  <c:v>8</c:v>
                </c:pt>
                <c:pt idx="6">
                  <c:v>7.5</c:v>
                </c:pt>
                <c:pt idx="7">
                  <c:v>7.2</c:v>
                </c:pt>
                <c:pt idx="8">
                  <c:v>7.5</c:v>
                </c:pt>
                <c:pt idx="9">
                  <c:v>8.5</c:v>
                </c:pt>
                <c:pt idx="10">
                  <c:v>7.6</c:v>
                </c:pt>
                <c:pt idx="11">
                  <c:v>7.9</c:v>
                </c:pt>
                <c:pt idx="12">
                  <c:v>8.6</c:v>
                </c:pt>
                <c:pt idx="13">
                  <c:v>8.76</c:v>
                </c:pt>
                <c:pt idx="14">
                  <c:v>10.119999999999999</c:v>
                </c:pt>
                <c:pt idx="15">
                  <c:v>11.6</c:v>
                </c:pt>
                <c:pt idx="16">
                  <c:v>10.44</c:v>
                </c:pt>
                <c:pt idx="17">
                  <c:v>11.22</c:v>
                </c:pt>
                <c:pt idx="18">
                  <c:v>12.18</c:v>
                </c:pt>
                <c:pt idx="19">
                  <c:v>12.58</c:v>
                </c:pt>
                <c:pt idx="20">
                  <c:v>12.49</c:v>
                </c:pt>
                <c:pt idx="21">
                  <c:v>12.68</c:v>
                </c:pt>
                <c:pt idx="22">
                  <c:v>13.71</c:v>
                </c:pt>
                <c:pt idx="23">
                  <c:v>13.61</c:v>
                </c:pt>
                <c:pt idx="24">
                  <c:v>13.78</c:v>
                </c:pt>
                <c:pt idx="25">
                  <c:v>14.72</c:v>
                </c:pt>
                <c:pt idx="26">
                  <c:v>15.09</c:v>
                </c:pt>
                <c:pt idx="27">
                  <c:v>15.58</c:v>
                </c:pt>
                <c:pt idx="28">
                  <c:v>14.39</c:v>
                </c:pt>
                <c:pt idx="29">
                  <c:v>13.16</c:v>
                </c:pt>
                <c:pt idx="30">
                  <c:v>14.4</c:v>
                </c:pt>
                <c:pt idx="31">
                  <c:v>14.27</c:v>
                </c:pt>
                <c:pt idx="32">
                  <c:v>13.65</c:v>
                </c:pt>
                <c:pt idx="33">
                  <c:v>12.79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E2F-418E-A19D-C75B218DDA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1329888"/>
        <c:axId val="1703448736"/>
      </c:lineChart>
      <c:catAx>
        <c:axId val="1707289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844597088"/>
        <c:crosses val="autoZero"/>
        <c:auto val="1"/>
        <c:lblAlgn val="ctr"/>
        <c:lblOffset val="100"/>
        <c:noMultiLvlLbl val="0"/>
      </c:catAx>
      <c:valAx>
        <c:axId val="1844597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707289648"/>
        <c:crosses val="autoZero"/>
        <c:crossBetween val="between"/>
      </c:valAx>
      <c:valAx>
        <c:axId val="170344873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581329888"/>
        <c:crosses val="max"/>
        <c:crossBetween val="between"/>
      </c:valAx>
      <c:catAx>
        <c:axId val="15813298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034487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653678641732282"/>
          <c:y val="0.93440194793295106"/>
          <c:w val="0.79911380413385824"/>
          <c:h val="5.15355529321141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98997020797236"/>
          <c:y val="4.6195926898026637E-2"/>
          <c:w val="0.70740649248909249"/>
          <c:h val="0.839210654223777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1994-1999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'Ark1'!$B$2:$B$6</c:f>
              <c:numCache>
                <c:formatCode>#,##0</c:formatCode>
                <c:ptCount val="5"/>
                <c:pt idx="0">
                  <c:v>38.25</c:v>
                </c:pt>
                <c:pt idx="1">
                  <c:v>31.5</c:v>
                </c:pt>
                <c:pt idx="2">
                  <c:v>20.833333333333332</c:v>
                </c:pt>
                <c:pt idx="3">
                  <c:v>88.166666666666671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25-4938-88F0-3A1EF1FCC40F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2000-2004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'Ark1'!$C$2:$C$6</c:f>
              <c:numCache>
                <c:formatCode>#,##0</c:formatCode>
                <c:ptCount val="5"/>
                <c:pt idx="0">
                  <c:v>35.4</c:v>
                </c:pt>
                <c:pt idx="1">
                  <c:v>41.8</c:v>
                </c:pt>
                <c:pt idx="2">
                  <c:v>35.200000000000003</c:v>
                </c:pt>
                <c:pt idx="3">
                  <c:v>113.6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25-4938-88F0-3A1EF1FCC40F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2005-2009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'Ark1'!$D$2:$D$6</c:f>
              <c:numCache>
                <c:formatCode>#,##0</c:formatCode>
                <c:ptCount val="5"/>
                <c:pt idx="0">
                  <c:v>41</c:v>
                </c:pt>
                <c:pt idx="1">
                  <c:v>49</c:v>
                </c:pt>
                <c:pt idx="2">
                  <c:v>62.5</c:v>
                </c:pt>
                <c:pt idx="3">
                  <c:v>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25-4938-88F0-3A1EF1FCC40F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2010-2014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'Ark1'!$E$2:$E$6</c:f>
              <c:numCache>
                <c:formatCode>General</c:formatCode>
                <c:ptCount val="5"/>
                <c:pt idx="0">
                  <c:v>47</c:v>
                </c:pt>
                <c:pt idx="1">
                  <c:v>53</c:v>
                </c:pt>
                <c:pt idx="2">
                  <c:v>97</c:v>
                </c:pt>
                <c:pt idx="3">
                  <c:v>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F25-4938-88F0-3A1EF1FCC40F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'Ark1'!$F$2:$F$6</c:f>
              <c:numCache>
                <c:formatCode>#,##0</c:formatCode>
                <c:ptCount val="5"/>
                <c:pt idx="0">
                  <c:v>58</c:v>
                </c:pt>
                <c:pt idx="1">
                  <c:v>77</c:v>
                </c:pt>
                <c:pt idx="2">
                  <c:v>86</c:v>
                </c:pt>
                <c:pt idx="3">
                  <c:v>180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F25-4938-88F0-3A1EF1FCC40F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'Ark1'!$G$2:$G$6</c:f>
              <c:numCache>
                <c:formatCode>#,##0</c:formatCode>
                <c:ptCount val="5"/>
                <c:pt idx="0">
                  <c:v>59</c:v>
                </c:pt>
                <c:pt idx="1">
                  <c:v>61</c:v>
                </c:pt>
                <c:pt idx="2">
                  <c:v>100</c:v>
                </c:pt>
                <c:pt idx="3">
                  <c:v>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F25-4938-88F0-3A1EF1FCC40F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'Ark1'!$H$2:$H$6</c:f>
              <c:numCache>
                <c:formatCode>#,##0</c:formatCode>
                <c:ptCount val="5"/>
                <c:pt idx="0">
                  <c:v>57</c:v>
                </c:pt>
                <c:pt idx="1">
                  <c:v>63</c:v>
                </c:pt>
                <c:pt idx="2">
                  <c:v>102</c:v>
                </c:pt>
                <c:pt idx="3">
                  <c:v>181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F25-4938-88F0-3A1EF1FCC40F}"/>
            </c:ext>
          </c:extLst>
        </c:ser>
        <c:ser>
          <c:idx val="7"/>
          <c:order val="7"/>
          <c:tx>
            <c:strRef>
              <c:f>'Ark1'!$I$1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'Ark1'!$I$2:$I$6</c:f>
              <c:numCache>
                <c:formatCode>#,##0</c:formatCode>
                <c:ptCount val="5"/>
                <c:pt idx="0">
                  <c:v>43</c:v>
                </c:pt>
                <c:pt idx="1">
                  <c:v>66</c:v>
                </c:pt>
                <c:pt idx="2">
                  <c:v>95</c:v>
                </c:pt>
                <c:pt idx="3">
                  <c:v>163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F25-4938-88F0-3A1EF1FCC40F}"/>
            </c:ext>
          </c:extLst>
        </c:ser>
        <c:ser>
          <c:idx val="8"/>
          <c:order val="8"/>
          <c:tx>
            <c:strRef>
              <c:f>'Ark1'!$J$1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'Ark1'!$J$2:$J$6</c:f>
              <c:numCache>
                <c:formatCode>#,##0</c:formatCode>
                <c:ptCount val="5"/>
                <c:pt idx="0">
                  <c:v>64</c:v>
                </c:pt>
                <c:pt idx="1">
                  <c:v>64</c:v>
                </c:pt>
                <c:pt idx="2">
                  <c:v>94</c:v>
                </c:pt>
                <c:pt idx="3">
                  <c:v>183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F25-4938-88F0-3A1EF1FCC40F}"/>
            </c:ext>
          </c:extLst>
        </c:ser>
        <c:ser>
          <c:idx val="9"/>
          <c:order val="9"/>
          <c:tx>
            <c:strRef>
              <c:f>'Ark1'!$K$1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'Ark1'!$K$2:$K$6</c:f>
              <c:numCache>
                <c:formatCode>#,##0</c:formatCode>
                <c:ptCount val="5"/>
                <c:pt idx="0">
                  <c:v>66</c:v>
                </c:pt>
                <c:pt idx="1">
                  <c:v>75</c:v>
                </c:pt>
                <c:pt idx="2">
                  <c:v>88</c:v>
                </c:pt>
                <c:pt idx="3">
                  <c:v>172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F25-4938-88F0-3A1EF1FCC40F}"/>
            </c:ext>
          </c:extLst>
        </c:ser>
        <c:ser>
          <c:idx val="10"/>
          <c:order val="10"/>
          <c:tx>
            <c:strRef>
              <c:f>'Ark1'!$L$1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'Ark1'!$L$2:$L$6</c:f>
              <c:numCache>
                <c:formatCode>#,##0</c:formatCode>
                <c:ptCount val="5"/>
                <c:pt idx="0">
                  <c:v>50</c:v>
                </c:pt>
                <c:pt idx="1">
                  <c:v>75</c:v>
                </c:pt>
                <c:pt idx="2">
                  <c:v>98</c:v>
                </c:pt>
                <c:pt idx="3">
                  <c:v>170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F25-4938-88F0-3A1EF1FCC40F}"/>
            </c:ext>
          </c:extLst>
        </c:ser>
        <c:ser>
          <c:idx val="11"/>
          <c:order val="11"/>
          <c:tx>
            <c:strRef>
              <c:f>'Ark1'!$M$1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'Ark1'!$M$2:$M$6</c:f>
              <c:numCache>
                <c:formatCode>#,##0</c:formatCode>
                <c:ptCount val="5"/>
                <c:pt idx="0">
                  <c:v>46</c:v>
                </c:pt>
                <c:pt idx="1">
                  <c:v>62</c:v>
                </c:pt>
                <c:pt idx="2">
                  <c:v>92</c:v>
                </c:pt>
                <c:pt idx="3">
                  <c:v>166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F25-4938-88F0-3A1EF1FCC4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7347200"/>
        <c:axId val="217348736"/>
      </c:barChart>
      <c:catAx>
        <c:axId val="2173472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7348736"/>
        <c:crosses val="autoZero"/>
        <c:auto val="1"/>
        <c:lblAlgn val="ctr"/>
        <c:lblOffset val="100"/>
        <c:noMultiLvlLbl val="0"/>
      </c:catAx>
      <c:valAx>
        <c:axId val="21734873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lang="en-US" b="0" noProof="0"/>
                </a:pPr>
                <a:r>
                  <a:rPr lang="en-US" b="0" noProof="0" dirty="0"/>
                  <a:t>Number of transplants</a:t>
                </a:r>
              </a:p>
            </c:rich>
          </c:tx>
          <c:layout>
            <c:manualLayout>
              <c:xMode val="edge"/>
              <c:yMode val="edge"/>
              <c:x val="2.0334059549745823E-2"/>
              <c:y val="0.19776100904053656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crossAx val="217347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068668711890461"/>
          <c:y val="4.8401320270618414E-2"/>
          <c:w val="0.13424052942284306"/>
          <c:h val="0.9059986553779587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54885850124148"/>
          <c:y val="8.2742316784869971E-2"/>
          <c:w val="0.68655757090086988"/>
          <c:h val="0.754137115839243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27</c:v>
                </c:pt>
                <c:pt idx="1">
                  <c:v>19</c:v>
                </c:pt>
                <c:pt idx="2">
                  <c:v>30</c:v>
                </c:pt>
                <c:pt idx="3">
                  <c:v>54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71-402F-9465-51C40073971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Lung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23</c:v>
                </c:pt>
                <c:pt idx="1">
                  <c:v>20</c:v>
                </c:pt>
                <c:pt idx="2">
                  <c:v>31</c:v>
                </c:pt>
                <c:pt idx="3">
                  <c:v>49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71-402F-9465-51C40073971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Heart-Lung</c:v>
                </c:pt>
              </c:strCache>
            </c:strRef>
          </c:tx>
          <c:spPr>
            <a:solidFill>
              <a:schemeClr val="bg2">
                <a:lumMod val="2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71-402F-9465-51C4007397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8154112"/>
        <c:axId val="218155648"/>
      </c:barChart>
      <c:catAx>
        <c:axId val="218154112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094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1815564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18155648"/>
        <c:scaling>
          <c:orientation val="minMax"/>
        </c:scaling>
        <c:delete val="0"/>
        <c:axPos val="l"/>
        <c:majorGridlines>
          <c:spPr>
            <a:ln w="3094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da-DK"/>
                  <a:t>Number of transplants</a:t>
                </a:r>
              </a:p>
            </c:rich>
          </c:tx>
          <c:layout>
            <c:manualLayout>
              <c:xMode val="edge"/>
              <c:yMode val="edge"/>
              <c:x val="8.442343511501714E-3"/>
              <c:y val="0.170410546331627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094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18154112"/>
        <c:crosses val="autoZero"/>
        <c:crossBetween val="between"/>
      </c:valAx>
      <c:spPr>
        <a:noFill/>
        <a:ln w="24754"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Arial"/>
              <a:cs typeface="Arial"/>
            </a:defRPr>
          </a:pPr>
          <a:endParaRPr lang="da-DK"/>
        </a:p>
      </c:txPr>
    </c:legend>
    <c:plotVisOnly val="1"/>
    <c:dispBlanksAs val="gap"/>
    <c:showDLblsOverMax val="0"/>
  </c:chart>
  <c:spPr>
    <a:noFill/>
    <a:ln w="12377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da-DK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numRef>
              <c:f>Sheet1!$A$2:$A$36</c:f>
              <c:numCache>
                <c:formatCode>General</c:formatCode>
                <c:ptCount val="35"/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  <c:pt idx="34">
                  <c:v>2022</c:v>
                </c:pt>
              </c:numCache>
            </c:numRef>
          </c:cat>
          <c:val>
            <c:numRef>
              <c:f>Sheet1!$B$2:$B$36</c:f>
              <c:numCache>
                <c:formatCode>General</c:formatCode>
                <c:ptCount val="35"/>
                <c:pt idx="1">
                  <c:v>79</c:v>
                </c:pt>
                <c:pt idx="2">
                  <c:v>79</c:v>
                </c:pt>
                <c:pt idx="3">
                  <c:v>102</c:v>
                </c:pt>
                <c:pt idx="4">
                  <c:v>103</c:v>
                </c:pt>
                <c:pt idx="5">
                  <c:v>122</c:v>
                </c:pt>
                <c:pt idx="6">
                  <c:v>119</c:v>
                </c:pt>
                <c:pt idx="7">
                  <c:v>106</c:v>
                </c:pt>
                <c:pt idx="8">
                  <c:v>105</c:v>
                </c:pt>
                <c:pt idx="9">
                  <c:v>101</c:v>
                </c:pt>
                <c:pt idx="10">
                  <c:v>114</c:v>
                </c:pt>
                <c:pt idx="11">
                  <c:v>105</c:v>
                </c:pt>
                <c:pt idx="12">
                  <c:v>87</c:v>
                </c:pt>
                <c:pt idx="13">
                  <c:v>96</c:v>
                </c:pt>
                <c:pt idx="14">
                  <c:v>93</c:v>
                </c:pt>
                <c:pt idx="15">
                  <c:v>129</c:v>
                </c:pt>
                <c:pt idx="16">
                  <c:v>107</c:v>
                </c:pt>
                <c:pt idx="17">
                  <c:v>87</c:v>
                </c:pt>
                <c:pt idx="18">
                  <c:v>115</c:v>
                </c:pt>
                <c:pt idx="19">
                  <c:v>128</c:v>
                </c:pt>
                <c:pt idx="20">
                  <c:v>121</c:v>
                </c:pt>
                <c:pt idx="21">
                  <c:v>122</c:v>
                </c:pt>
                <c:pt idx="22">
                  <c:v>131</c:v>
                </c:pt>
                <c:pt idx="23">
                  <c:v>127</c:v>
                </c:pt>
                <c:pt idx="24">
                  <c:v>126</c:v>
                </c:pt>
                <c:pt idx="25">
                  <c:v>130</c:v>
                </c:pt>
                <c:pt idx="26">
                  <c:v>157</c:v>
                </c:pt>
                <c:pt idx="27">
                  <c:v>154</c:v>
                </c:pt>
                <c:pt idx="28">
                  <c:v>145</c:v>
                </c:pt>
                <c:pt idx="29">
                  <c:v>145</c:v>
                </c:pt>
                <c:pt idx="30">
                  <c:v>168</c:v>
                </c:pt>
                <c:pt idx="31">
                  <c:v>163</c:v>
                </c:pt>
                <c:pt idx="32">
                  <c:v>138</c:v>
                </c:pt>
                <c:pt idx="33">
                  <c:v>135</c:v>
                </c:pt>
                <c:pt idx="34">
                  <c:v>130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2F-418E-A19D-C75B218DDA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707289648"/>
        <c:axId val="1844597088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PMP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Sheet1!$A$2:$A$36</c:f>
              <c:numCache>
                <c:formatCode>General</c:formatCode>
                <c:ptCount val="35"/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  <c:pt idx="34">
                  <c:v>2022</c:v>
                </c:pt>
              </c:numCache>
            </c:numRef>
          </c:cat>
          <c:val>
            <c:numRef>
              <c:f>Sheet1!$C$2:$C$36</c:f>
              <c:numCache>
                <c:formatCode>0.0</c:formatCode>
                <c:ptCount val="35"/>
                <c:pt idx="1">
                  <c:v>3.4</c:v>
                </c:pt>
                <c:pt idx="2">
                  <c:v>3.4</c:v>
                </c:pt>
                <c:pt idx="3">
                  <c:v>4.4000000000000004</c:v>
                </c:pt>
                <c:pt idx="4">
                  <c:v>4.5</c:v>
                </c:pt>
                <c:pt idx="5">
                  <c:v>5.3</c:v>
                </c:pt>
                <c:pt idx="6">
                  <c:v>5.2</c:v>
                </c:pt>
                <c:pt idx="7">
                  <c:v>4.5999999999999996</c:v>
                </c:pt>
                <c:pt idx="8">
                  <c:v>4.5999999999999996</c:v>
                </c:pt>
                <c:pt idx="9" formatCode="General">
                  <c:v>4.3</c:v>
                </c:pt>
                <c:pt idx="10" formatCode="General">
                  <c:v>4.8</c:v>
                </c:pt>
                <c:pt idx="11" formatCode="General">
                  <c:v>4.3</c:v>
                </c:pt>
                <c:pt idx="12" formatCode="General">
                  <c:v>3.6</c:v>
                </c:pt>
                <c:pt idx="13" formatCode="General">
                  <c:v>3.9</c:v>
                </c:pt>
                <c:pt idx="14" formatCode="General">
                  <c:v>3.81</c:v>
                </c:pt>
                <c:pt idx="15" formatCode="General">
                  <c:v>5.26</c:v>
                </c:pt>
                <c:pt idx="16" formatCode="General">
                  <c:v>4.38</c:v>
                </c:pt>
                <c:pt idx="17" formatCode="General">
                  <c:v>3.55</c:v>
                </c:pt>
                <c:pt idx="18" formatCode="General">
                  <c:v>4.6399999999999997</c:v>
                </c:pt>
                <c:pt idx="19" formatCode="General">
                  <c:v>5.13</c:v>
                </c:pt>
                <c:pt idx="20" formatCode="General">
                  <c:v>4.82</c:v>
                </c:pt>
                <c:pt idx="21" formatCode="General">
                  <c:v>4.82</c:v>
                </c:pt>
                <c:pt idx="22" formatCode="General">
                  <c:v>5.14</c:v>
                </c:pt>
                <c:pt idx="23" formatCode="General">
                  <c:v>4.95</c:v>
                </c:pt>
                <c:pt idx="24" formatCode="General">
                  <c:v>4.8600000000000003</c:v>
                </c:pt>
                <c:pt idx="25" formatCode="General">
                  <c:v>4.9800000000000004</c:v>
                </c:pt>
                <c:pt idx="26" formatCode="General">
                  <c:v>5.96</c:v>
                </c:pt>
                <c:pt idx="27" formatCode="General">
                  <c:v>5.78</c:v>
                </c:pt>
                <c:pt idx="28" formatCode="General">
                  <c:v>5.39</c:v>
                </c:pt>
                <c:pt idx="29" formatCode="General">
                  <c:v>5.0999999999999996</c:v>
                </c:pt>
                <c:pt idx="30" formatCode="General">
                  <c:v>5.86</c:v>
                </c:pt>
                <c:pt idx="31" formatCode="General">
                  <c:v>5.65</c:v>
                </c:pt>
                <c:pt idx="32" formatCode="General">
                  <c:v>4.7699999999999996</c:v>
                </c:pt>
                <c:pt idx="33" formatCode="General">
                  <c:v>4.6399999999999997</c:v>
                </c:pt>
                <c:pt idx="34" formatCode="General">
                  <c:v>4.4400000000000004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E2F-418E-A19D-C75B218DDA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1329888"/>
        <c:axId val="1703448736"/>
      </c:lineChart>
      <c:catAx>
        <c:axId val="1707289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844597088"/>
        <c:crosses val="autoZero"/>
        <c:auto val="1"/>
        <c:lblAlgn val="ctr"/>
        <c:lblOffset val="100"/>
        <c:noMultiLvlLbl val="0"/>
      </c:catAx>
      <c:valAx>
        <c:axId val="1844597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707289648"/>
        <c:crosses val="autoZero"/>
        <c:crossBetween val="between"/>
      </c:valAx>
      <c:valAx>
        <c:axId val="1703448736"/>
        <c:scaling>
          <c:orientation val="minMax"/>
        </c:scaling>
        <c:delete val="0"/>
        <c:axPos val="r"/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581329888"/>
        <c:crosses val="max"/>
        <c:crossBetween val="between"/>
      </c:valAx>
      <c:catAx>
        <c:axId val="15813298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034487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653678641732282"/>
          <c:y val="0.93440194793295106"/>
          <c:w val="0.79911380413385824"/>
          <c:h val="5.15355529321141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83089920908062"/>
          <c:y val="8.2938388625592413E-2"/>
          <c:w val="0.81884287732834571"/>
          <c:h val="0.7535545023696682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27</c:v>
                </c:pt>
                <c:pt idx="1">
                  <c:v>19</c:v>
                </c:pt>
                <c:pt idx="2">
                  <c:v>30</c:v>
                </c:pt>
                <c:pt idx="3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36-4149-A15D-6B539B1975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8376064"/>
        <c:axId val="218377600"/>
      </c:barChart>
      <c:catAx>
        <c:axId val="21837606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133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1837760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18377600"/>
        <c:scaling>
          <c:orientation val="minMax"/>
        </c:scaling>
        <c:delete val="0"/>
        <c:axPos val="l"/>
        <c:majorGridlines>
          <c:spPr>
            <a:ln w="3133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da-DK"/>
                  <a:t>Number of transplants</a:t>
                </a:r>
              </a:p>
            </c:rich>
          </c:tx>
          <c:layout>
            <c:manualLayout>
              <c:xMode val="edge"/>
              <c:yMode val="edge"/>
              <c:x val="1.9138959082087934E-2"/>
              <c:y val="0.1730997859429560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133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18376064"/>
        <c:crosses val="autoZero"/>
        <c:crossBetween val="between"/>
      </c:valAx>
      <c:spPr>
        <a:noFill/>
        <a:ln w="25067">
          <a:noFill/>
        </a:ln>
        <a:effectLst/>
      </c:spPr>
    </c:plotArea>
    <c:plotVisOnly val="1"/>
    <c:dispBlanksAs val="gap"/>
    <c:showDLblsOverMax val="0"/>
  </c:chart>
  <c:spPr>
    <a:noFill/>
    <a:ln w="12533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da-DK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58401523338994"/>
          <c:y val="4.6195926898026637E-2"/>
          <c:w val="0.6909052496688759"/>
          <c:h val="0.839210654223777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1994-1999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'Ark1'!$B$2:$B$5</c:f>
              <c:numCache>
                <c:formatCode>General</c:formatCode>
                <c:ptCount val="4"/>
                <c:pt idx="0">
                  <c:v>29</c:v>
                </c:pt>
                <c:pt idx="1">
                  <c:v>21.333333333333332</c:v>
                </c:pt>
                <c:pt idx="2">
                  <c:v>26.666666666666668</c:v>
                </c:pt>
                <c:pt idx="3">
                  <c:v>31.166666666666668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1A-4A76-8AB3-4D631BFAB7CC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2000-2004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'Ark1'!$C$2:$C$5</c:f>
              <c:numCache>
                <c:formatCode>General</c:formatCode>
                <c:ptCount val="4"/>
                <c:pt idx="0">
                  <c:v>27.8</c:v>
                </c:pt>
                <c:pt idx="1">
                  <c:v>17</c:v>
                </c:pt>
                <c:pt idx="2">
                  <c:v>31.4</c:v>
                </c:pt>
                <c:pt idx="3">
                  <c:v>26.2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1A-4A76-8AB3-4D631BFAB7CC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2005-2009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'Ark1'!$D$2:$D$5</c:f>
              <c:numCache>
                <c:formatCode>General</c:formatCode>
                <c:ptCount val="4"/>
                <c:pt idx="0">
                  <c:v>23.6</c:v>
                </c:pt>
                <c:pt idx="1">
                  <c:v>16.2</c:v>
                </c:pt>
                <c:pt idx="2">
                  <c:v>31.8</c:v>
                </c:pt>
                <c:pt idx="3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71A-4A76-8AB3-4D631BFAB7CC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2010-2014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'Ark1'!$E$2:$E$5</c:f>
              <c:numCache>
                <c:formatCode>General</c:formatCode>
                <c:ptCount val="4"/>
                <c:pt idx="0">
                  <c:v>25</c:v>
                </c:pt>
                <c:pt idx="1">
                  <c:v>21</c:v>
                </c:pt>
                <c:pt idx="2">
                  <c:v>33</c:v>
                </c:pt>
                <c:pt idx="3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71A-4A76-8AB3-4D631BFAB7CC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'Ark1'!$F$2:$F$5</c:f>
              <c:numCache>
                <c:formatCode>General</c:formatCode>
                <c:ptCount val="4"/>
                <c:pt idx="0">
                  <c:v>27</c:v>
                </c:pt>
                <c:pt idx="1">
                  <c:v>27</c:v>
                </c:pt>
                <c:pt idx="2">
                  <c:v>37</c:v>
                </c:pt>
                <c:pt idx="3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71A-4A76-8AB3-4D631BFAB7CC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'Ark1'!$G$2:$G$5</c:f>
              <c:numCache>
                <c:formatCode>General</c:formatCode>
                <c:ptCount val="4"/>
                <c:pt idx="0">
                  <c:v>29</c:v>
                </c:pt>
                <c:pt idx="1">
                  <c:v>31</c:v>
                </c:pt>
                <c:pt idx="2">
                  <c:v>21</c:v>
                </c:pt>
                <c:pt idx="3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71A-4A76-8AB3-4D631BFAB7CC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'Ark1'!$H$2:$H$5</c:f>
              <c:numCache>
                <c:formatCode>General</c:formatCode>
                <c:ptCount val="4"/>
                <c:pt idx="0">
                  <c:v>25</c:v>
                </c:pt>
                <c:pt idx="1">
                  <c:v>26</c:v>
                </c:pt>
                <c:pt idx="2">
                  <c:v>32</c:v>
                </c:pt>
                <c:pt idx="3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71A-4A76-8AB3-4D631BFAB7CC}"/>
            </c:ext>
          </c:extLst>
        </c:ser>
        <c:ser>
          <c:idx val="7"/>
          <c:order val="7"/>
          <c:tx>
            <c:strRef>
              <c:f>'Ark1'!$I$1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'Ark1'!$I$2:$I$5</c:f>
              <c:numCache>
                <c:formatCode>General</c:formatCode>
                <c:ptCount val="4"/>
                <c:pt idx="0">
                  <c:v>26</c:v>
                </c:pt>
                <c:pt idx="1">
                  <c:v>47</c:v>
                </c:pt>
                <c:pt idx="2">
                  <c:v>29</c:v>
                </c:pt>
                <c:pt idx="3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71A-4A76-8AB3-4D631BFAB7CC}"/>
            </c:ext>
          </c:extLst>
        </c:ser>
        <c:ser>
          <c:idx val="8"/>
          <c:order val="8"/>
          <c:tx>
            <c:strRef>
              <c:f>'Ark1'!$J$1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'Ark1'!$J$2:$J$5</c:f>
              <c:numCache>
                <c:formatCode>General</c:formatCode>
                <c:ptCount val="4"/>
                <c:pt idx="0">
                  <c:v>30</c:v>
                </c:pt>
                <c:pt idx="1">
                  <c:v>30</c:v>
                </c:pt>
                <c:pt idx="2">
                  <c:v>43</c:v>
                </c:pt>
                <c:pt idx="3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71A-4A76-8AB3-4D631BFAB7CC}"/>
            </c:ext>
          </c:extLst>
        </c:ser>
        <c:ser>
          <c:idx val="9"/>
          <c:order val="9"/>
          <c:tx>
            <c:strRef>
              <c:f>'Ark1'!$K$1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'Ark1'!$K$2:$K$5</c:f>
              <c:numCache>
                <c:formatCode>General</c:formatCode>
                <c:ptCount val="4"/>
                <c:pt idx="0">
                  <c:v>32</c:v>
                </c:pt>
                <c:pt idx="1">
                  <c:v>22</c:v>
                </c:pt>
                <c:pt idx="2">
                  <c:v>39</c:v>
                </c:pt>
                <c:pt idx="3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71A-4A76-8AB3-4D631BFAB7CC}"/>
            </c:ext>
          </c:extLst>
        </c:ser>
        <c:ser>
          <c:idx val="10"/>
          <c:order val="10"/>
          <c:tx>
            <c:strRef>
              <c:f>'Ark1'!$L$1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'Ark1'!$L$2:$L$5</c:f>
              <c:numCache>
                <c:formatCode>General</c:formatCode>
                <c:ptCount val="4"/>
                <c:pt idx="0">
                  <c:v>24</c:v>
                </c:pt>
                <c:pt idx="1">
                  <c:v>22</c:v>
                </c:pt>
                <c:pt idx="2">
                  <c:v>23</c:v>
                </c:pt>
                <c:pt idx="3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71A-4A76-8AB3-4D631BFAB7CC}"/>
            </c:ext>
          </c:extLst>
        </c:ser>
        <c:ser>
          <c:idx val="11"/>
          <c:order val="11"/>
          <c:tx>
            <c:strRef>
              <c:f>'Ark1'!$M$1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'Ark1'!$M$2:$M$5</c:f>
              <c:numCache>
                <c:formatCode>General</c:formatCode>
                <c:ptCount val="4"/>
                <c:pt idx="0">
                  <c:v>27</c:v>
                </c:pt>
                <c:pt idx="1">
                  <c:v>19</c:v>
                </c:pt>
                <c:pt idx="2">
                  <c:v>30</c:v>
                </c:pt>
                <c:pt idx="3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71A-4A76-8AB3-4D631BFAB7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7863296"/>
        <c:axId val="217864832"/>
      </c:barChart>
      <c:catAx>
        <c:axId val="2178632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7864832"/>
        <c:crosses val="autoZero"/>
        <c:auto val="1"/>
        <c:lblAlgn val="ctr"/>
        <c:lblOffset val="100"/>
        <c:noMultiLvlLbl val="0"/>
      </c:catAx>
      <c:valAx>
        <c:axId val="21786483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a-DK"/>
                  <a:t>Number of transplants</a:t>
                </a:r>
              </a:p>
            </c:rich>
          </c:tx>
          <c:layout>
            <c:manualLayout>
              <c:xMode val="edge"/>
              <c:yMode val="edge"/>
              <c:x val="1.4524328249818447E-2"/>
              <c:y val="0.2019663167104112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786329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 b="0"/>
      </a:pPr>
      <a:endParaRPr lang="da-DK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5921980243062"/>
          <c:y val="7.507708432974794E-2"/>
          <c:w val="0.63891381130723401"/>
          <c:h val="0.704164586355083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Entered during the year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Sheet1!$A$2:$A$25</c:f>
              <c:numCache>
                <c:formatCode>General</c:formatCode>
                <c:ptCount val="2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  <c:pt idx="23">
                  <c:v>2022</c:v>
                </c:pt>
              </c:numCache>
            </c:numRef>
          </c:cat>
          <c:val>
            <c:numRef>
              <c:f>Sheet1!$B$2:$B$25</c:f>
              <c:numCache>
                <c:formatCode>General</c:formatCode>
                <c:ptCount val="24"/>
                <c:pt idx="0">
                  <c:v>1628</c:v>
                </c:pt>
                <c:pt idx="1">
                  <c:v>1615</c:v>
                </c:pt>
                <c:pt idx="2">
                  <c:v>1542</c:v>
                </c:pt>
                <c:pt idx="3">
                  <c:v>1562</c:v>
                </c:pt>
                <c:pt idx="4">
                  <c:v>1655</c:v>
                </c:pt>
                <c:pt idx="5">
                  <c:v>1671</c:v>
                </c:pt>
                <c:pt idx="6">
                  <c:v>1764</c:v>
                </c:pt>
                <c:pt idx="7">
                  <c:v>1764</c:v>
                </c:pt>
                <c:pt idx="8">
                  <c:v>1720</c:v>
                </c:pt>
                <c:pt idx="9">
                  <c:v>1888</c:v>
                </c:pt>
                <c:pt idx="10">
                  <c:v>2041</c:v>
                </c:pt>
                <c:pt idx="11">
                  <c:v>2087</c:v>
                </c:pt>
                <c:pt idx="12">
                  <c:v>2136</c:v>
                </c:pt>
                <c:pt idx="13">
                  <c:v>2104</c:v>
                </c:pt>
                <c:pt idx="14">
                  <c:v>2161</c:v>
                </c:pt>
                <c:pt idx="15">
                  <c:v>2275</c:v>
                </c:pt>
                <c:pt idx="16">
                  <c:v>2294</c:v>
                </c:pt>
                <c:pt idx="17">
                  <c:v>2208</c:v>
                </c:pt>
                <c:pt idx="18">
                  <c:v>2352</c:v>
                </c:pt>
                <c:pt idx="19">
                  <c:v>2265</c:v>
                </c:pt>
                <c:pt idx="20">
                  <c:v>2408</c:v>
                </c:pt>
                <c:pt idx="21">
                  <c:v>2300</c:v>
                </c:pt>
                <c:pt idx="22">
                  <c:v>2066</c:v>
                </c:pt>
                <c:pt idx="23">
                  <c:v>2029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2E-46C2-9DB8-FD2EEB1AFAC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Transplanted recipients during the year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Sheet1!$A$2:$A$25</c:f>
              <c:numCache>
                <c:formatCode>General</c:formatCode>
                <c:ptCount val="2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  <c:pt idx="23">
                  <c:v>2022</c:v>
                </c:pt>
              </c:numCache>
            </c:numRef>
          </c:cat>
          <c:val>
            <c:numRef>
              <c:f>Sheet1!$C$2:$C$25</c:f>
              <c:numCache>
                <c:formatCode>General</c:formatCode>
                <c:ptCount val="24"/>
                <c:pt idx="0">
                  <c:v>1307</c:v>
                </c:pt>
                <c:pt idx="1">
                  <c:v>1307</c:v>
                </c:pt>
                <c:pt idx="2">
                  <c:v>1243</c:v>
                </c:pt>
                <c:pt idx="3">
                  <c:v>1311</c:v>
                </c:pt>
                <c:pt idx="4">
                  <c:v>1428</c:v>
                </c:pt>
                <c:pt idx="5">
                  <c:v>1508</c:v>
                </c:pt>
                <c:pt idx="6">
                  <c:v>1400</c:v>
                </c:pt>
                <c:pt idx="7">
                  <c:v>1497</c:v>
                </c:pt>
                <c:pt idx="8">
                  <c:v>1583</c:v>
                </c:pt>
                <c:pt idx="9">
                  <c:v>1633</c:v>
                </c:pt>
                <c:pt idx="10">
                  <c:v>1668</c:v>
                </c:pt>
                <c:pt idx="11">
                  <c:v>1628</c:v>
                </c:pt>
                <c:pt idx="12">
                  <c:v>1802</c:v>
                </c:pt>
                <c:pt idx="13">
                  <c:v>1774</c:v>
                </c:pt>
                <c:pt idx="14">
                  <c:v>1764</c:v>
                </c:pt>
                <c:pt idx="15">
                  <c:v>1933</c:v>
                </c:pt>
                <c:pt idx="16">
                  <c:v>1947</c:v>
                </c:pt>
                <c:pt idx="17">
                  <c:v>1913</c:v>
                </c:pt>
                <c:pt idx="18">
                  <c:v>2004</c:v>
                </c:pt>
                <c:pt idx="19">
                  <c:v>2010</c:v>
                </c:pt>
                <c:pt idx="20">
                  <c:v>2099</c:v>
                </c:pt>
                <c:pt idx="21">
                  <c:v>1944</c:v>
                </c:pt>
                <c:pt idx="22">
                  <c:v>1899</c:v>
                </c:pt>
                <c:pt idx="23">
                  <c:v>1858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2E-46C2-9DB8-FD2EEB1AFAC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On waiting list at end of year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Sheet1!$A$2:$A$25</c:f>
              <c:numCache>
                <c:formatCode>General</c:formatCode>
                <c:ptCount val="2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  <c:pt idx="23">
                  <c:v>2022</c:v>
                </c:pt>
              </c:numCache>
            </c:numRef>
          </c:cat>
          <c:val>
            <c:numRef>
              <c:f>Sheet1!$D$2:$D$25</c:f>
              <c:numCache>
                <c:formatCode>General</c:formatCode>
                <c:ptCount val="24"/>
                <c:pt idx="0">
                  <c:v>1859</c:v>
                </c:pt>
                <c:pt idx="1">
                  <c:v>1871</c:v>
                </c:pt>
                <c:pt idx="2">
                  <c:v>1884</c:v>
                </c:pt>
                <c:pt idx="3">
                  <c:v>1886</c:v>
                </c:pt>
                <c:pt idx="4">
                  <c:v>1862</c:v>
                </c:pt>
                <c:pt idx="5">
                  <c:v>1829</c:v>
                </c:pt>
                <c:pt idx="6">
                  <c:v>1926</c:v>
                </c:pt>
                <c:pt idx="7">
                  <c:v>1971</c:v>
                </c:pt>
                <c:pt idx="8">
                  <c:v>1889</c:v>
                </c:pt>
                <c:pt idx="9">
                  <c:v>1874</c:v>
                </c:pt>
                <c:pt idx="10">
                  <c:v>1936</c:v>
                </c:pt>
                <c:pt idx="11">
                  <c:v>2117</c:v>
                </c:pt>
                <c:pt idx="12">
                  <c:v>2093</c:v>
                </c:pt>
                <c:pt idx="13">
                  <c:v>2116</c:v>
                </c:pt>
                <c:pt idx="14">
                  <c:v>2211</c:v>
                </c:pt>
                <c:pt idx="15">
                  <c:v>2272</c:v>
                </c:pt>
                <c:pt idx="16">
                  <c:v>2402</c:v>
                </c:pt>
                <c:pt idx="17">
                  <c:v>2487</c:v>
                </c:pt>
                <c:pt idx="18">
                  <c:v>2635</c:v>
                </c:pt>
                <c:pt idx="19">
                  <c:v>2660</c:v>
                </c:pt>
                <c:pt idx="20">
                  <c:v>2661</c:v>
                </c:pt>
                <c:pt idx="21">
                  <c:v>2680</c:v>
                </c:pt>
                <c:pt idx="22">
                  <c:v>2685</c:v>
                </c:pt>
                <c:pt idx="23">
                  <c:v>2645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2E-46C2-9DB8-FD2EEB1AFA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973120"/>
        <c:axId val="131974656"/>
      </c:barChart>
      <c:catAx>
        <c:axId val="131973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306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a-DK"/>
          </a:p>
        </c:txPr>
        <c:crossAx val="131974656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131974656"/>
        <c:scaling>
          <c:orientation val="minMax"/>
          <c:max val="3000"/>
          <c:min val="0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da-DK" dirty="0" err="1"/>
                  <a:t>Number</a:t>
                </a:r>
                <a:r>
                  <a:rPr lang="da-DK" dirty="0"/>
                  <a:t> of patients</a:t>
                </a:r>
              </a:p>
            </c:rich>
          </c:tx>
          <c:layout>
            <c:manualLayout>
              <c:xMode val="edge"/>
              <c:yMode val="edge"/>
              <c:x val="5.5063967281354168E-3"/>
              <c:y val="0.2233951943846472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Arial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3306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a-DK"/>
          </a:p>
        </c:txPr>
        <c:crossAx val="131973120"/>
        <c:crosses val="autoZero"/>
        <c:crossBetween val="between"/>
        <c:minorUnit val="500"/>
      </c:valAx>
      <c:spPr>
        <a:noFill/>
        <a:ln w="26449">
          <a:noFill/>
        </a:ln>
        <a:effectLst/>
      </c:spPr>
    </c:plotArea>
    <c:legend>
      <c:legendPos val="r"/>
      <c:layout>
        <c:manualLayout>
          <c:xMode val="edge"/>
          <c:yMode val="edge"/>
          <c:x val="0.76538832343928265"/>
          <c:y val="0.22014525990347458"/>
          <c:w val="0.21719236481192047"/>
          <c:h val="0.40259795328607428"/>
        </c:manualLayout>
      </c:layout>
      <c:overlay val="0"/>
      <c:spPr>
        <a:noFill/>
        <a:ln w="3306">
          <a:noFill/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da-DK"/>
        </a:p>
      </c:txPr>
    </c:legend>
    <c:plotVisOnly val="1"/>
    <c:dispBlanksAs val="gap"/>
    <c:showDLblsOverMax val="0"/>
  </c:chart>
  <c:spPr>
    <a:noFill/>
    <a:ln w="13225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a-DK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407432252504114"/>
          <c:y val="8.3135391923990498E-2"/>
          <c:w val="0.74083316225010987"/>
          <c:h val="0.6864608076009500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Sheet1!$A$2:$A$35</c:f>
              <c:numCache>
                <c:formatCode>General</c:formatCode>
                <c:ptCount val="34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  <c:pt idx="33">
                  <c:v>2022</c:v>
                </c:pt>
              </c:numCache>
            </c:numRef>
          </c:cat>
          <c:val>
            <c:numRef>
              <c:f>Sheet1!$B$2:$B$35</c:f>
              <c:numCache>
                <c:formatCode>General</c:formatCode>
                <c:ptCount val="34"/>
                <c:pt idx="0">
                  <c:v>20</c:v>
                </c:pt>
                <c:pt idx="1">
                  <c:v>17</c:v>
                </c:pt>
                <c:pt idx="2">
                  <c:v>32</c:v>
                </c:pt>
                <c:pt idx="3">
                  <c:v>45</c:v>
                </c:pt>
                <c:pt idx="4">
                  <c:v>31</c:v>
                </c:pt>
                <c:pt idx="5">
                  <c:v>49</c:v>
                </c:pt>
                <c:pt idx="6">
                  <c:v>71</c:v>
                </c:pt>
                <c:pt idx="7">
                  <c:v>58</c:v>
                </c:pt>
                <c:pt idx="8">
                  <c:v>101</c:v>
                </c:pt>
                <c:pt idx="9">
                  <c:v>41</c:v>
                </c:pt>
                <c:pt idx="10">
                  <c:v>60</c:v>
                </c:pt>
                <c:pt idx="11">
                  <c:v>47</c:v>
                </c:pt>
                <c:pt idx="12">
                  <c:v>58</c:v>
                </c:pt>
                <c:pt idx="13">
                  <c:v>49</c:v>
                </c:pt>
                <c:pt idx="14">
                  <c:v>39</c:v>
                </c:pt>
                <c:pt idx="15">
                  <c:v>42</c:v>
                </c:pt>
                <c:pt idx="16">
                  <c:v>55</c:v>
                </c:pt>
                <c:pt idx="17">
                  <c:v>72</c:v>
                </c:pt>
                <c:pt idx="18">
                  <c:v>46</c:v>
                </c:pt>
                <c:pt idx="19">
                  <c:v>50</c:v>
                </c:pt>
                <c:pt idx="20">
                  <c:v>70</c:v>
                </c:pt>
                <c:pt idx="21">
                  <c:v>83</c:v>
                </c:pt>
                <c:pt idx="22">
                  <c:v>83</c:v>
                </c:pt>
                <c:pt idx="23">
                  <c:v>93</c:v>
                </c:pt>
                <c:pt idx="24">
                  <c:v>90</c:v>
                </c:pt>
                <c:pt idx="25">
                  <c:v>104</c:v>
                </c:pt>
                <c:pt idx="26">
                  <c:v>114</c:v>
                </c:pt>
                <c:pt idx="27">
                  <c:v>107</c:v>
                </c:pt>
                <c:pt idx="28">
                  <c:v>110</c:v>
                </c:pt>
                <c:pt idx="29">
                  <c:v>107</c:v>
                </c:pt>
                <c:pt idx="30">
                  <c:v>118</c:v>
                </c:pt>
                <c:pt idx="31">
                  <c:v>120</c:v>
                </c:pt>
                <c:pt idx="32">
                  <c:v>106</c:v>
                </c:pt>
                <c:pt idx="33">
                  <c:v>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47-4554-82B8-EFD28F71A3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0470272"/>
        <c:axId val="240476160"/>
      </c:barChart>
      <c:catAx>
        <c:axId val="240470272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141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40476160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240476160"/>
        <c:scaling>
          <c:orientation val="minMax"/>
        </c:scaling>
        <c:delete val="0"/>
        <c:axPos val="l"/>
        <c:majorGridlines>
          <c:spPr>
            <a:ln w="3141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da-DK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2.9065296692194969E-2"/>
              <c:y val="0.1694212882571715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141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40470272"/>
        <c:crosses val="autoZero"/>
        <c:crossBetween val="between"/>
      </c:valAx>
      <c:spPr>
        <a:noFill/>
        <a:ln w="25125">
          <a:noFill/>
        </a:ln>
        <a:effectLst/>
      </c:spPr>
    </c:plotArea>
    <c:plotVisOnly val="1"/>
    <c:dispBlanksAs val="gap"/>
    <c:showDLblsOverMax val="0"/>
  </c:chart>
  <c:spPr>
    <a:noFill/>
    <a:ln w="12562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da-DK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17641530909452"/>
          <c:y val="8.3135391923990498E-2"/>
          <c:w val="0.77148867734955184"/>
          <c:h val="0.7598193751525739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Sheet1!$A$2:$A$34</c:f>
              <c:numCache>
                <c:formatCode>General</c:formatCode>
                <c:ptCount val="3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</c:numCache>
            </c:numRef>
          </c:cat>
          <c:val>
            <c:numRef>
              <c:f>Sheet1!$B$2:$B$34</c:f>
              <c:numCache>
                <c:formatCode>General</c:formatCode>
                <c:ptCount val="33"/>
                <c:pt idx="0">
                  <c:v>8</c:v>
                </c:pt>
                <c:pt idx="1">
                  <c:v>23</c:v>
                </c:pt>
                <c:pt idx="2">
                  <c:v>65</c:v>
                </c:pt>
                <c:pt idx="3">
                  <c:v>66</c:v>
                </c:pt>
                <c:pt idx="4">
                  <c:v>78</c:v>
                </c:pt>
                <c:pt idx="5">
                  <c:v>63</c:v>
                </c:pt>
                <c:pt idx="6">
                  <c:v>66</c:v>
                </c:pt>
                <c:pt idx="7">
                  <c:v>63</c:v>
                </c:pt>
                <c:pt idx="8">
                  <c:v>83</c:v>
                </c:pt>
                <c:pt idx="9">
                  <c:v>88</c:v>
                </c:pt>
                <c:pt idx="10">
                  <c:v>81</c:v>
                </c:pt>
                <c:pt idx="11">
                  <c:v>67</c:v>
                </c:pt>
                <c:pt idx="12">
                  <c:v>115</c:v>
                </c:pt>
                <c:pt idx="13">
                  <c:v>103</c:v>
                </c:pt>
                <c:pt idx="14">
                  <c:v>75</c:v>
                </c:pt>
                <c:pt idx="15">
                  <c:v>94</c:v>
                </c:pt>
                <c:pt idx="16">
                  <c:v>120</c:v>
                </c:pt>
                <c:pt idx="17">
                  <c:v>120</c:v>
                </c:pt>
                <c:pt idx="18">
                  <c:v>112</c:v>
                </c:pt>
                <c:pt idx="19">
                  <c:v>118</c:v>
                </c:pt>
                <c:pt idx="20">
                  <c:v>129</c:v>
                </c:pt>
                <c:pt idx="21">
                  <c:v>141</c:v>
                </c:pt>
                <c:pt idx="22">
                  <c:v>145</c:v>
                </c:pt>
                <c:pt idx="23">
                  <c:v>137</c:v>
                </c:pt>
                <c:pt idx="24">
                  <c:v>144</c:v>
                </c:pt>
                <c:pt idx="25">
                  <c:v>141</c:v>
                </c:pt>
                <c:pt idx="26">
                  <c:v>143</c:v>
                </c:pt>
                <c:pt idx="27">
                  <c:v>161</c:v>
                </c:pt>
                <c:pt idx="28">
                  <c:v>151</c:v>
                </c:pt>
                <c:pt idx="29">
                  <c:v>149</c:v>
                </c:pt>
                <c:pt idx="30">
                  <c:v>129</c:v>
                </c:pt>
                <c:pt idx="31">
                  <c:v>123</c:v>
                </c:pt>
                <c:pt idx="32">
                  <c:v>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08-4885-B8A3-5BEA00E7C0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8060160"/>
        <c:axId val="248066048"/>
      </c:barChart>
      <c:catAx>
        <c:axId val="24806016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144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48066048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248066048"/>
        <c:scaling>
          <c:orientation val="minMax"/>
          <c:max val="170"/>
          <c:min val="0"/>
        </c:scaling>
        <c:delete val="0"/>
        <c:axPos val="l"/>
        <c:majorGridlines>
          <c:spPr>
            <a:ln w="3144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da-DK"/>
                  <a:t>Number of transplants</a:t>
                </a:r>
              </a:p>
            </c:rich>
          </c:tx>
          <c:layout>
            <c:manualLayout>
              <c:xMode val="edge"/>
              <c:yMode val="edge"/>
              <c:x val="2.1602353449332552E-2"/>
              <c:y val="0.1892129817257386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144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48060160"/>
        <c:crosses val="autoZero"/>
        <c:crossBetween val="between"/>
      </c:valAx>
      <c:spPr>
        <a:noFill/>
        <a:ln w="25151">
          <a:noFill/>
        </a:ln>
        <a:effectLst/>
      </c:spPr>
    </c:plotArea>
    <c:plotVisOnly val="1"/>
    <c:dispBlanksAs val="gap"/>
    <c:showDLblsOverMax val="0"/>
  </c:chart>
  <c:spPr>
    <a:noFill/>
    <a:ln w="12576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da-DK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514229448390036E-2"/>
          <c:y val="4.9460739132597992E-2"/>
          <c:w val="0.78600279968206743"/>
          <c:h val="0.825371398556866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1994-1999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'Ark1'!$B$2:$B$6</c:f>
              <c:numCache>
                <c:formatCode>0</c:formatCode>
                <c:ptCount val="5"/>
                <c:pt idx="0">
                  <c:v>28.333333333333332</c:v>
                </c:pt>
                <c:pt idx="1">
                  <c:v>4</c:v>
                </c:pt>
                <c:pt idx="2">
                  <c:v>11</c:v>
                </c:pt>
                <c:pt idx="3">
                  <c:v>25.5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69-445F-8726-73F13AE390C0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2000-2004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'Ark1'!$C$2:$C$6</c:f>
              <c:numCache>
                <c:formatCode>0</c:formatCode>
                <c:ptCount val="5"/>
                <c:pt idx="0">
                  <c:v>37</c:v>
                </c:pt>
                <c:pt idx="1">
                  <c:v>6.6</c:v>
                </c:pt>
                <c:pt idx="2">
                  <c:v>14.2</c:v>
                </c:pt>
                <c:pt idx="3">
                  <c:v>30.4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69-445F-8726-73F13AE390C0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2005-2009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'Ark1'!$D$2:$D$6</c:f>
              <c:numCache>
                <c:formatCode>0</c:formatCode>
                <c:ptCount val="5"/>
                <c:pt idx="0">
                  <c:v>28</c:v>
                </c:pt>
                <c:pt idx="1">
                  <c:v>12.8</c:v>
                </c:pt>
                <c:pt idx="2">
                  <c:v>25.4</c:v>
                </c:pt>
                <c:pt idx="3">
                  <c:v>46.6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69-445F-8726-73F13AE390C0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2010-2014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'Ark1'!$E$2:$E$6</c:f>
              <c:numCache>
                <c:formatCode>General</c:formatCode>
                <c:ptCount val="5"/>
                <c:pt idx="0">
                  <c:v>30</c:v>
                </c:pt>
                <c:pt idx="1">
                  <c:v>19</c:v>
                </c:pt>
                <c:pt idx="2">
                  <c:v>31</c:v>
                </c:pt>
                <c:pt idx="3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969-445F-8726-73F13AE390C0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'Ark1'!$F$2:$F$6</c:f>
              <c:numCache>
                <c:formatCode>0</c:formatCode>
                <c:ptCount val="5"/>
                <c:pt idx="0">
                  <c:v>35</c:v>
                </c:pt>
                <c:pt idx="1">
                  <c:v>24</c:v>
                </c:pt>
                <c:pt idx="2">
                  <c:v>34</c:v>
                </c:pt>
                <c:pt idx="3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969-445F-8726-73F13AE390C0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'Ark1'!$G$2:$G$6</c:f>
              <c:numCache>
                <c:formatCode>0</c:formatCode>
                <c:ptCount val="5"/>
                <c:pt idx="0">
                  <c:v>29</c:v>
                </c:pt>
                <c:pt idx="1">
                  <c:v>18</c:v>
                </c:pt>
                <c:pt idx="2">
                  <c:v>34</c:v>
                </c:pt>
                <c:pt idx="3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969-445F-8726-73F13AE390C0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'Ark1'!$H$2:$H$6</c:f>
              <c:numCache>
                <c:formatCode>0</c:formatCode>
                <c:ptCount val="5"/>
                <c:pt idx="0">
                  <c:v>35</c:v>
                </c:pt>
                <c:pt idx="1">
                  <c:v>24</c:v>
                </c:pt>
                <c:pt idx="2">
                  <c:v>35</c:v>
                </c:pt>
                <c:pt idx="3">
                  <c:v>65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969-445F-8726-73F13AE390C0}"/>
            </c:ext>
          </c:extLst>
        </c:ser>
        <c:ser>
          <c:idx val="7"/>
          <c:order val="7"/>
          <c:tx>
            <c:strRef>
              <c:f>'Ark1'!$I$1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'Ark1'!$I$2:$I$6</c:f>
              <c:numCache>
                <c:formatCode>0</c:formatCode>
                <c:ptCount val="5"/>
                <c:pt idx="0">
                  <c:v>25</c:v>
                </c:pt>
                <c:pt idx="1">
                  <c:v>18</c:v>
                </c:pt>
                <c:pt idx="2">
                  <c:v>30</c:v>
                </c:pt>
                <c:pt idx="3">
                  <c:v>74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969-445F-8726-73F13AE390C0}"/>
            </c:ext>
          </c:extLst>
        </c:ser>
        <c:ser>
          <c:idx val="8"/>
          <c:order val="8"/>
          <c:tx>
            <c:strRef>
              <c:f>'Ark1'!$J$1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'Ark1'!$J$2:$J$6</c:f>
              <c:numCache>
                <c:formatCode>0</c:formatCode>
                <c:ptCount val="5"/>
                <c:pt idx="0">
                  <c:v>30</c:v>
                </c:pt>
                <c:pt idx="1">
                  <c:v>27</c:v>
                </c:pt>
                <c:pt idx="2">
                  <c:v>33</c:v>
                </c:pt>
                <c:pt idx="3">
                  <c:v>56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969-445F-8726-73F13AE390C0}"/>
            </c:ext>
          </c:extLst>
        </c:ser>
        <c:ser>
          <c:idx val="9"/>
          <c:order val="9"/>
          <c:tx>
            <c:strRef>
              <c:f>'Ark1'!$K$1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'Ark1'!$K$2:$K$6</c:f>
              <c:numCache>
                <c:formatCode>0</c:formatCode>
                <c:ptCount val="5"/>
                <c:pt idx="0">
                  <c:v>29</c:v>
                </c:pt>
                <c:pt idx="1">
                  <c:v>21</c:v>
                </c:pt>
                <c:pt idx="2">
                  <c:v>28</c:v>
                </c:pt>
                <c:pt idx="3">
                  <c:v>51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969-445F-8726-73F13AE390C0}"/>
            </c:ext>
          </c:extLst>
        </c:ser>
        <c:ser>
          <c:idx val="10"/>
          <c:order val="10"/>
          <c:tx>
            <c:strRef>
              <c:f>'Ark1'!$L$1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'Ark1'!$L$2:$L$6</c:f>
              <c:numCache>
                <c:formatCode>0</c:formatCode>
                <c:ptCount val="5"/>
                <c:pt idx="0">
                  <c:v>22</c:v>
                </c:pt>
                <c:pt idx="1">
                  <c:v>24</c:v>
                </c:pt>
                <c:pt idx="2">
                  <c:v>24</c:v>
                </c:pt>
                <c:pt idx="3">
                  <c:v>51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969-445F-8726-73F13AE390C0}"/>
            </c:ext>
          </c:extLst>
        </c:ser>
        <c:ser>
          <c:idx val="11"/>
          <c:order val="11"/>
          <c:tx>
            <c:strRef>
              <c:f>'Ark1'!$M$1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'Ark1'!$M$2:$M$6</c:f>
              <c:numCache>
                <c:formatCode>0</c:formatCode>
                <c:ptCount val="5"/>
                <c:pt idx="0">
                  <c:v>23</c:v>
                </c:pt>
                <c:pt idx="1">
                  <c:v>20</c:v>
                </c:pt>
                <c:pt idx="2">
                  <c:v>31</c:v>
                </c:pt>
                <c:pt idx="3">
                  <c:v>50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969-445F-8726-73F13AE390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8593792"/>
        <c:axId val="247866496"/>
      </c:barChart>
      <c:catAx>
        <c:axId val="2485937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7866496"/>
        <c:crosses val="autoZero"/>
        <c:auto val="1"/>
        <c:lblAlgn val="ctr"/>
        <c:lblOffset val="100"/>
        <c:noMultiLvlLbl val="0"/>
      </c:catAx>
      <c:valAx>
        <c:axId val="24786649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a-DK"/>
                  <a:t>Number of transplants</a:t>
                </a:r>
              </a:p>
            </c:rich>
          </c:tx>
          <c:layout>
            <c:manualLayout>
              <c:xMode val="edge"/>
              <c:yMode val="edge"/>
              <c:x val="1.3071895424836602E-2"/>
              <c:y val="0.20196631671041121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crossAx val="2485937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291819967284101"/>
          <c:y val="6.6602176036248031E-2"/>
          <c:w val="0.12708180032715896"/>
          <c:h val="0.8667954207411591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 b="0"/>
      </a:pPr>
      <a:endParaRPr lang="da-DK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197788891184914"/>
          <c:y val="8.3135391923990498E-2"/>
          <c:w val="0.77376865978172638"/>
          <c:h val="0.7482185273159145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Sheet1!$A$2:$A$34</c:f>
              <c:numCache>
                <c:formatCode>General</c:formatCode>
                <c:ptCount val="3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</c:numCache>
            </c:numRef>
          </c:cat>
          <c:val>
            <c:numRef>
              <c:f>Sheet1!$B$2:$B$34</c:f>
              <c:numCache>
                <c:formatCode>General</c:formatCode>
                <c:ptCount val="33"/>
                <c:pt idx="0">
                  <c:v>8</c:v>
                </c:pt>
                <c:pt idx="1">
                  <c:v>23</c:v>
                </c:pt>
                <c:pt idx="2">
                  <c:v>65</c:v>
                </c:pt>
                <c:pt idx="3">
                  <c:v>66</c:v>
                </c:pt>
                <c:pt idx="4">
                  <c:v>78</c:v>
                </c:pt>
                <c:pt idx="5">
                  <c:v>63</c:v>
                </c:pt>
                <c:pt idx="6">
                  <c:v>66</c:v>
                </c:pt>
                <c:pt idx="7">
                  <c:v>63</c:v>
                </c:pt>
                <c:pt idx="8">
                  <c:v>83</c:v>
                </c:pt>
                <c:pt idx="9">
                  <c:v>88</c:v>
                </c:pt>
                <c:pt idx="10">
                  <c:v>81</c:v>
                </c:pt>
                <c:pt idx="11">
                  <c:v>67</c:v>
                </c:pt>
                <c:pt idx="12">
                  <c:v>115</c:v>
                </c:pt>
                <c:pt idx="13">
                  <c:v>103</c:v>
                </c:pt>
                <c:pt idx="14">
                  <c:v>75</c:v>
                </c:pt>
                <c:pt idx="15">
                  <c:v>94</c:v>
                </c:pt>
                <c:pt idx="16">
                  <c:v>120</c:v>
                </c:pt>
                <c:pt idx="17">
                  <c:v>120</c:v>
                </c:pt>
                <c:pt idx="18">
                  <c:v>112</c:v>
                </c:pt>
                <c:pt idx="19">
                  <c:v>118</c:v>
                </c:pt>
                <c:pt idx="20">
                  <c:v>129</c:v>
                </c:pt>
                <c:pt idx="21">
                  <c:v>141</c:v>
                </c:pt>
                <c:pt idx="22">
                  <c:v>145</c:v>
                </c:pt>
                <c:pt idx="23">
                  <c:v>137</c:v>
                </c:pt>
                <c:pt idx="24">
                  <c:v>144</c:v>
                </c:pt>
                <c:pt idx="25">
                  <c:v>141</c:v>
                </c:pt>
                <c:pt idx="26">
                  <c:v>143</c:v>
                </c:pt>
                <c:pt idx="27">
                  <c:v>122</c:v>
                </c:pt>
                <c:pt idx="28">
                  <c:v>115</c:v>
                </c:pt>
                <c:pt idx="29">
                  <c:v>118</c:v>
                </c:pt>
                <c:pt idx="30">
                  <c:v>108</c:v>
                </c:pt>
                <c:pt idx="31">
                  <c:v>136</c:v>
                </c:pt>
                <c:pt idx="32">
                  <c:v>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05-42CD-A46E-F5C214D355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7901184"/>
        <c:axId val="247907072"/>
      </c:barChart>
      <c:catAx>
        <c:axId val="24790118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043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47907072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247907072"/>
        <c:scaling>
          <c:orientation val="minMax"/>
          <c:max val="160"/>
          <c:min val="0"/>
        </c:scaling>
        <c:delete val="0"/>
        <c:axPos val="l"/>
        <c:majorGridlines>
          <c:spPr>
            <a:ln w="3043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da-DK"/>
                  <a:t>Number of patients </a:t>
                </a:r>
              </a:p>
            </c:rich>
          </c:tx>
          <c:layout>
            <c:manualLayout>
              <c:xMode val="edge"/>
              <c:yMode val="edge"/>
              <c:x val="2.5688786560940126E-2"/>
              <c:y val="0.2195304851170309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043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47901184"/>
        <c:crosses val="autoZero"/>
        <c:crossBetween val="between"/>
      </c:valAx>
      <c:spPr>
        <a:noFill/>
        <a:ln w="24345">
          <a:noFill/>
        </a:ln>
        <a:effectLst/>
      </c:spPr>
    </c:plotArea>
    <c:plotVisOnly val="1"/>
    <c:dispBlanksAs val="gap"/>
    <c:showDLblsOverMax val="0"/>
  </c:chart>
  <c:spPr>
    <a:noFill/>
    <a:ln w="12172" cap="flat" cmpd="sng" algn="ctr">
      <a:solidFill>
        <a:schemeClr val="tx1"/>
      </a:solidFill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da-DK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Number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numRef>
              <c:f>Sheet1!$A$3:$A$37</c:f>
              <c:numCache>
                <c:formatCode>General</c:formatCode>
                <c:ptCount val="35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  <c:pt idx="34">
                  <c:v>2022</c:v>
                </c:pt>
              </c:numCache>
            </c:numRef>
          </c:cat>
          <c:val>
            <c:numRef>
              <c:f>Sheet1!$B$3:$B$37</c:f>
              <c:numCache>
                <c:formatCode>General</c:formatCode>
                <c:ptCount val="35"/>
                <c:pt idx="0">
                  <c:v>60</c:v>
                </c:pt>
                <c:pt idx="1">
                  <c:v>41</c:v>
                </c:pt>
                <c:pt idx="2">
                  <c:v>41</c:v>
                </c:pt>
                <c:pt idx="3">
                  <c:v>33</c:v>
                </c:pt>
                <c:pt idx="4">
                  <c:v>33</c:v>
                </c:pt>
                <c:pt idx="5">
                  <c:v>22</c:v>
                </c:pt>
                <c:pt idx="6">
                  <c:v>19</c:v>
                </c:pt>
                <c:pt idx="7">
                  <c:v>20</c:v>
                </c:pt>
                <c:pt idx="8">
                  <c:v>9</c:v>
                </c:pt>
                <c:pt idx="9">
                  <c:v>10</c:v>
                </c:pt>
                <c:pt idx="10">
                  <c:v>16</c:v>
                </c:pt>
                <c:pt idx="11">
                  <c:v>18</c:v>
                </c:pt>
                <c:pt idx="12">
                  <c:v>18</c:v>
                </c:pt>
                <c:pt idx="13">
                  <c:v>22</c:v>
                </c:pt>
                <c:pt idx="14">
                  <c:v>26</c:v>
                </c:pt>
                <c:pt idx="15">
                  <c:v>23</c:v>
                </c:pt>
                <c:pt idx="16">
                  <c:v>18</c:v>
                </c:pt>
                <c:pt idx="17">
                  <c:v>18</c:v>
                </c:pt>
                <c:pt idx="18">
                  <c:v>12</c:v>
                </c:pt>
                <c:pt idx="19">
                  <c:v>25</c:v>
                </c:pt>
                <c:pt idx="20">
                  <c:v>22</c:v>
                </c:pt>
                <c:pt idx="21">
                  <c:v>36</c:v>
                </c:pt>
                <c:pt idx="22">
                  <c:v>43</c:v>
                </c:pt>
                <c:pt idx="23">
                  <c:v>56</c:v>
                </c:pt>
                <c:pt idx="24">
                  <c:v>64</c:v>
                </c:pt>
                <c:pt idx="25">
                  <c:v>87</c:v>
                </c:pt>
                <c:pt idx="26">
                  <c:v>84</c:v>
                </c:pt>
                <c:pt idx="27">
                  <c:v>81</c:v>
                </c:pt>
                <c:pt idx="28">
                  <c:v>80</c:v>
                </c:pt>
                <c:pt idx="29">
                  <c:v>82</c:v>
                </c:pt>
                <c:pt idx="30">
                  <c:v>63</c:v>
                </c:pt>
                <c:pt idx="31">
                  <c:v>85</c:v>
                </c:pt>
                <c:pt idx="32">
                  <c:v>58</c:v>
                </c:pt>
                <c:pt idx="33">
                  <c:v>54</c:v>
                </c:pt>
                <c:pt idx="34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CC-477F-9CE3-7663869798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707289648"/>
        <c:axId val="1844597088"/>
      </c:barChart>
      <c:lineChart>
        <c:grouping val="standard"/>
        <c:varyColors val="0"/>
        <c:ser>
          <c:idx val="1"/>
          <c:order val="1"/>
          <c:tx>
            <c:strRef>
              <c:f>Sheet1!$C$2</c:f>
              <c:strCache>
                <c:ptCount val="1"/>
                <c:pt idx="0">
                  <c:v>PMP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Sheet1!$A$3:$A$37</c:f>
              <c:numCache>
                <c:formatCode>General</c:formatCode>
                <c:ptCount val="35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  <c:pt idx="34">
                  <c:v>2022</c:v>
                </c:pt>
              </c:numCache>
            </c:numRef>
          </c:cat>
          <c:val>
            <c:numRef>
              <c:f>Sheet1!$C$3:$C$37</c:f>
              <c:numCache>
                <c:formatCode>0.0</c:formatCode>
                <c:ptCount val="35"/>
                <c:pt idx="0">
                  <c:v>2.6</c:v>
                </c:pt>
                <c:pt idx="1">
                  <c:v>1.8</c:v>
                </c:pt>
                <c:pt idx="2">
                  <c:v>1.8</c:v>
                </c:pt>
                <c:pt idx="3">
                  <c:v>1.4</c:v>
                </c:pt>
                <c:pt idx="4">
                  <c:v>1.4</c:v>
                </c:pt>
                <c:pt idx="5">
                  <c:v>1</c:v>
                </c:pt>
                <c:pt idx="6">
                  <c:v>0.8</c:v>
                </c:pt>
                <c:pt idx="7">
                  <c:v>0.9</c:v>
                </c:pt>
                <c:pt idx="8">
                  <c:v>0.4</c:v>
                </c:pt>
                <c:pt idx="9" formatCode="General">
                  <c:v>0.4</c:v>
                </c:pt>
                <c:pt idx="10" formatCode="General">
                  <c:v>0.6</c:v>
                </c:pt>
                <c:pt idx="11" formatCode="General">
                  <c:v>0.7</c:v>
                </c:pt>
                <c:pt idx="12" formatCode="General">
                  <c:v>0.7</c:v>
                </c:pt>
                <c:pt idx="13" formatCode="General">
                  <c:v>0.9</c:v>
                </c:pt>
                <c:pt idx="14" formatCode="General">
                  <c:v>1.02</c:v>
                </c:pt>
                <c:pt idx="15" formatCode="General">
                  <c:v>0.94</c:v>
                </c:pt>
                <c:pt idx="16" formatCode="General">
                  <c:v>0.74</c:v>
                </c:pt>
                <c:pt idx="17" formatCode="General">
                  <c:v>0.77</c:v>
                </c:pt>
                <c:pt idx="18" formatCode="General">
                  <c:v>0.48</c:v>
                </c:pt>
                <c:pt idx="19" formatCode="General">
                  <c:v>0.96</c:v>
                </c:pt>
                <c:pt idx="20" formatCode="General">
                  <c:v>0.8</c:v>
                </c:pt>
                <c:pt idx="21" formatCode="General">
                  <c:v>1.42</c:v>
                </c:pt>
                <c:pt idx="22" formatCode="General">
                  <c:v>1.69</c:v>
                </c:pt>
                <c:pt idx="23" formatCode="General">
                  <c:v>2.1800000000000002</c:v>
                </c:pt>
                <c:pt idx="24" formatCode="General">
                  <c:v>2.4700000000000002</c:v>
                </c:pt>
                <c:pt idx="25" formatCode="General">
                  <c:v>3.33</c:v>
                </c:pt>
                <c:pt idx="26" formatCode="General">
                  <c:v>3.19</c:v>
                </c:pt>
                <c:pt idx="27" formatCode="General">
                  <c:v>3</c:v>
                </c:pt>
                <c:pt idx="28" formatCode="General">
                  <c:v>2.9</c:v>
                </c:pt>
                <c:pt idx="29" formatCode="General">
                  <c:v>2.81</c:v>
                </c:pt>
                <c:pt idx="30" formatCode="General">
                  <c:v>2.2000000000000002</c:v>
                </c:pt>
                <c:pt idx="31" formatCode="General">
                  <c:v>2.95</c:v>
                </c:pt>
                <c:pt idx="32" formatCode="General">
                  <c:v>2</c:v>
                </c:pt>
                <c:pt idx="33" formatCode="General">
                  <c:v>1.86</c:v>
                </c:pt>
                <c:pt idx="34" formatCode="General">
                  <c:v>1.67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2CC-477F-9CE3-7663869798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1329888"/>
        <c:axId val="1703448736"/>
      </c:lineChart>
      <c:catAx>
        <c:axId val="1707289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844597088"/>
        <c:crosses val="autoZero"/>
        <c:auto val="1"/>
        <c:lblAlgn val="ctr"/>
        <c:lblOffset val="100"/>
        <c:noMultiLvlLbl val="0"/>
      </c:catAx>
      <c:valAx>
        <c:axId val="1844597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707289648"/>
        <c:crosses val="autoZero"/>
        <c:crossBetween val="between"/>
      </c:valAx>
      <c:valAx>
        <c:axId val="1703448736"/>
        <c:scaling>
          <c:orientation val="minMax"/>
        </c:scaling>
        <c:delete val="0"/>
        <c:axPos val="r"/>
        <c:numFmt formatCode="0.0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581329888"/>
        <c:crosses val="max"/>
        <c:crossBetween val="between"/>
      </c:valAx>
      <c:catAx>
        <c:axId val="15813298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034487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881237696850396"/>
          <c:y val="0.93440194793295106"/>
          <c:w val="0.59737512303149609"/>
          <c:h val="5.15355529321141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n>
            <a:solidFill>
              <a:schemeClr val="tx1"/>
            </a:solidFill>
          </a:ln>
        </a:defRPr>
      </a:pPr>
      <a:endParaRPr lang="da-DK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  <c:pt idx="24">
                  <c:v>2021</c:v>
                </c:pt>
                <c:pt idx="25">
                  <c:v>2022</c:v>
                </c:pt>
              </c:numCache>
            </c:num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7</c:v>
                </c:pt>
                <c:pt idx="1">
                  <c:v>15</c:v>
                </c:pt>
                <c:pt idx="2">
                  <c:v>2</c:v>
                </c:pt>
                <c:pt idx="3">
                  <c:v>0</c:v>
                </c:pt>
                <c:pt idx="4">
                  <c:v>3</c:v>
                </c:pt>
                <c:pt idx="5">
                  <c:v>6</c:v>
                </c:pt>
                <c:pt idx="6">
                  <c:v>11</c:v>
                </c:pt>
                <c:pt idx="7">
                  <c:v>19</c:v>
                </c:pt>
                <c:pt idx="8">
                  <c:v>11</c:v>
                </c:pt>
                <c:pt idx="9">
                  <c:v>13</c:v>
                </c:pt>
                <c:pt idx="10">
                  <c:v>13</c:v>
                </c:pt>
                <c:pt idx="11">
                  <c:v>13</c:v>
                </c:pt>
                <c:pt idx="12">
                  <c:v>13</c:v>
                </c:pt>
                <c:pt idx="13">
                  <c:v>13</c:v>
                </c:pt>
                <c:pt idx="14">
                  <c:v>19</c:v>
                </c:pt>
                <c:pt idx="15">
                  <c:v>14</c:v>
                </c:pt>
                <c:pt idx="16">
                  <c:v>21</c:v>
                </c:pt>
                <c:pt idx="17">
                  <c:v>23</c:v>
                </c:pt>
                <c:pt idx="18">
                  <c:v>20</c:v>
                </c:pt>
                <c:pt idx="19">
                  <c:v>17</c:v>
                </c:pt>
                <c:pt idx="20">
                  <c:v>20</c:v>
                </c:pt>
                <c:pt idx="21">
                  <c:v>20</c:v>
                </c:pt>
                <c:pt idx="22">
                  <c:v>16</c:v>
                </c:pt>
                <c:pt idx="23">
                  <c:v>7</c:v>
                </c:pt>
                <c:pt idx="24">
                  <c:v>3</c:v>
                </c:pt>
                <c:pt idx="2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A9-4D2A-9085-DCDB976635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707289648"/>
        <c:axId val="1844597088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PMP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  <c:pt idx="24">
                  <c:v>2021</c:v>
                </c:pt>
                <c:pt idx="25">
                  <c:v>2022</c:v>
                </c:pt>
              </c:numCache>
            </c:numRef>
          </c:cat>
          <c:val>
            <c:numRef>
              <c:f>Sheet1!$C$2:$C$27</c:f>
              <c:numCache>
                <c:formatCode>General</c:formatCode>
                <c:ptCount val="26"/>
                <c:pt idx="0">
                  <c:v>0.3</c:v>
                </c:pt>
                <c:pt idx="1">
                  <c:v>0.6</c:v>
                </c:pt>
                <c:pt idx="2">
                  <c:v>0.1</c:v>
                </c:pt>
                <c:pt idx="3">
                  <c:v>0</c:v>
                </c:pt>
                <c:pt idx="4">
                  <c:v>0.15</c:v>
                </c:pt>
                <c:pt idx="5">
                  <c:v>0.3</c:v>
                </c:pt>
                <c:pt idx="6">
                  <c:v>0.45</c:v>
                </c:pt>
                <c:pt idx="7">
                  <c:v>0.77</c:v>
                </c:pt>
                <c:pt idx="8">
                  <c:v>0.45</c:v>
                </c:pt>
                <c:pt idx="9">
                  <c:v>0.52</c:v>
                </c:pt>
                <c:pt idx="10">
                  <c:v>0.52</c:v>
                </c:pt>
                <c:pt idx="11">
                  <c:v>0.52</c:v>
                </c:pt>
                <c:pt idx="12">
                  <c:v>0.51</c:v>
                </c:pt>
                <c:pt idx="13">
                  <c:v>0.51</c:v>
                </c:pt>
                <c:pt idx="14">
                  <c:v>0.74</c:v>
                </c:pt>
                <c:pt idx="15">
                  <c:v>0.54</c:v>
                </c:pt>
                <c:pt idx="16">
                  <c:v>0.8</c:v>
                </c:pt>
                <c:pt idx="17">
                  <c:v>0.87</c:v>
                </c:pt>
                <c:pt idx="18">
                  <c:v>0.75</c:v>
                </c:pt>
                <c:pt idx="19">
                  <c:v>0.63</c:v>
                </c:pt>
                <c:pt idx="20">
                  <c:v>0.7</c:v>
                </c:pt>
                <c:pt idx="21">
                  <c:v>0.7</c:v>
                </c:pt>
                <c:pt idx="22">
                  <c:v>0.56000000000000005</c:v>
                </c:pt>
                <c:pt idx="23">
                  <c:v>0.24</c:v>
                </c:pt>
                <c:pt idx="24">
                  <c:v>0.1</c:v>
                </c:pt>
                <c:pt idx="25">
                  <c:v>7.0000000000000007E-2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0A9-4D2A-9085-DCDB976635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1329888"/>
        <c:axId val="1703448736"/>
      </c:lineChart>
      <c:catAx>
        <c:axId val="1707289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844597088"/>
        <c:crosses val="autoZero"/>
        <c:auto val="1"/>
        <c:lblAlgn val="ctr"/>
        <c:lblOffset val="100"/>
        <c:noMultiLvlLbl val="0"/>
      </c:catAx>
      <c:valAx>
        <c:axId val="1844597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707289648"/>
        <c:crosses val="autoZero"/>
        <c:crossBetween val="between"/>
      </c:valAx>
      <c:valAx>
        <c:axId val="1703448736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581329888"/>
        <c:crosses val="max"/>
        <c:crossBetween val="between"/>
      </c:valAx>
      <c:catAx>
        <c:axId val="15813298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034487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706865157480314"/>
          <c:y val="0.93440194793295106"/>
          <c:w val="0.4774251968503937"/>
          <c:h val="5.15355529321141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66372657111357"/>
          <c:y val="0.1018957345971564"/>
          <c:w val="0.75633958103638366"/>
          <c:h val="0.7037914691943127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Kidney</c:v>
                </c:pt>
                <c:pt idx="1">
                  <c:v>Liver</c:v>
                </c:pt>
                <c:pt idx="2">
                  <c:v>Heart</c:v>
                </c:pt>
                <c:pt idx="3">
                  <c:v>Lung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0.20169999999999999</c:v>
                </c:pt>
                <c:pt idx="1">
                  <c:v>0.2213</c:v>
                </c:pt>
                <c:pt idx="2">
                  <c:v>0.26150000000000001</c:v>
                </c:pt>
                <c:pt idx="3">
                  <c:v>0.12590000000000001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1A-4216-884F-EEDC2E29FE5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Kidney</c:v>
                </c:pt>
                <c:pt idx="1">
                  <c:v>Liver</c:v>
                </c:pt>
                <c:pt idx="2">
                  <c:v>Heart</c:v>
                </c:pt>
                <c:pt idx="3">
                  <c:v>Lung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1A-4216-884F-EEDC2E29FE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2697984"/>
        <c:axId val="162699520"/>
      </c:barChart>
      <c:catAx>
        <c:axId val="16269798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624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16269952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62699520"/>
        <c:scaling>
          <c:orientation val="minMax"/>
        </c:scaling>
        <c:delete val="0"/>
        <c:axPos val="l"/>
        <c:majorGridlines>
          <c:spPr>
            <a:ln w="3624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numFmt formatCode="0%" sourceLinked="0"/>
        <c:majorTickMark val="cross"/>
        <c:minorTickMark val="none"/>
        <c:tickLblPos val="nextTo"/>
        <c:spPr>
          <a:noFill/>
          <a:ln w="3624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162697984"/>
        <c:crosses val="autoZero"/>
        <c:crossBetween val="between"/>
      </c:valAx>
      <c:spPr>
        <a:noFill/>
        <a:ln w="28996">
          <a:noFill/>
        </a:ln>
        <a:effectLst/>
      </c:spPr>
    </c:plotArea>
    <c:plotVisOnly val="1"/>
    <c:dispBlanksAs val="gap"/>
    <c:showDLblsOverMax val="0"/>
  </c:chart>
  <c:spPr>
    <a:noFill/>
    <a:ln w="14498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da-DK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201654601861428"/>
          <c:y val="6.2880324543610547E-2"/>
          <c:w val="0.7666802832657259"/>
          <c:h val="0.6937119675456389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Sheet1!$B$1:$B$2</c:f>
              <c:strCache>
                <c:ptCount val="2"/>
                <c:pt idx="0">
                  <c:v>Deceased donors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Sheet1!$A$3:$A$36</c:f>
              <c:numCache>
                <c:formatCode>General</c:formatCode>
                <c:ptCount val="34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  <c:pt idx="33">
                  <c:v>2022</c:v>
                </c:pt>
              </c:numCache>
            </c:numRef>
          </c:cat>
          <c:val>
            <c:numRef>
              <c:f>Sheet1!$B$3:$B$36</c:f>
              <c:numCache>
                <c:formatCode>General</c:formatCode>
                <c:ptCount val="34"/>
                <c:pt idx="0">
                  <c:v>649</c:v>
                </c:pt>
                <c:pt idx="1">
                  <c:v>582</c:v>
                </c:pt>
                <c:pt idx="2">
                  <c:v>647</c:v>
                </c:pt>
                <c:pt idx="3">
                  <c:v>632</c:v>
                </c:pt>
                <c:pt idx="4">
                  <c:v>691</c:v>
                </c:pt>
                <c:pt idx="5">
                  <c:v>664</c:v>
                </c:pt>
                <c:pt idx="6">
                  <c:v>604</c:v>
                </c:pt>
                <c:pt idx="7">
                  <c:v>637</c:v>
                </c:pt>
                <c:pt idx="8">
                  <c:v>583</c:v>
                </c:pt>
                <c:pt idx="9">
                  <c:v>650</c:v>
                </c:pt>
                <c:pt idx="10">
                  <c:v>603</c:v>
                </c:pt>
                <c:pt idx="11">
                  <c:v>630</c:v>
                </c:pt>
                <c:pt idx="12">
                  <c:v>599</c:v>
                </c:pt>
                <c:pt idx="13">
                  <c:v>610</c:v>
                </c:pt>
                <c:pt idx="14">
                  <c:v>654</c:v>
                </c:pt>
                <c:pt idx="15">
                  <c:v>727</c:v>
                </c:pt>
                <c:pt idx="16">
                  <c:v>643</c:v>
                </c:pt>
                <c:pt idx="17">
                  <c:v>693</c:v>
                </c:pt>
                <c:pt idx="18">
                  <c:v>713</c:v>
                </c:pt>
                <c:pt idx="19">
                  <c:v>726</c:v>
                </c:pt>
                <c:pt idx="20">
                  <c:v>732</c:v>
                </c:pt>
                <c:pt idx="21">
                  <c:v>676</c:v>
                </c:pt>
                <c:pt idx="22">
                  <c:v>779</c:v>
                </c:pt>
                <c:pt idx="23">
                  <c:v>786</c:v>
                </c:pt>
                <c:pt idx="24">
                  <c:v>755</c:v>
                </c:pt>
                <c:pt idx="25">
                  <c:v>860</c:v>
                </c:pt>
                <c:pt idx="26">
                  <c:v>870</c:v>
                </c:pt>
                <c:pt idx="27">
                  <c:v>877</c:v>
                </c:pt>
                <c:pt idx="28">
                  <c:v>932</c:v>
                </c:pt>
                <c:pt idx="29">
                  <c:v>891</c:v>
                </c:pt>
                <c:pt idx="30">
                  <c:v>1018</c:v>
                </c:pt>
                <c:pt idx="31">
                  <c:v>972</c:v>
                </c:pt>
                <c:pt idx="32">
                  <c:v>949</c:v>
                </c:pt>
                <c:pt idx="33">
                  <c:v>959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94-43BC-8C4A-7D9A4067BC6A}"/>
            </c:ext>
          </c:extLst>
        </c:ser>
        <c:ser>
          <c:idx val="1"/>
          <c:order val="1"/>
          <c:tx>
            <c:strRef>
              <c:f>Sheet1!$C$1:$C$2</c:f>
              <c:strCache>
                <c:ptCount val="2"/>
                <c:pt idx="0">
                  <c:v>Living donors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Sheet1!$A$3:$A$36</c:f>
              <c:numCache>
                <c:formatCode>General</c:formatCode>
                <c:ptCount val="34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  <c:pt idx="33">
                  <c:v>2022</c:v>
                </c:pt>
              </c:numCache>
            </c:numRef>
          </c:cat>
          <c:val>
            <c:numRef>
              <c:f>Sheet1!$C$3:$C$36</c:f>
              <c:numCache>
                <c:formatCode>General</c:formatCode>
                <c:ptCount val="34"/>
                <c:pt idx="0">
                  <c:v>205</c:v>
                </c:pt>
                <c:pt idx="1">
                  <c:v>221</c:v>
                </c:pt>
                <c:pt idx="2">
                  <c:v>213</c:v>
                </c:pt>
                <c:pt idx="3">
                  <c:v>225</c:v>
                </c:pt>
                <c:pt idx="4">
                  <c:v>237</c:v>
                </c:pt>
                <c:pt idx="5">
                  <c:v>234</c:v>
                </c:pt>
                <c:pt idx="6">
                  <c:v>187</c:v>
                </c:pt>
                <c:pt idx="7">
                  <c:v>213</c:v>
                </c:pt>
                <c:pt idx="8">
                  <c:v>238</c:v>
                </c:pt>
                <c:pt idx="9">
                  <c:v>242</c:v>
                </c:pt>
                <c:pt idx="10">
                  <c:v>233</c:v>
                </c:pt>
                <c:pt idx="11">
                  <c:v>207</c:v>
                </c:pt>
                <c:pt idx="12">
                  <c:v>250</c:v>
                </c:pt>
                <c:pt idx="13">
                  <c:v>254</c:v>
                </c:pt>
                <c:pt idx="14">
                  <c:v>271</c:v>
                </c:pt>
                <c:pt idx="15">
                  <c:v>294</c:v>
                </c:pt>
                <c:pt idx="16">
                  <c:v>321</c:v>
                </c:pt>
                <c:pt idx="17">
                  <c:v>280</c:v>
                </c:pt>
                <c:pt idx="18">
                  <c:v>277</c:v>
                </c:pt>
                <c:pt idx="19">
                  <c:v>322</c:v>
                </c:pt>
                <c:pt idx="20">
                  <c:v>371</c:v>
                </c:pt>
                <c:pt idx="21">
                  <c:v>369</c:v>
                </c:pt>
                <c:pt idx="22">
                  <c:v>381</c:v>
                </c:pt>
                <c:pt idx="23">
                  <c:v>330</c:v>
                </c:pt>
                <c:pt idx="24">
                  <c:v>347</c:v>
                </c:pt>
                <c:pt idx="25">
                  <c:v>352</c:v>
                </c:pt>
                <c:pt idx="26">
                  <c:v>335</c:v>
                </c:pt>
                <c:pt idx="27">
                  <c:v>318</c:v>
                </c:pt>
                <c:pt idx="28">
                  <c:v>331</c:v>
                </c:pt>
                <c:pt idx="29">
                  <c:v>338</c:v>
                </c:pt>
                <c:pt idx="30">
                  <c:v>336</c:v>
                </c:pt>
                <c:pt idx="31">
                  <c:v>295</c:v>
                </c:pt>
                <c:pt idx="32">
                  <c:v>304</c:v>
                </c:pt>
                <c:pt idx="33">
                  <c:v>269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94-43BC-8C4A-7D9A4067BC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2800000"/>
        <c:axId val="162801536"/>
      </c:barChart>
      <c:catAx>
        <c:axId val="16280000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noFill/>
          <a:ln w="3219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lbertus Medium"/>
                <a:cs typeface="Albertus Medium"/>
              </a:defRPr>
            </a:pPr>
            <a:endParaRPr lang="da-DK"/>
          </a:p>
        </c:txPr>
        <c:crossAx val="162801536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162801536"/>
        <c:scaling>
          <c:orientation val="minMax"/>
          <c:max val="1400"/>
          <c:min val="0"/>
        </c:scaling>
        <c:delete val="0"/>
        <c:axPos val="l"/>
        <c:majorGridlines>
          <c:spPr>
            <a:ln w="3219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Albertus Medium"/>
                    <a:cs typeface="Albertus Medium"/>
                  </a:defRPr>
                </a:pPr>
                <a:r>
                  <a:rPr lang="da-DK" dirty="0" err="1"/>
                  <a:t>Number</a:t>
                </a:r>
                <a:r>
                  <a:rPr lang="da-DK" baseline="0" dirty="0"/>
                  <a:t> of </a:t>
                </a:r>
                <a:r>
                  <a:rPr lang="da-DK" baseline="0" dirty="0" err="1"/>
                  <a:t>transplants</a:t>
                </a:r>
                <a:endParaRPr lang="da-DK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Albertus Medium"/>
                  <a:cs typeface="Albertus Medium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219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lbertus Medium"/>
                <a:cs typeface="Albertus Medium"/>
              </a:defRPr>
            </a:pPr>
            <a:endParaRPr lang="da-DK"/>
          </a:p>
        </c:txPr>
        <c:crossAx val="162800000"/>
        <c:crosses val="autoZero"/>
        <c:crossBetween val="between"/>
      </c:valAx>
      <c:spPr>
        <a:noFill/>
        <a:ln w="25753">
          <a:noFill/>
        </a:ln>
        <a:effectLst/>
      </c:spPr>
    </c:plotArea>
    <c:legend>
      <c:legendPos val="b"/>
      <c:layout>
        <c:manualLayout>
          <c:xMode val="edge"/>
          <c:yMode val="edge"/>
          <c:x val="0.34552045398745401"/>
          <c:y val="0.92633568805400679"/>
          <c:w val="0.43019648397104449"/>
          <c:h val="7.099391480730223E-2"/>
        </c:manualLayout>
      </c:layout>
      <c:overlay val="0"/>
      <c:spPr>
        <a:noFill/>
        <a:ln w="3219">
          <a:noFill/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Albertus Medium"/>
              <a:cs typeface="Albertus Medium"/>
            </a:defRPr>
          </a:pPr>
          <a:endParaRPr lang="da-DK"/>
        </a:p>
      </c:txPr>
    </c:legend>
    <c:plotVisOnly val="1"/>
    <c:dispBlanksAs val="gap"/>
    <c:showDLblsOverMax val="0"/>
  </c:chart>
  <c:spPr>
    <a:noFill/>
    <a:ln w="12877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lbertus Medium"/>
          <a:cs typeface="Albertus Medium"/>
        </a:defRPr>
      </a:pPr>
      <a:endParaRPr lang="da-DK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Sheet1!$A$2:$A$55</c:f>
              <c:numCache>
                <c:formatCode>General</c:formatCode>
                <c:ptCount val="54"/>
                <c:pt idx="0">
                  <c:v>1969</c:v>
                </c:pt>
                <c:pt idx="1">
                  <c:v>1970</c:v>
                </c:pt>
                <c:pt idx="2">
                  <c:v>1971</c:v>
                </c:pt>
                <c:pt idx="3">
                  <c:v>1972</c:v>
                </c:pt>
                <c:pt idx="4">
                  <c:v>1973</c:v>
                </c:pt>
                <c:pt idx="5">
                  <c:v>1974</c:v>
                </c:pt>
                <c:pt idx="6">
                  <c:v>1975</c:v>
                </c:pt>
                <c:pt idx="7">
                  <c:v>1976</c:v>
                </c:pt>
                <c:pt idx="8">
                  <c:v>1977</c:v>
                </c:pt>
                <c:pt idx="9">
                  <c:v>1978</c:v>
                </c:pt>
                <c:pt idx="10">
                  <c:v>1979</c:v>
                </c:pt>
                <c:pt idx="11">
                  <c:v>1980</c:v>
                </c:pt>
                <c:pt idx="12">
                  <c:v>1981</c:v>
                </c:pt>
                <c:pt idx="13">
                  <c:v>1982</c:v>
                </c:pt>
                <c:pt idx="14">
                  <c:v>1983</c:v>
                </c:pt>
                <c:pt idx="15">
                  <c:v>1984</c:v>
                </c:pt>
                <c:pt idx="16">
                  <c:v>1985</c:v>
                </c:pt>
                <c:pt idx="17">
                  <c:v>1986</c:v>
                </c:pt>
                <c:pt idx="18">
                  <c:v>1987</c:v>
                </c:pt>
                <c:pt idx="19">
                  <c:v>1988</c:v>
                </c:pt>
                <c:pt idx="20">
                  <c:v>1989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  <c:pt idx="41">
                  <c:v>2010</c:v>
                </c:pt>
                <c:pt idx="42">
                  <c:v>2011</c:v>
                </c:pt>
                <c:pt idx="43">
                  <c:v>2012</c:v>
                </c:pt>
                <c:pt idx="44">
                  <c:v>2013</c:v>
                </c:pt>
                <c:pt idx="45">
                  <c:v>2014</c:v>
                </c:pt>
                <c:pt idx="46">
                  <c:v>2015</c:v>
                </c:pt>
                <c:pt idx="47">
                  <c:v>2016</c:v>
                </c:pt>
                <c:pt idx="48">
                  <c:v>2017</c:v>
                </c:pt>
                <c:pt idx="49">
                  <c:v>2018</c:v>
                </c:pt>
                <c:pt idx="50">
                  <c:v>2019</c:v>
                </c:pt>
                <c:pt idx="51">
                  <c:v>2020</c:v>
                </c:pt>
                <c:pt idx="52">
                  <c:v>2021</c:v>
                </c:pt>
                <c:pt idx="53">
                  <c:v>2022</c:v>
                </c:pt>
              </c:numCache>
            </c:numRef>
          </c:cat>
          <c:val>
            <c:numRef>
              <c:f>Sheet1!$B$2:$B$55</c:f>
              <c:numCache>
                <c:formatCode>General</c:formatCode>
                <c:ptCount val="54"/>
                <c:pt idx="0">
                  <c:v>39</c:v>
                </c:pt>
                <c:pt idx="1">
                  <c:v>66</c:v>
                </c:pt>
                <c:pt idx="2">
                  <c:v>73</c:v>
                </c:pt>
                <c:pt idx="3">
                  <c:v>60</c:v>
                </c:pt>
                <c:pt idx="4">
                  <c:v>50</c:v>
                </c:pt>
                <c:pt idx="5">
                  <c:v>42</c:v>
                </c:pt>
                <c:pt idx="6">
                  <c:v>35</c:v>
                </c:pt>
                <c:pt idx="7">
                  <c:v>42</c:v>
                </c:pt>
                <c:pt idx="8">
                  <c:v>45</c:v>
                </c:pt>
                <c:pt idx="9">
                  <c:v>49</c:v>
                </c:pt>
                <c:pt idx="10">
                  <c:v>47</c:v>
                </c:pt>
                <c:pt idx="11">
                  <c:v>50</c:v>
                </c:pt>
                <c:pt idx="12">
                  <c:v>55</c:v>
                </c:pt>
                <c:pt idx="13">
                  <c:v>48</c:v>
                </c:pt>
                <c:pt idx="14">
                  <c:v>39</c:v>
                </c:pt>
                <c:pt idx="15">
                  <c:v>24</c:v>
                </c:pt>
                <c:pt idx="16">
                  <c:v>16</c:v>
                </c:pt>
                <c:pt idx="17">
                  <c:v>22</c:v>
                </c:pt>
                <c:pt idx="18">
                  <c:v>21</c:v>
                </c:pt>
                <c:pt idx="19">
                  <c:v>22</c:v>
                </c:pt>
                <c:pt idx="20">
                  <c:v>20</c:v>
                </c:pt>
                <c:pt idx="21">
                  <c:v>16</c:v>
                </c:pt>
                <c:pt idx="22">
                  <c:v>19</c:v>
                </c:pt>
                <c:pt idx="23">
                  <c:v>19</c:v>
                </c:pt>
                <c:pt idx="24">
                  <c:v>34</c:v>
                </c:pt>
                <c:pt idx="25">
                  <c:v>16</c:v>
                </c:pt>
                <c:pt idx="26">
                  <c:v>15</c:v>
                </c:pt>
                <c:pt idx="27">
                  <c:v>24</c:v>
                </c:pt>
                <c:pt idx="28">
                  <c:v>20</c:v>
                </c:pt>
                <c:pt idx="29">
                  <c:v>16</c:v>
                </c:pt>
                <c:pt idx="30">
                  <c:v>12.74</c:v>
                </c:pt>
                <c:pt idx="31">
                  <c:v>16.260000000000002</c:v>
                </c:pt>
                <c:pt idx="32">
                  <c:v>15.17</c:v>
                </c:pt>
                <c:pt idx="33">
                  <c:v>16.64</c:v>
                </c:pt>
                <c:pt idx="34">
                  <c:v>11.54</c:v>
                </c:pt>
                <c:pt idx="35">
                  <c:v>10.42</c:v>
                </c:pt>
                <c:pt idx="36">
                  <c:v>12.83</c:v>
                </c:pt>
                <c:pt idx="37">
                  <c:v>11.43</c:v>
                </c:pt>
                <c:pt idx="38">
                  <c:v>10.06</c:v>
                </c:pt>
                <c:pt idx="39">
                  <c:v>10.34</c:v>
                </c:pt>
                <c:pt idx="40">
                  <c:v>14.09</c:v>
                </c:pt>
                <c:pt idx="41">
                  <c:v>16.47</c:v>
                </c:pt>
                <c:pt idx="42">
                  <c:v>14.95</c:v>
                </c:pt>
                <c:pt idx="43">
                  <c:v>14.74</c:v>
                </c:pt>
                <c:pt idx="44">
                  <c:v>16.399999999999999</c:v>
                </c:pt>
                <c:pt idx="45">
                  <c:v>21.5</c:v>
                </c:pt>
                <c:pt idx="46">
                  <c:v>17.600000000000001</c:v>
                </c:pt>
                <c:pt idx="47">
                  <c:v>20.64</c:v>
                </c:pt>
                <c:pt idx="48">
                  <c:v>19.53</c:v>
                </c:pt>
                <c:pt idx="49">
                  <c:v>21.32</c:v>
                </c:pt>
                <c:pt idx="50">
                  <c:v>23.87</c:v>
                </c:pt>
                <c:pt idx="51">
                  <c:v>19.25</c:v>
                </c:pt>
                <c:pt idx="52">
                  <c:v>20.63</c:v>
                </c:pt>
                <c:pt idx="53">
                  <c:v>20.170000000000002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5D-40EE-8DA8-5762EE0631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1276591424"/>
        <c:axId val="1836953424"/>
      </c:barChart>
      <c:catAx>
        <c:axId val="1276591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836953424"/>
        <c:crosses val="autoZero"/>
        <c:auto val="1"/>
        <c:lblAlgn val="ctr"/>
        <c:lblOffset val="100"/>
        <c:noMultiLvlLbl val="0"/>
      </c:catAx>
      <c:valAx>
        <c:axId val="1836953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276591424"/>
        <c:crosses val="autoZero"/>
        <c:crossBetween val="between"/>
      </c:valAx>
      <c:spPr>
        <a:solidFill>
          <a:schemeClr val="bg1"/>
        </a:solidFill>
        <a:ln w="38100" cmpd="sng">
          <a:solidFill>
            <a:srgbClr val="002060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</a:defRPr>
      </a:pPr>
      <a:endParaRPr lang="da-DK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83252227311726"/>
          <c:y val="7.9710144927536225E-2"/>
          <c:w val="0.60505696126356345"/>
          <c:h val="0.6231884057971014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Deceased Donor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Helsinki</c:v>
                </c:pt>
                <c:pt idx="1">
                  <c:v>Stockholm</c:v>
                </c:pt>
                <c:pt idx="2">
                  <c:v>Uppsala</c:v>
                </c:pt>
                <c:pt idx="3">
                  <c:v>Göteborg</c:v>
                </c:pt>
                <c:pt idx="4">
                  <c:v>Skåne</c:v>
                </c:pt>
                <c:pt idx="5">
                  <c:v>Oslo</c:v>
                </c:pt>
                <c:pt idx="6">
                  <c:v>København</c:v>
                </c:pt>
                <c:pt idx="7">
                  <c:v>Odense</c:v>
                </c:pt>
                <c:pt idx="8">
                  <c:v>Aarhus</c:v>
                </c:pt>
                <c:pt idx="9">
                  <c:v>Reykjavik</c:v>
                </c:pt>
                <c:pt idx="10">
                  <c:v>Tartu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208</c:v>
                </c:pt>
                <c:pt idx="1">
                  <c:v>95</c:v>
                </c:pt>
                <c:pt idx="2">
                  <c:v>69</c:v>
                </c:pt>
                <c:pt idx="3">
                  <c:v>140</c:v>
                </c:pt>
                <c:pt idx="4">
                  <c:v>62</c:v>
                </c:pt>
                <c:pt idx="5">
                  <c:v>186</c:v>
                </c:pt>
                <c:pt idx="6">
                  <c:v>66</c:v>
                </c:pt>
                <c:pt idx="7">
                  <c:v>35</c:v>
                </c:pt>
                <c:pt idx="8">
                  <c:v>63</c:v>
                </c:pt>
                <c:pt idx="9">
                  <c:v>5</c:v>
                </c:pt>
                <c:pt idx="1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48-4789-A69C-9FBA5A91D52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Living donor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Helsinki</c:v>
                </c:pt>
                <c:pt idx="1">
                  <c:v>Stockholm</c:v>
                </c:pt>
                <c:pt idx="2">
                  <c:v>Uppsala</c:v>
                </c:pt>
                <c:pt idx="3">
                  <c:v>Göteborg</c:v>
                </c:pt>
                <c:pt idx="4">
                  <c:v>Skåne</c:v>
                </c:pt>
                <c:pt idx="5">
                  <c:v>Oslo</c:v>
                </c:pt>
                <c:pt idx="6">
                  <c:v>København</c:v>
                </c:pt>
                <c:pt idx="7">
                  <c:v>Odense</c:v>
                </c:pt>
                <c:pt idx="8">
                  <c:v>Aarhus</c:v>
                </c:pt>
                <c:pt idx="9">
                  <c:v>Reykjavik</c:v>
                </c:pt>
                <c:pt idx="10">
                  <c:v>Tartu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42</c:v>
                </c:pt>
                <c:pt idx="1">
                  <c:v>25</c:v>
                </c:pt>
                <c:pt idx="2">
                  <c:v>26</c:v>
                </c:pt>
                <c:pt idx="3">
                  <c:v>34</c:v>
                </c:pt>
                <c:pt idx="4">
                  <c:v>14</c:v>
                </c:pt>
                <c:pt idx="5">
                  <c:v>43</c:v>
                </c:pt>
                <c:pt idx="6">
                  <c:v>27</c:v>
                </c:pt>
                <c:pt idx="7">
                  <c:v>18</c:v>
                </c:pt>
                <c:pt idx="8">
                  <c:v>33</c:v>
                </c:pt>
                <c:pt idx="9">
                  <c:v>3</c:v>
                </c:pt>
                <c:pt idx="1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48-4789-A69C-9FBA5A91D5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6495744"/>
        <c:axId val="126505728"/>
      </c:barChart>
      <c:catAx>
        <c:axId val="12649574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056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12650572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26505728"/>
        <c:scaling>
          <c:orientation val="minMax"/>
        </c:scaling>
        <c:delete val="0"/>
        <c:axPos val="l"/>
        <c:majorGridlines>
          <c:spPr>
            <a:ln w="3056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800" b="0" i="0" u="none" strike="noStrike" kern="1200" baseline="0" noProof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noProof="0" dirty="0"/>
                  <a:t>Number of transplants</a:t>
                </a:r>
              </a:p>
            </c:rich>
          </c:tx>
          <c:layout>
            <c:manualLayout>
              <c:xMode val="edge"/>
              <c:yMode val="edge"/>
              <c:x val="1.3585527533977708E-2"/>
              <c:y val="0.1383901333367330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en-US" sz="1800" b="0" i="0" u="none" strike="noStrike" kern="1200" baseline="0" noProof="0">
                  <a:solidFill>
                    <a:schemeClr val="tx1"/>
                  </a:solidFill>
                  <a:latin typeface="+mn-lt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056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126495744"/>
        <c:crosses val="autoZero"/>
        <c:crossBetween val="between"/>
      </c:valAx>
      <c:spPr>
        <a:noFill/>
        <a:ln w="24452">
          <a:noFill/>
        </a:ln>
        <a:effectLst/>
      </c:spPr>
    </c:plotArea>
    <c:legend>
      <c:legendPos val="r"/>
      <c:layout>
        <c:manualLayout>
          <c:xMode val="edge"/>
          <c:yMode val="edge"/>
          <c:x val="0.76600157852831163"/>
          <c:y val="0.34394675637133215"/>
          <c:w val="0.20486994500611044"/>
          <c:h val="0.14881861942479979"/>
        </c:manualLayout>
      </c:layout>
      <c:overlay val="0"/>
      <c:spPr>
        <a:noFill/>
        <a:ln w="3056">
          <a:noFill/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Arial"/>
              <a:cs typeface="Arial"/>
            </a:defRPr>
          </a:pPr>
          <a:endParaRPr lang="da-DK"/>
        </a:p>
      </c:txPr>
    </c:legend>
    <c:plotVisOnly val="1"/>
    <c:dispBlanksAs val="gap"/>
    <c:showDLblsOverMax val="0"/>
  </c:chart>
  <c:spPr>
    <a:noFill/>
    <a:ln w="12226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da-DK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8207289991672"/>
          <c:y val="8.2938388625592413E-2"/>
          <c:w val="0.6197525007437924"/>
          <c:h val="0.7488151658767772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Deceased donor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27.16</c:v>
                </c:pt>
                <c:pt idx="1">
                  <c:v>37.39</c:v>
                </c:pt>
                <c:pt idx="2">
                  <c:v>33.97</c:v>
                </c:pt>
                <c:pt idx="3">
                  <c:v>34.81</c:v>
                </c:pt>
                <c:pt idx="4">
                  <c:v>12.98</c:v>
                </c:pt>
                <c:pt idx="5">
                  <c:v>22.53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F1-4D38-BC65-7703C094364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Living donor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12.92</c:v>
                </c:pt>
                <c:pt idx="1">
                  <c:v>7.55</c:v>
                </c:pt>
                <c:pt idx="2">
                  <c:v>7.85</c:v>
                </c:pt>
                <c:pt idx="3">
                  <c:v>9.42</c:v>
                </c:pt>
                <c:pt idx="4">
                  <c:v>7.79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9B-4719-ADED-88AF111A68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0"/>
        <c:overlap val="100"/>
        <c:axId val="217010944"/>
        <c:axId val="217012480"/>
      </c:barChart>
      <c:catAx>
        <c:axId val="217010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034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72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1701248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17012480"/>
        <c:scaling>
          <c:orientation val="minMax"/>
        </c:scaling>
        <c:delete val="0"/>
        <c:axPos val="l"/>
        <c:majorGridlines>
          <c:spPr>
            <a:ln w="3034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3034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72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17010944"/>
        <c:crosses val="autoZero"/>
        <c:crossBetween val="between"/>
      </c:valAx>
      <c:spPr>
        <a:noFill/>
        <a:ln w="24273">
          <a:noFill/>
        </a:ln>
        <a:effectLst/>
      </c:spPr>
    </c:plotArea>
    <c:legend>
      <c:legendPos val="r"/>
      <c:layout>
        <c:manualLayout>
          <c:xMode val="edge"/>
          <c:yMode val="edge"/>
          <c:x val="0.75619306922274687"/>
          <c:y val="0.30336077263389877"/>
          <c:w val="0.18956317559774044"/>
          <c:h val="0.19211217351056756"/>
        </c:manualLayout>
      </c:layout>
      <c:overlay val="0"/>
      <c:spPr>
        <a:noFill/>
        <a:ln w="3034">
          <a:noFill/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20" b="0" i="0" u="none" strike="noStrike" kern="1200" baseline="0">
              <a:solidFill>
                <a:schemeClr val="tx1"/>
              </a:solidFill>
              <a:latin typeface="+mn-lt"/>
              <a:ea typeface="Arial"/>
              <a:cs typeface="Arial"/>
            </a:defRPr>
          </a:pPr>
          <a:endParaRPr lang="da-DK"/>
        </a:p>
      </c:txPr>
    </c:legend>
    <c:plotVisOnly val="1"/>
    <c:dispBlanksAs val="gap"/>
    <c:showDLblsOverMax val="0"/>
  </c:chart>
  <c:spPr>
    <a:noFill/>
    <a:ln w="12137" cap="flat" cmpd="sng" algn="ctr">
      <a:noFill/>
      <a:prstDash val="solid"/>
      <a:miter lim="800000"/>
    </a:ln>
    <a:effectLst/>
  </c:spPr>
  <c:txPr>
    <a:bodyPr/>
    <a:lstStyle/>
    <a:p>
      <a:pPr>
        <a:defRPr sz="172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da-DK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552957791014673"/>
          <c:y val="8.3135391923990498E-2"/>
          <c:w val="0.75377522155657917"/>
          <c:h val="0.6199524940617576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Deceased donor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Helsinki</c:v>
                </c:pt>
                <c:pt idx="1">
                  <c:v>Stockholm</c:v>
                </c:pt>
                <c:pt idx="2">
                  <c:v>Uppsala</c:v>
                </c:pt>
                <c:pt idx="3">
                  <c:v>Göteborg</c:v>
                </c:pt>
                <c:pt idx="4">
                  <c:v>Skåne</c:v>
                </c:pt>
                <c:pt idx="5">
                  <c:v>Oslo</c:v>
                </c:pt>
                <c:pt idx="6">
                  <c:v>København</c:v>
                </c:pt>
                <c:pt idx="7">
                  <c:v>Odense</c:v>
                </c:pt>
                <c:pt idx="8">
                  <c:v>Aarhus</c:v>
                </c:pt>
                <c:pt idx="9">
                  <c:v>Tartu</c:v>
                </c:pt>
                <c:pt idx="10">
                  <c:v>Reykjavik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208</c:v>
                </c:pt>
                <c:pt idx="1">
                  <c:v>95</c:v>
                </c:pt>
                <c:pt idx="2">
                  <c:v>69</c:v>
                </c:pt>
                <c:pt idx="3">
                  <c:v>140</c:v>
                </c:pt>
                <c:pt idx="4">
                  <c:v>62</c:v>
                </c:pt>
                <c:pt idx="5">
                  <c:v>186</c:v>
                </c:pt>
                <c:pt idx="6">
                  <c:v>66</c:v>
                </c:pt>
                <c:pt idx="7">
                  <c:v>35</c:v>
                </c:pt>
                <c:pt idx="8">
                  <c:v>63</c:v>
                </c:pt>
                <c:pt idx="9">
                  <c:v>30</c:v>
                </c:pt>
                <c:pt idx="1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C2-4122-9534-06865A6B6AB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Living donor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Helsinki</c:v>
                </c:pt>
                <c:pt idx="1">
                  <c:v>Stockholm</c:v>
                </c:pt>
                <c:pt idx="2">
                  <c:v>Uppsala</c:v>
                </c:pt>
                <c:pt idx="3">
                  <c:v>Göteborg</c:v>
                </c:pt>
                <c:pt idx="4">
                  <c:v>Skåne</c:v>
                </c:pt>
                <c:pt idx="5">
                  <c:v>Oslo</c:v>
                </c:pt>
                <c:pt idx="6">
                  <c:v>København</c:v>
                </c:pt>
                <c:pt idx="7">
                  <c:v>Odense</c:v>
                </c:pt>
                <c:pt idx="8">
                  <c:v>Aarhus</c:v>
                </c:pt>
                <c:pt idx="9">
                  <c:v>Tartu</c:v>
                </c:pt>
                <c:pt idx="10">
                  <c:v>Reykjavik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42</c:v>
                </c:pt>
                <c:pt idx="1">
                  <c:v>25</c:v>
                </c:pt>
                <c:pt idx="2">
                  <c:v>26</c:v>
                </c:pt>
                <c:pt idx="3">
                  <c:v>34</c:v>
                </c:pt>
                <c:pt idx="4">
                  <c:v>14</c:v>
                </c:pt>
                <c:pt idx="5">
                  <c:v>43</c:v>
                </c:pt>
                <c:pt idx="6">
                  <c:v>27</c:v>
                </c:pt>
                <c:pt idx="7">
                  <c:v>18</c:v>
                </c:pt>
                <c:pt idx="8">
                  <c:v>33</c:v>
                </c:pt>
                <c:pt idx="9">
                  <c:v>4</c:v>
                </c:pt>
                <c:pt idx="1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C2-4122-9534-06865A6B6A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7049344"/>
        <c:axId val="126550016"/>
      </c:barChart>
      <c:catAx>
        <c:axId val="21704934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774" b="0" i="0" u="none" strike="noStrike" kern="1200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a-DK"/>
          </a:p>
        </c:txPr>
        <c:crossAx val="126550016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26550016"/>
        <c:scaling>
          <c:orientation val="minMax"/>
        </c:scaling>
        <c:delete val="0"/>
        <c:axPos val="l"/>
        <c:majorGridlines>
          <c:spPr>
            <a:ln w="3130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numFmt formatCode="0%" sourceLinked="1"/>
        <c:majorTickMark val="cross"/>
        <c:minorTickMark val="none"/>
        <c:tickLblPos val="nextTo"/>
        <c:spPr>
          <a:noFill/>
          <a:ln w="3130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774" b="0" i="0" u="none" strike="noStrike" kern="1200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a-DK"/>
          </a:p>
        </c:txPr>
        <c:crossAx val="217049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9127415329920612"/>
          <c:y val="0.29836871504038076"/>
          <c:w val="0.10694260466785742"/>
          <c:h val="0.29160711777979781"/>
        </c:manualLayout>
      </c:layout>
      <c:overlay val="0"/>
      <c:spPr>
        <a:noFill/>
        <a:ln w="3130">
          <a:noFill/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da-DK"/>
        </a:p>
      </c:txPr>
    </c:legend>
    <c:plotVisOnly val="1"/>
    <c:dispBlanksAs val="gap"/>
    <c:showDLblsOverMax val="0"/>
  </c:chart>
  <c:spPr>
    <a:noFill/>
    <a:ln w="12518" cap="flat" cmpd="sng" algn="ctr">
      <a:noFill/>
      <a:prstDash val="solid"/>
      <a:miter lim="800000"/>
    </a:ln>
    <a:effectLst/>
  </c:spPr>
  <c:txPr>
    <a:bodyPr/>
    <a:lstStyle/>
    <a:p>
      <a:pPr>
        <a:defRPr sz="1774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a-DK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357924087419247"/>
          <c:y val="9.1248863110521078E-2"/>
          <c:w val="0.75886777900773172"/>
          <c:h val="0.6807226773329312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Sheet1!$B$1:$B$7</c:f>
              <c:strCache>
                <c:ptCount val="7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Sheet1!$A$8:$A$35</c:f>
              <c:numCache>
                <c:formatCode>General</c:formatCode>
                <c:ptCount val="28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  <c:pt idx="24">
                  <c:v>2019</c:v>
                </c:pt>
                <c:pt idx="25">
                  <c:v>2020</c:v>
                </c:pt>
                <c:pt idx="26">
                  <c:v>2021</c:v>
                </c:pt>
                <c:pt idx="27">
                  <c:v>2022</c:v>
                </c:pt>
              </c:numCache>
            </c:numRef>
          </c:cat>
          <c:val>
            <c:numRef>
              <c:f>Sheet1!$B$8:$B$35</c:f>
              <c:numCache>
                <c:formatCode>General</c:formatCode>
                <c:ptCount val="28"/>
                <c:pt idx="0">
                  <c:v>1228</c:v>
                </c:pt>
                <c:pt idx="1">
                  <c:v>1348</c:v>
                </c:pt>
                <c:pt idx="2">
                  <c:v>1365</c:v>
                </c:pt>
                <c:pt idx="3">
                  <c:v>1400</c:v>
                </c:pt>
                <c:pt idx="4">
                  <c:v>1423</c:v>
                </c:pt>
                <c:pt idx="5">
                  <c:v>1563</c:v>
                </c:pt>
                <c:pt idx="6">
                  <c:v>1538</c:v>
                </c:pt>
                <c:pt idx="7">
                  <c:v>1542</c:v>
                </c:pt>
                <c:pt idx="8">
                  <c:v>1625</c:v>
                </c:pt>
                <c:pt idx="9">
                  <c:v>1631</c:v>
                </c:pt>
                <c:pt idx="10">
                  <c:v>1591</c:v>
                </c:pt>
                <c:pt idx="11">
                  <c:v>1656</c:v>
                </c:pt>
                <c:pt idx="12">
                  <c:v>1623</c:v>
                </c:pt>
                <c:pt idx="13">
                  <c:v>1567</c:v>
                </c:pt>
                <c:pt idx="14">
                  <c:v>1558</c:v>
                </c:pt>
                <c:pt idx="15">
                  <c:v>1721</c:v>
                </c:pt>
                <c:pt idx="16">
                  <c:v>1739</c:v>
                </c:pt>
                <c:pt idx="17">
                  <c:v>1763</c:v>
                </c:pt>
                <c:pt idx="18">
                  <c:v>1828</c:v>
                </c:pt>
                <c:pt idx="19">
                  <c:v>1856</c:v>
                </c:pt>
                <c:pt idx="20">
                  <c:v>1921</c:v>
                </c:pt>
                <c:pt idx="21">
                  <c:v>2027</c:v>
                </c:pt>
                <c:pt idx="22">
                  <c:v>2208</c:v>
                </c:pt>
                <c:pt idx="23">
                  <c:v>2229</c:v>
                </c:pt>
                <c:pt idx="24">
                  <c:v>2233</c:v>
                </c:pt>
                <c:pt idx="25">
                  <c:v>2227</c:v>
                </c:pt>
                <c:pt idx="26">
                  <c:v>2217</c:v>
                </c:pt>
                <c:pt idx="27">
                  <c:v>2176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A5-4968-9506-4972A6549F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6585856"/>
        <c:axId val="126599936"/>
      </c:barChart>
      <c:catAx>
        <c:axId val="126585856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710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lbertus Medium"/>
                <a:cs typeface="Albertus Medium"/>
              </a:defRPr>
            </a:pPr>
            <a:endParaRPr lang="da-DK"/>
          </a:p>
        </c:txPr>
        <c:crossAx val="126599936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126599936"/>
        <c:scaling>
          <c:orientation val="minMax"/>
          <c:max val="2500"/>
          <c:min val="0"/>
        </c:scaling>
        <c:delete val="0"/>
        <c:axPos val="l"/>
        <c:majorGridlines>
          <c:spPr>
            <a:ln w="3710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Albertus Medium"/>
                    <a:cs typeface="Albertus Medium"/>
                  </a:defRPr>
                </a:pPr>
                <a:r>
                  <a:rPr lang="en-US" noProof="0" dirty="0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4.0309650936240463E-2"/>
              <c:y val="0.2666576801555901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Albertus Medium"/>
                  <a:cs typeface="Albertus Medium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710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lbertus Medium"/>
                <a:cs typeface="Albertus Medium"/>
              </a:defRPr>
            </a:pPr>
            <a:endParaRPr lang="da-DK"/>
          </a:p>
        </c:txPr>
        <c:crossAx val="126585856"/>
        <c:crosses val="autoZero"/>
        <c:crossBetween val="between"/>
      </c:valAx>
      <c:spPr>
        <a:noFill/>
        <a:ln w="29682">
          <a:noFill/>
        </a:ln>
        <a:effectLst/>
      </c:spPr>
    </c:plotArea>
    <c:plotVisOnly val="1"/>
    <c:dispBlanksAs val="gap"/>
    <c:showDLblsOverMax val="0"/>
  </c:chart>
  <c:spPr>
    <a:noFill/>
    <a:ln w="14841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lbertus Medium"/>
          <a:cs typeface="Albertus Medium"/>
        </a:defRPr>
      </a:pPr>
      <a:endParaRPr lang="da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1-19T14:06:43.289" idx="5">
    <p:pos x="10" y="10"/>
    <p:text>double check new layout</p:text>
    <p:extLst>
      <p:ext uri="{C676402C-5697-4E1C-873F-D02D1690AC5C}">
        <p15:threadingInfo xmlns:p15="http://schemas.microsoft.com/office/powerpoint/2012/main" timeZoneBias="-60"/>
      </p:ext>
    </p:extLst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0.12625</cdr:x>
      <cdr:y>0.35925</cdr:y>
    </cdr:from>
    <cdr:to>
      <cdr:x>0.241</cdr:x>
      <cdr:y>0.47775</cdr:y>
    </cdr:to>
    <cdr:sp macro="" textlink="">
      <cdr:nvSpPr>
        <cdr:cNvPr id="1025" name="Tekst 1">
          <a:extLst xmlns:a="http://schemas.openxmlformats.org/drawingml/2006/main">
            <a:ext uri="{FF2B5EF4-FFF2-40B4-BE49-F238E27FC236}">
              <a16:creationId xmlns:a16="http://schemas.microsoft.com/office/drawing/2014/main" id="{55F86764-0D35-4E5F-BD48-770FC48A1141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90696" y="1444023"/>
          <a:ext cx="991345" cy="47631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</cdr:sp>
  </cdr:relSizeAnchor>
  <cdr:relSizeAnchor xmlns:cdr="http://schemas.openxmlformats.org/drawingml/2006/chartDrawing">
    <cdr:from>
      <cdr:x>0.326</cdr:x>
      <cdr:y>0.1015</cdr:y>
    </cdr:from>
    <cdr:to>
      <cdr:x>0.42425</cdr:x>
      <cdr:y>0.1015</cdr:y>
    </cdr:to>
    <cdr:sp macro="" textlink="">
      <cdr:nvSpPr>
        <cdr:cNvPr id="1026" name="Tekst 2">
          <a:extLst xmlns:a="http://schemas.openxmlformats.org/drawingml/2006/main">
            <a:ext uri="{FF2B5EF4-FFF2-40B4-BE49-F238E27FC236}">
              <a16:creationId xmlns:a16="http://schemas.microsoft.com/office/drawing/2014/main" id="{14FA6598-EF01-4087-9D53-D0272EA6E29E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816371" y="407984"/>
          <a:ext cx="848799" cy="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</cdr:sp>
  </cdr:relSizeAnchor>
  <cdr:relSizeAnchor xmlns:cdr="http://schemas.openxmlformats.org/drawingml/2006/chartDrawing">
    <cdr:from>
      <cdr:x>0.32525</cdr:x>
      <cdr:y>0.20075</cdr:y>
    </cdr:from>
    <cdr:to>
      <cdr:x>0.4355</cdr:x>
      <cdr:y>0.29325</cdr:y>
    </cdr:to>
    <cdr:sp macro="" textlink="">
      <cdr:nvSpPr>
        <cdr:cNvPr id="1027" name="Tekst 3">
          <a:extLst xmlns:a="http://schemas.openxmlformats.org/drawingml/2006/main">
            <a:ext uri="{FF2B5EF4-FFF2-40B4-BE49-F238E27FC236}">
              <a16:creationId xmlns:a16="http://schemas.microsoft.com/office/drawing/2014/main" id="{DFFE7D13-0113-4AC6-BEC9-AE78B07A4D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809892" y="806925"/>
          <a:ext cx="952469" cy="37180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</cdr:sp>
  </cdr:relSizeAnchor>
  <cdr:relSizeAnchor xmlns:cdr="http://schemas.openxmlformats.org/drawingml/2006/chartDrawing">
    <cdr:from>
      <cdr:x>0.5295</cdr:x>
      <cdr:y>0.20075</cdr:y>
    </cdr:from>
    <cdr:to>
      <cdr:x>0.61875</cdr:x>
      <cdr:y>0.31925</cdr:y>
    </cdr:to>
    <cdr:sp macro="" textlink="">
      <cdr:nvSpPr>
        <cdr:cNvPr id="1028" name="Tekst 4">
          <a:extLst xmlns:a="http://schemas.openxmlformats.org/drawingml/2006/main">
            <a:ext uri="{FF2B5EF4-FFF2-40B4-BE49-F238E27FC236}">
              <a16:creationId xmlns:a16="http://schemas.microsoft.com/office/drawing/2014/main" id="{F7494932-286F-4262-BAA4-4A53BD129D8E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574443" y="806925"/>
          <a:ext cx="771047" cy="47631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</cdr:sp>
  </cdr:relSizeAnchor>
  <cdr:relSizeAnchor xmlns:cdr="http://schemas.openxmlformats.org/drawingml/2006/chartDrawing">
    <cdr:from>
      <cdr:x>0.7305</cdr:x>
      <cdr:y>0.10525</cdr:y>
    </cdr:from>
    <cdr:to>
      <cdr:x>0.82875</cdr:x>
      <cdr:y>0.1905</cdr:y>
    </cdr:to>
    <cdr:sp macro="" textlink="">
      <cdr:nvSpPr>
        <cdr:cNvPr id="1029" name="Tekst 5">
          <a:extLst xmlns:a="http://schemas.openxmlformats.org/drawingml/2006/main">
            <a:ext uri="{FF2B5EF4-FFF2-40B4-BE49-F238E27FC236}">
              <a16:creationId xmlns:a16="http://schemas.microsoft.com/office/drawing/2014/main" id="{E7479A71-AFAF-46BA-BD15-E9C2CD6FF91B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310917" y="423058"/>
          <a:ext cx="848799" cy="3426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</cdr:sp>
  </cdr:relSizeAnchor>
  <cdr:relSizeAnchor xmlns:cdr="http://schemas.openxmlformats.org/drawingml/2006/chartDrawing">
    <cdr:from>
      <cdr:x>0.4925</cdr:x>
      <cdr:y>0.44425</cdr:y>
    </cdr:from>
    <cdr:to>
      <cdr:x>0.499</cdr:x>
      <cdr:y>0.4965</cdr:y>
    </cdr:to>
    <cdr:sp macro="" textlink="">
      <cdr:nvSpPr>
        <cdr:cNvPr id="1030" name="Tekst 6">
          <a:extLst xmlns:a="http://schemas.openxmlformats.org/drawingml/2006/main">
            <a:ext uri="{FF2B5EF4-FFF2-40B4-BE49-F238E27FC236}">
              <a16:creationId xmlns:a16="http://schemas.microsoft.com/office/drawing/2014/main" id="{E08AB335-FE75-4202-927A-BA3BD4E205F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54794" y="1785685"/>
          <a:ext cx="56154" cy="21002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 lIns="18288" tIns="0" rIns="0" bIns="0" anchor="ctr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endParaRPr lang="da-DK"/>
        </a:p>
      </cdr:txBody>
    </cdr:sp>
  </cdr:relSizeAnchor>
  <cdr:relSizeAnchor xmlns:cdr="http://schemas.openxmlformats.org/drawingml/2006/chartDrawing">
    <cdr:from>
      <cdr:x>0.4925</cdr:x>
      <cdr:y>0.44425</cdr:y>
    </cdr:from>
    <cdr:to>
      <cdr:x>0.499</cdr:x>
      <cdr:y>0.4965</cdr:y>
    </cdr:to>
    <cdr:sp macro="" textlink="">
      <cdr:nvSpPr>
        <cdr:cNvPr id="1031" name="Tekst 7">
          <a:extLst xmlns:a="http://schemas.openxmlformats.org/drawingml/2006/main">
            <a:ext uri="{FF2B5EF4-FFF2-40B4-BE49-F238E27FC236}">
              <a16:creationId xmlns:a16="http://schemas.microsoft.com/office/drawing/2014/main" id="{730CEDEE-02B7-4CE6-B352-BF485DC5CB40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54794" y="1785685"/>
          <a:ext cx="56154" cy="21002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 lIns="18288" tIns="0" rIns="0" bIns="0" anchor="ctr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endParaRPr lang="da-DK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0.75833</cdr:x>
      <cdr:y>0.54098</cdr:y>
    </cdr:from>
    <cdr:to>
      <cdr:x>0.95</cdr:x>
      <cdr:y>0.70492</cdr:y>
    </cdr:to>
    <cdr:sp macro="" textlink="">
      <cdr:nvSpPr>
        <cdr:cNvPr id="2" name="Tekstboks 1"/>
        <cdr:cNvSpPr txBox="1"/>
      </cdr:nvSpPr>
      <cdr:spPr>
        <a:xfrm xmlns:a="http://schemas.openxmlformats.org/drawingml/2006/main">
          <a:off x="6552728" y="2376264"/>
          <a:ext cx="1656184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a-DK" sz="1100" dirty="0"/>
        </a:p>
      </cdr:txBody>
    </cdr:sp>
  </cdr:relSizeAnchor>
  <cdr:relSizeAnchor xmlns:cdr="http://schemas.openxmlformats.org/drawingml/2006/chartDrawing">
    <cdr:from>
      <cdr:x>0.50833</cdr:x>
      <cdr:y>0.95082</cdr:y>
    </cdr:from>
    <cdr:to>
      <cdr:x>0.98333</cdr:x>
      <cdr:y>1</cdr:y>
    </cdr:to>
    <cdr:sp macro="" textlink="">
      <cdr:nvSpPr>
        <cdr:cNvPr id="3" name="Tekstboks 2"/>
        <cdr:cNvSpPr txBox="1"/>
      </cdr:nvSpPr>
      <cdr:spPr>
        <a:xfrm xmlns:a="http://schemas.openxmlformats.org/drawingml/2006/main">
          <a:off x="4392488" y="4176464"/>
          <a:ext cx="4104456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a-DK" sz="1000" dirty="0">
            <a:solidFill>
              <a:srgbClr val="FFFFFF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0.44826</cdr:x>
      <cdr:y>0.38065</cdr:y>
    </cdr:from>
    <cdr:to>
      <cdr:x>0.55174</cdr:x>
      <cdr:y>0.61935</cdr:y>
    </cdr:to>
    <cdr:sp macro="" textlink="">
      <cdr:nvSpPr>
        <cdr:cNvPr id="2" name="Tekstboks 1"/>
        <cdr:cNvSpPr txBox="1"/>
      </cdr:nvSpPr>
      <cdr:spPr>
        <a:xfrm xmlns:a="http://schemas.openxmlformats.org/drawingml/2006/main">
          <a:off x="3961035" y="145811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a-DK" sz="1100" dirty="0"/>
        </a:p>
      </cdr:txBody>
    </cdr:sp>
  </cdr:relSizeAnchor>
  <cdr:relSizeAnchor xmlns:cdr="http://schemas.openxmlformats.org/drawingml/2006/chartDrawing">
    <cdr:from>
      <cdr:x>0.6007</cdr:x>
      <cdr:y>0.9399</cdr:y>
    </cdr:from>
    <cdr:to>
      <cdr:x>1</cdr:x>
      <cdr:y>1</cdr:y>
    </cdr:to>
    <cdr:sp macro="" textlink="">
      <cdr:nvSpPr>
        <cdr:cNvPr id="3" name="Tekstboks 2"/>
        <cdr:cNvSpPr txBox="1"/>
      </cdr:nvSpPr>
      <cdr:spPr>
        <a:xfrm xmlns:a="http://schemas.openxmlformats.org/drawingml/2006/main">
          <a:off x="5308079" y="3600416"/>
          <a:ext cx="3528392" cy="2302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a-DK" sz="900" dirty="0">
            <a:solidFill>
              <a:srgbClr val="FFFFFF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0.81039</cdr:x>
      <cdr:y>0.73342</cdr:y>
    </cdr:from>
    <cdr:to>
      <cdr:x>0.98194</cdr:x>
      <cdr:y>0.87945</cdr:y>
    </cdr:to>
    <cdr:sp macro="" textlink="">
      <cdr:nvSpPr>
        <cdr:cNvPr id="2" name="Tekstboks 1"/>
        <cdr:cNvSpPr txBox="1"/>
      </cdr:nvSpPr>
      <cdr:spPr>
        <a:xfrm xmlns:a="http://schemas.openxmlformats.org/drawingml/2006/main">
          <a:off x="6463184" y="2893293"/>
          <a:ext cx="1368152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a-DK" sz="1100" dirty="0"/>
        </a:p>
      </cdr:txBody>
    </cdr:sp>
  </cdr:relSizeAnchor>
  <cdr:relSizeAnchor xmlns:cdr="http://schemas.openxmlformats.org/drawingml/2006/chartDrawing">
    <cdr:from>
      <cdr:x>0.61176</cdr:x>
      <cdr:y>0.95246</cdr:y>
    </cdr:from>
    <cdr:to>
      <cdr:x>1</cdr:x>
      <cdr:y>1</cdr:y>
    </cdr:to>
    <cdr:sp macro="" textlink="">
      <cdr:nvSpPr>
        <cdr:cNvPr id="4" name="Tekstboks 3"/>
        <cdr:cNvSpPr txBox="1"/>
      </cdr:nvSpPr>
      <cdr:spPr>
        <a:xfrm xmlns:a="http://schemas.openxmlformats.org/drawingml/2006/main">
          <a:off x="4879008" y="3757388"/>
          <a:ext cx="3096343" cy="1875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a-DK" sz="800" dirty="0">
            <a:solidFill>
              <a:srgbClr val="FFFFFF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66508-4FA3-4709-B97B-1A3BB4C777B4}" type="datetime1">
              <a:rPr lang="da-DK" smtClean="0"/>
              <a:t>18-01-2023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39225-06ED-4CE8-9ADA-12FF6CE32B2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815231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a-DK" noProof="0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79FCFB7-C7B8-4F91-93EA-E18995015380}" type="datetime1">
              <a:rPr lang="da-DK" noProof="0" smtClean="0"/>
              <a:t>18-01-2023</a:t>
            </a:fld>
            <a:endParaRPr lang="da-DK" noProof="0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a-DK" noProof="0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a-DK" noProof="0" dirty="0"/>
              <a:t>Klik for at redigere i master</a:t>
            </a:r>
          </a:p>
          <a:p>
            <a:pPr lvl="1" rtl="0"/>
            <a:r>
              <a:rPr lang="da-DK" noProof="0" dirty="0"/>
              <a:t>Andet niveau</a:t>
            </a:r>
          </a:p>
          <a:p>
            <a:pPr lvl="2" rtl="0"/>
            <a:r>
              <a:rPr lang="da-DK" noProof="0" dirty="0"/>
              <a:t>Tredje niveau</a:t>
            </a:r>
          </a:p>
          <a:p>
            <a:pPr lvl="3" rtl="0"/>
            <a:r>
              <a:rPr lang="da-DK" noProof="0" dirty="0"/>
              <a:t>Fjerde niveau</a:t>
            </a:r>
          </a:p>
          <a:p>
            <a:pPr lvl="4" rtl="0"/>
            <a:r>
              <a:rPr lang="da-DK" noProof="0" dirty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a-DK" noProof="0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da-DK" noProof="0" smtClean="0"/>
              <a:t>2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2671794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e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Rektangel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da-DK" noProof="0" dirty="0"/>
            </a:p>
          </p:txBody>
        </p:sp>
        <p:cxnSp>
          <p:nvCxnSpPr>
            <p:cNvPr id="7" name="Lige forbindelse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Lige forbindelse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ige forbindelse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17" name="Undertitel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da-DK" noProof="0"/>
              <a:t>Klik for at redigere undertiteltypografien i masteren</a:t>
            </a:r>
            <a:endParaRPr kumimoji="0" lang="da-DK" noProof="0" dirty="0"/>
          </a:p>
        </p:txBody>
      </p:sp>
      <p:sp>
        <p:nvSpPr>
          <p:cNvPr id="30" name="Pladsholder til dato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B591D51-7CC3-4841-ADB1-90A4A3AD7877}" type="datetime1">
              <a:rPr lang="da-DK" noProof="0" smtClean="0"/>
              <a:t>18-01-2023</a:t>
            </a:fld>
            <a:endParaRPr lang="da-DK" noProof="0" dirty="0"/>
          </a:p>
        </p:txBody>
      </p:sp>
      <p:sp>
        <p:nvSpPr>
          <p:cNvPr id="19" name="Pladsholder til sidefod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27" name="Pladsholder til slidenummer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3" name="Pladsholder til lodret teks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  <a:p>
            <a:pPr lvl="1" rtl="0" eaLnBrk="1" latinLnBrk="0" hangingPunct="1"/>
            <a:r>
              <a:rPr lang="da-DK" noProof="0"/>
              <a:t>Andet niveau</a:t>
            </a:r>
          </a:p>
          <a:p>
            <a:pPr lvl="2" rtl="0" eaLnBrk="1" latinLnBrk="0" hangingPunct="1"/>
            <a:r>
              <a:rPr lang="da-DK" noProof="0"/>
              <a:t>Tredje niveau</a:t>
            </a:r>
          </a:p>
          <a:p>
            <a:pPr lvl="3" rtl="0" eaLnBrk="1" latinLnBrk="0" hangingPunct="1"/>
            <a:r>
              <a:rPr lang="da-DK" noProof="0"/>
              <a:t>Fjerde niveau</a:t>
            </a:r>
          </a:p>
          <a:p>
            <a:pPr lvl="4" rtl="0" eaLnBrk="1" latinLnBrk="0" hangingPunct="1"/>
            <a:r>
              <a:rPr lang="da-DK" noProof="0"/>
              <a:t>Femte niveau</a:t>
            </a:r>
            <a:endParaRPr kumimoji="0" lang="da-DK" noProof="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B227D27-9704-40F2-A299-371388E8D66F}" type="datetime1">
              <a:rPr lang="da-DK" noProof="0" smtClean="0"/>
              <a:t>18-01-2023</a:t>
            </a:fld>
            <a:endParaRPr lang="da-DK" noProof="0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3" name="Pladsholder til lodret teks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  <a:p>
            <a:pPr lvl="1" rtl="0" eaLnBrk="1" latinLnBrk="0" hangingPunct="1"/>
            <a:r>
              <a:rPr lang="da-DK" noProof="0"/>
              <a:t>Andet niveau</a:t>
            </a:r>
          </a:p>
          <a:p>
            <a:pPr lvl="2" rtl="0" eaLnBrk="1" latinLnBrk="0" hangingPunct="1"/>
            <a:r>
              <a:rPr lang="da-DK" noProof="0"/>
              <a:t>Tredje niveau</a:t>
            </a:r>
          </a:p>
          <a:p>
            <a:pPr lvl="3" rtl="0" eaLnBrk="1" latinLnBrk="0" hangingPunct="1"/>
            <a:r>
              <a:rPr lang="da-DK" noProof="0"/>
              <a:t>Fjerde niveau</a:t>
            </a:r>
          </a:p>
          <a:p>
            <a:pPr lvl="4" rtl="0" eaLnBrk="1" latinLnBrk="0" hangingPunct="1"/>
            <a:r>
              <a:rPr lang="da-DK" noProof="0"/>
              <a:t>Femte niveau</a:t>
            </a:r>
            <a:endParaRPr kumimoji="0" lang="da-DK" noProof="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979F6C-DA84-432C-993A-CC53C025138D}" type="datetime1">
              <a:rPr lang="da-DK" noProof="0" smtClean="0"/>
              <a:t>18-01-2023</a:t>
            </a:fld>
            <a:endParaRPr lang="da-DK" noProof="0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  <a:p>
            <a:pPr lvl="1" rtl="0" eaLnBrk="1" latinLnBrk="0" hangingPunct="1"/>
            <a:r>
              <a:rPr lang="da-DK" noProof="0"/>
              <a:t>Andet niveau</a:t>
            </a:r>
          </a:p>
          <a:p>
            <a:pPr lvl="2" rtl="0" eaLnBrk="1" latinLnBrk="0" hangingPunct="1"/>
            <a:r>
              <a:rPr lang="da-DK" noProof="0"/>
              <a:t>Tredje niveau</a:t>
            </a:r>
          </a:p>
          <a:p>
            <a:pPr lvl="3" rtl="0" eaLnBrk="1" latinLnBrk="0" hangingPunct="1"/>
            <a:r>
              <a:rPr lang="da-DK" noProof="0"/>
              <a:t>Fjerde niveau</a:t>
            </a:r>
          </a:p>
          <a:p>
            <a:pPr lvl="4" rtl="0" eaLnBrk="1" latinLnBrk="0" hangingPunct="1"/>
            <a:r>
              <a:rPr lang="da-DK" noProof="0"/>
              <a:t>Femte niveau</a:t>
            </a:r>
            <a:endParaRPr kumimoji="0" lang="da-DK" noProof="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C82053-BDD6-43D1-81E1-F4FA0B4A32AB}" type="datetime1">
              <a:rPr lang="da-DK" noProof="0" smtClean="0"/>
              <a:t>18-01-2023</a:t>
            </a:fld>
            <a:endParaRPr lang="da-DK" noProof="0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2D50E1-0DC4-4F5A-BEAB-2626CDBD075B}" type="datetime1">
              <a:rPr lang="da-DK" noProof="0" smtClean="0"/>
              <a:t>18-01-2023</a:t>
            </a:fld>
            <a:endParaRPr lang="da-DK" noProof="0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  <a:p>
            <a:pPr lvl="1" rtl="0" eaLnBrk="1" latinLnBrk="0" hangingPunct="1"/>
            <a:r>
              <a:rPr lang="da-DK" noProof="0"/>
              <a:t>Andet niveau</a:t>
            </a:r>
          </a:p>
          <a:p>
            <a:pPr lvl="2" rtl="0" eaLnBrk="1" latinLnBrk="0" hangingPunct="1"/>
            <a:r>
              <a:rPr lang="da-DK" noProof="0"/>
              <a:t>Tredje niveau</a:t>
            </a:r>
          </a:p>
          <a:p>
            <a:pPr lvl="3" rtl="0" eaLnBrk="1" latinLnBrk="0" hangingPunct="1"/>
            <a:r>
              <a:rPr lang="da-DK" noProof="0"/>
              <a:t>Fjerde niveau</a:t>
            </a:r>
          </a:p>
          <a:p>
            <a:pPr lvl="4" rtl="0" eaLnBrk="1" latinLnBrk="0" hangingPunct="1"/>
            <a:r>
              <a:rPr lang="da-DK" noProof="0"/>
              <a:t>Femte niveau</a:t>
            </a:r>
            <a:endParaRPr kumimoji="0" lang="da-DK" noProof="0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  <a:p>
            <a:pPr lvl="1" rtl="0" eaLnBrk="1" latinLnBrk="0" hangingPunct="1"/>
            <a:r>
              <a:rPr lang="da-DK" noProof="0"/>
              <a:t>Andet niveau</a:t>
            </a:r>
          </a:p>
          <a:p>
            <a:pPr lvl="2" rtl="0" eaLnBrk="1" latinLnBrk="0" hangingPunct="1"/>
            <a:r>
              <a:rPr lang="da-DK" noProof="0"/>
              <a:t>Tredje niveau</a:t>
            </a:r>
          </a:p>
          <a:p>
            <a:pPr lvl="3" rtl="0" eaLnBrk="1" latinLnBrk="0" hangingPunct="1"/>
            <a:r>
              <a:rPr lang="da-DK" noProof="0"/>
              <a:t>Fjerde niveau</a:t>
            </a:r>
          </a:p>
          <a:p>
            <a:pPr lvl="4" rtl="0" eaLnBrk="1" latinLnBrk="0" hangingPunct="1"/>
            <a:r>
              <a:rPr lang="da-DK" noProof="0"/>
              <a:t>Femte niveau</a:t>
            </a:r>
            <a:endParaRPr kumimoji="0" lang="da-DK" noProof="0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8855A8E-9A46-4704-8EA0-36879654B240}" type="datetime1">
              <a:rPr lang="da-DK" noProof="0" smtClean="0"/>
              <a:t>18-01-2023</a:t>
            </a:fld>
            <a:endParaRPr lang="da-DK" noProof="0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  <a:p>
            <a:pPr lvl="1" rtl="0" eaLnBrk="1" latinLnBrk="0" hangingPunct="1"/>
            <a:r>
              <a:rPr lang="da-DK" noProof="0"/>
              <a:t>Andet niveau</a:t>
            </a:r>
          </a:p>
          <a:p>
            <a:pPr lvl="2" rtl="0" eaLnBrk="1" latinLnBrk="0" hangingPunct="1"/>
            <a:r>
              <a:rPr lang="da-DK" noProof="0"/>
              <a:t>Tredje niveau</a:t>
            </a:r>
          </a:p>
          <a:p>
            <a:pPr lvl="3" rtl="0" eaLnBrk="1" latinLnBrk="0" hangingPunct="1"/>
            <a:r>
              <a:rPr lang="da-DK" noProof="0"/>
              <a:t>Fjerde niveau</a:t>
            </a:r>
          </a:p>
          <a:p>
            <a:pPr lvl="4" rtl="0" eaLnBrk="1" latinLnBrk="0" hangingPunct="1"/>
            <a:r>
              <a:rPr lang="da-DK" noProof="0"/>
              <a:t>Femte niveau</a:t>
            </a:r>
            <a:endParaRPr kumimoji="0"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  <a:p>
            <a:pPr lvl="1" rtl="0" eaLnBrk="1" latinLnBrk="0" hangingPunct="1"/>
            <a:r>
              <a:rPr lang="da-DK" noProof="0"/>
              <a:t>Andet niveau</a:t>
            </a:r>
          </a:p>
          <a:p>
            <a:pPr lvl="2" rtl="0" eaLnBrk="1" latinLnBrk="0" hangingPunct="1"/>
            <a:r>
              <a:rPr lang="da-DK" noProof="0"/>
              <a:t>Tredje niveau</a:t>
            </a:r>
          </a:p>
          <a:p>
            <a:pPr lvl="3" rtl="0" eaLnBrk="1" latinLnBrk="0" hangingPunct="1"/>
            <a:r>
              <a:rPr lang="da-DK" noProof="0"/>
              <a:t>Fjerde niveau</a:t>
            </a:r>
          </a:p>
          <a:p>
            <a:pPr lvl="4" rtl="0" eaLnBrk="1" latinLnBrk="0" hangingPunct="1"/>
            <a:r>
              <a:rPr lang="da-DK" noProof="0"/>
              <a:t>Femte niveau</a:t>
            </a:r>
            <a:endParaRPr kumimoji="0" lang="da-DK" noProof="0" dirty="0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40A4D91-83D2-421B-852A-1A2BCBFCFB8F}" type="datetime1">
              <a:rPr lang="da-DK" noProof="0" smtClean="0"/>
              <a:t>18-01-2023</a:t>
            </a:fld>
            <a:endParaRPr lang="da-DK" noProof="0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BBB3A9-9630-474E-9F4A-0C275BA69BE1}" type="datetime1">
              <a:rPr lang="da-DK" noProof="0" smtClean="0"/>
              <a:t>18-01-2023</a:t>
            </a:fld>
            <a:endParaRPr lang="da-DK" noProof="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EEB63A4-BAA7-42EB-952C-55CD83CA3C1C}" type="datetime1">
              <a:rPr lang="da-DK" noProof="0" smtClean="0"/>
              <a:t>18-01-2023</a:t>
            </a:fld>
            <a:endParaRPr lang="da-DK" noProof="0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lnSpc>
                <a:spcPct val="90000"/>
              </a:lnSpc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  <a:p>
            <a:pPr lvl="1" rtl="0" eaLnBrk="1" latinLnBrk="0" hangingPunct="1"/>
            <a:r>
              <a:rPr lang="da-DK" noProof="0"/>
              <a:t>Andet niveau</a:t>
            </a:r>
          </a:p>
          <a:p>
            <a:pPr lvl="2" rtl="0" eaLnBrk="1" latinLnBrk="0" hangingPunct="1"/>
            <a:r>
              <a:rPr lang="da-DK" noProof="0"/>
              <a:t>Tredje niveau</a:t>
            </a:r>
          </a:p>
          <a:p>
            <a:pPr lvl="3" rtl="0" eaLnBrk="1" latinLnBrk="0" hangingPunct="1"/>
            <a:r>
              <a:rPr lang="da-DK" noProof="0"/>
              <a:t>Fjerde niveau</a:t>
            </a:r>
          </a:p>
          <a:p>
            <a:pPr lvl="4" rtl="0" eaLnBrk="1" latinLnBrk="0" hangingPunct="1"/>
            <a:r>
              <a:rPr lang="da-DK" noProof="0"/>
              <a:t>Femte niveau</a:t>
            </a:r>
            <a:endParaRPr kumimoji="0" lang="da-DK" noProof="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58980DF-4DCC-4A7F-9E82-C9A57FAF3211}" type="datetime1">
              <a:rPr lang="da-DK" noProof="0" smtClean="0"/>
              <a:t>18-01-2023</a:t>
            </a:fld>
            <a:endParaRPr lang="da-DK" noProof="0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med enkelt afklippet og afrundet hjørn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da-DK" sz="1800" noProof="0" dirty="0"/>
          </a:p>
        </p:txBody>
      </p:sp>
      <p:sp>
        <p:nvSpPr>
          <p:cNvPr id="12" name="Retvinklet trekant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da-DK" sz="1800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3" name="Pladsholder til billede 2" descr="En tom pladsholder til at tilføje et billede. Klik på pladsholderen, og vælg det billede, du vil tilføje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da-DK" noProof="0"/>
              <a:t>Klik på ikonet for at tilføje et billede</a:t>
            </a:r>
            <a:endParaRPr kumimoji="0"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3310B0-D227-4FA7-BA30-9EBC40E93286}" type="datetime1">
              <a:rPr lang="da-DK" noProof="0" smtClean="0"/>
              <a:t>18-01-2023</a:t>
            </a:fld>
            <a:endParaRPr lang="da-DK" noProof="0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  <p:sp>
        <p:nvSpPr>
          <p:cNvPr id="10" name="Kombinationstegning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da-DK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Kombinationstegning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da-DK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pe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Rektangel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da-DK" noProof="0" dirty="0"/>
            </a:p>
          </p:txBody>
        </p:sp>
        <p:grpSp>
          <p:nvGrpSpPr>
            <p:cNvPr id="27" name="Gruppe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Kombinationstegning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da-DK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Kombinationstegning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da-DK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uppe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Kombinationstegning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da-DK" sz="1800" noProof="0" dirty="0"/>
                </a:p>
              </p:txBody>
            </p:sp>
            <p:sp>
              <p:nvSpPr>
                <p:cNvPr id="33" name="Kombinationstegning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da-DK" sz="1800" noProof="0" dirty="0"/>
                </a:p>
              </p:txBody>
            </p:sp>
          </p:grpSp>
        </p:grpSp>
      </p:grpSp>
      <p:sp>
        <p:nvSpPr>
          <p:cNvPr id="9" name="Pladsholder til titel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da-DK" noProof="0" dirty="0"/>
              <a:t>Klik for at redigere titeltypografier i master</a:t>
            </a:r>
            <a:endParaRPr kumimoji="0" lang="da-DK" noProof="0" dirty="0"/>
          </a:p>
        </p:txBody>
      </p:sp>
      <p:sp>
        <p:nvSpPr>
          <p:cNvPr id="30" name="Pladsholder til teks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da-DK" noProof="0" dirty="0"/>
              <a:t>Klik for at redigere i master</a:t>
            </a:r>
          </a:p>
          <a:p>
            <a:pPr lvl="1" rtl="0" eaLnBrk="1" latinLnBrk="0" hangingPunct="1"/>
            <a:r>
              <a:rPr lang="da-DK" noProof="0" dirty="0"/>
              <a:t>Andet niveau</a:t>
            </a:r>
          </a:p>
          <a:p>
            <a:pPr lvl="2" rtl="0" eaLnBrk="1" latinLnBrk="0" hangingPunct="1"/>
            <a:r>
              <a:rPr lang="da-DK" noProof="0" dirty="0"/>
              <a:t>Tredje niveau</a:t>
            </a:r>
          </a:p>
          <a:p>
            <a:pPr lvl="3" rtl="0" eaLnBrk="1" latinLnBrk="0" hangingPunct="1"/>
            <a:r>
              <a:rPr lang="da-DK" noProof="0" dirty="0"/>
              <a:t>Fjerde niveau</a:t>
            </a:r>
          </a:p>
          <a:p>
            <a:pPr lvl="4" rtl="0" eaLnBrk="1" latinLnBrk="0" hangingPunct="1"/>
            <a:r>
              <a:rPr lang="da-DK" noProof="0" dirty="0"/>
              <a:t>Femte niveau</a:t>
            </a:r>
          </a:p>
        </p:txBody>
      </p:sp>
      <p:sp>
        <p:nvSpPr>
          <p:cNvPr id="10" name="Pladsholder til dato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0F1AC6F8-48D8-4899-94C5-1E27DD7B3EB0}" type="datetime1">
              <a:rPr lang="da-DK" noProof="0" smtClean="0"/>
              <a:t>18-01-2023</a:t>
            </a:fld>
            <a:endParaRPr lang="da-DK" noProof="0" dirty="0"/>
          </a:p>
        </p:txBody>
      </p:sp>
      <p:sp>
        <p:nvSpPr>
          <p:cNvPr id="22" name="Pladsholder til sidefod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18" name="Pladsholder til slidenumm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da-DK" noProof="0" smtClean="0"/>
              <a:pPr rtl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dsholder til indhold 4">
            <a:extLst>
              <a:ext uri="{FF2B5EF4-FFF2-40B4-BE49-F238E27FC236}">
                <a16:creationId xmlns:a16="http://schemas.microsoft.com/office/drawing/2014/main" id="{B607778B-4D2B-41A6-924E-320E5BB83B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943" y="2160618"/>
            <a:ext cx="2992878" cy="2536763"/>
          </a:xfrm>
        </p:spPr>
      </p:pic>
    </p:spTree>
    <p:extLst>
      <p:ext uri="{BB962C8B-B14F-4D97-AF65-F5344CB8AC3E}">
        <p14:creationId xmlns:p14="http://schemas.microsoft.com/office/powerpoint/2010/main" val="1144933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E3C511-A9F1-41C2-B868-579E6F551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90587"/>
            <a:ext cx="10972800" cy="1143000"/>
          </a:xfrm>
        </p:spPr>
        <p:txBody>
          <a:bodyPr>
            <a:normAutofit/>
          </a:bodyPr>
          <a:lstStyle/>
          <a:p>
            <a:r>
              <a:rPr lang="en-GB" sz="3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Patients entered on waiting list during 2022 (2021 figures)</a:t>
            </a:r>
            <a:endParaRPr lang="da-DK" sz="3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18A1792-1685-43A9-AD49-2FBC5045018C}"/>
              </a:ext>
            </a:extLst>
          </p:cNvPr>
          <p:cNvSpPr txBox="1">
            <a:spLocks noChangeArrowheads="1"/>
          </p:cNvSpPr>
          <p:nvPr/>
        </p:nvSpPr>
        <p:spPr>
          <a:xfrm>
            <a:off x="3055267" y="2333374"/>
            <a:ext cx="6730177" cy="4114800"/>
          </a:xfrm>
          <a:prstGeom prst="rect">
            <a:avLst/>
          </a:prstGeom>
          <a:noFill/>
        </p:spPr>
        <p:txBody>
          <a:bodyPr vert="horz" lIns="90488" tIns="44450" rIns="90488" bIns="44450" rtlCol="0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da-DK" sz="2800" b="1" dirty="0"/>
              <a:t>Kidney                  	1237 </a:t>
            </a:r>
            <a:r>
              <a:rPr lang="en-GB" altLang="da-DK" sz="2800" dirty="0"/>
              <a:t>(1228)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sz="2800" b="1" dirty="0"/>
              <a:t>Liver	               	441 </a:t>
            </a:r>
            <a:r>
              <a:rPr lang="en-GB" altLang="da-DK" sz="2800" dirty="0"/>
              <a:t>(422)</a:t>
            </a:r>
            <a:r>
              <a:rPr lang="en-IE" sz="2800" dirty="0"/>
              <a:t>  </a:t>
            </a:r>
            <a:endParaRPr lang="en-GB" altLang="da-DK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sz="2800" b="1" dirty="0"/>
              <a:t>Heart	               	161 </a:t>
            </a:r>
            <a:r>
              <a:rPr lang="en-GB" altLang="da-DK" sz="2800" dirty="0"/>
              <a:t>(159)</a:t>
            </a:r>
            <a:r>
              <a:rPr lang="en-IE" sz="2800" dirty="0"/>
              <a:t> </a:t>
            </a:r>
            <a:r>
              <a:rPr lang="en-GB" altLang="da-DK" sz="28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sz="2800" b="1" dirty="0"/>
              <a:t>Lung	               	149 </a:t>
            </a:r>
            <a:r>
              <a:rPr lang="en-GB" altLang="da-DK" sz="2800" dirty="0"/>
              <a:t>(170)</a:t>
            </a:r>
            <a:r>
              <a:rPr lang="en-IE" sz="2800" dirty="0"/>
              <a:t> </a:t>
            </a:r>
            <a:endParaRPr lang="en-GB" altLang="da-DK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sz="2800" b="1" dirty="0"/>
              <a:t>Pancreas	               	5 </a:t>
            </a:r>
            <a:r>
              <a:rPr lang="en-GB" altLang="da-DK" sz="2800" dirty="0"/>
              <a:t>(5)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sz="2800" b="1" dirty="0"/>
              <a:t>Kidney + Pancreas  	29 </a:t>
            </a:r>
            <a:r>
              <a:rPr lang="en-GB" altLang="da-DK" sz="2800" dirty="0"/>
              <a:t>(61)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sz="2800" b="1" dirty="0"/>
              <a:t>Liver + Kidney         	7 </a:t>
            </a:r>
            <a:r>
              <a:rPr lang="en-GB" altLang="da-DK" sz="2800" dirty="0"/>
              <a:t>(21)   </a:t>
            </a:r>
          </a:p>
          <a:p>
            <a:pPr>
              <a:buClr>
                <a:schemeClr val="hlink"/>
              </a:buClr>
              <a:buFont typeface="Arial" panose="020B0604020202020204" pitchFamily="34" charset="0"/>
              <a:buChar char="•"/>
            </a:pPr>
            <a:r>
              <a:rPr lang="en-GB" altLang="da-DK" sz="2800" b="1" dirty="0"/>
              <a:t>TOTAL                  	2029 </a:t>
            </a:r>
            <a:r>
              <a:rPr lang="en-GB" altLang="da-DK" sz="2800" dirty="0"/>
              <a:t>(2066)    </a:t>
            </a:r>
          </a:p>
        </p:txBody>
      </p:sp>
    </p:spTree>
    <p:extLst>
      <p:ext uri="{BB962C8B-B14F-4D97-AF65-F5344CB8AC3E}">
        <p14:creationId xmlns:p14="http://schemas.microsoft.com/office/powerpoint/2010/main" val="3699520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4801F4-B1D6-443E-A2E2-1D91031D5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2897" y="1064871"/>
            <a:ext cx="8407078" cy="67900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Utilized deceased donors PMP</a:t>
            </a:r>
            <a:endParaRPr lang="da-DK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C554C7BC-58B8-419A-B6A9-38F9D2FD8F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graphicFrame>
        <p:nvGraphicFramePr>
          <p:cNvPr id="7" name="Pladsholder til indhold 3">
            <a:extLst>
              <a:ext uri="{FF2B5EF4-FFF2-40B4-BE49-F238E27FC236}">
                <a16:creationId xmlns:a16="http://schemas.microsoft.com/office/drawing/2014/main" id="{27A41B38-CBBD-4CE9-8FF6-E9BAC0FBCE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5338363"/>
              </p:ext>
            </p:extLst>
          </p:nvPr>
        </p:nvGraphicFramePr>
        <p:xfrm>
          <a:off x="372532" y="1605281"/>
          <a:ext cx="11462909" cy="4461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C8CBD8E3-2643-D021-847A-27D9039C6F14}"/>
              </a:ext>
            </a:extLst>
          </p:cNvPr>
          <p:cNvSpPr txBox="1"/>
          <p:nvPr/>
        </p:nvSpPr>
        <p:spPr>
          <a:xfrm>
            <a:off x="1310054" y="6137031"/>
            <a:ext cx="6708531" cy="43088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da-DK" sz="1100" dirty="0"/>
              <a:t>*</a:t>
            </a:r>
            <a:r>
              <a:rPr lang="da-DK" sz="1100" dirty="0" err="1"/>
              <a:t>Iceland</a:t>
            </a:r>
            <a:r>
              <a:rPr lang="da-DK" sz="1100" dirty="0"/>
              <a:t>: </a:t>
            </a:r>
            <a:r>
              <a:rPr lang="da-DK" sz="1100" dirty="0" err="1"/>
              <a:t>only</a:t>
            </a:r>
            <a:r>
              <a:rPr lang="da-DK" sz="1100" dirty="0"/>
              <a:t> </a:t>
            </a:r>
            <a:r>
              <a:rPr lang="da-DK" sz="1100" dirty="0" err="1"/>
              <a:t>numbers</a:t>
            </a:r>
            <a:r>
              <a:rPr lang="da-DK" sz="1100" dirty="0"/>
              <a:t> from 2004 and </a:t>
            </a:r>
            <a:r>
              <a:rPr lang="da-DK" sz="1100" dirty="0" err="1"/>
              <a:t>onwards</a:t>
            </a:r>
            <a:endParaRPr lang="da-DK" sz="1100" dirty="0"/>
          </a:p>
          <a:p>
            <a:r>
              <a:rPr lang="da-DK" sz="1100" dirty="0"/>
              <a:t>**</a:t>
            </a:r>
            <a:r>
              <a:rPr lang="da-DK" sz="1100" dirty="0" err="1"/>
              <a:t>Estonia</a:t>
            </a:r>
            <a:r>
              <a:rPr lang="da-DK" sz="1100" dirty="0"/>
              <a:t>: </a:t>
            </a:r>
            <a:r>
              <a:rPr lang="da-DK" sz="1100" dirty="0" err="1"/>
              <a:t>only</a:t>
            </a:r>
            <a:r>
              <a:rPr lang="da-DK" sz="1100" dirty="0"/>
              <a:t> </a:t>
            </a:r>
            <a:r>
              <a:rPr lang="da-DK" sz="1100" dirty="0" err="1"/>
              <a:t>numbers</a:t>
            </a:r>
            <a:r>
              <a:rPr lang="da-DK" sz="1100" dirty="0"/>
              <a:t> from </a:t>
            </a:r>
            <a:r>
              <a:rPr lang="da-DK" sz="1100" dirty="0" err="1"/>
              <a:t>oct</a:t>
            </a:r>
            <a:r>
              <a:rPr lang="da-DK" sz="1100" dirty="0"/>
              <a:t>. 2017 and </a:t>
            </a:r>
            <a:r>
              <a:rPr lang="da-DK" sz="1100" dirty="0" err="1"/>
              <a:t>onwards</a:t>
            </a:r>
            <a:r>
              <a:rPr lang="da-DK" sz="1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58869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CBDEA72-EA70-4944-9927-3F2D2BBE34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EE15318-E916-477D-9B06-746C7E368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65B571-A3AC-45E9-9A1F-9881B39C9644}"/>
              </a:ext>
            </a:extLst>
          </p:cNvPr>
          <p:cNvSpPr txBox="1">
            <a:spLocks noChangeArrowheads="1"/>
          </p:cNvSpPr>
          <p:nvPr/>
        </p:nvSpPr>
        <p:spPr>
          <a:xfrm>
            <a:off x="1708890" y="891617"/>
            <a:ext cx="7696200" cy="806355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Yearly flow on the waiting list </a:t>
            </a:r>
          </a:p>
        </p:txBody>
      </p:sp>
      <p:graphicFrame>
        <p:nvGraphicFramePr>
          <p:cNvPr id="5" name="Object 5">
            <a:hlinkClick r:id="" action="ppaction://ole?verb=0"/>
            <a:extLst>
              <a:ext uri="{FF2B5EF4-FFF2-40B4-BE49-F238E27FC236}">
                <a16:creationId xmlns:a16="http://schemas.microsoft.com/office/drawing/2014/main" id="{ADF07B1E-F6CC-4FD9-ADFC-C77A8730B4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0816715"/>
              </p:ext>
            </p:extLst>
          </p:nvPr>
        </p:nvGraphicFramePr>
        <p:xfrm>
          <a:off x="947956" y="1791737"/>
          <a:ext cx="10226179" cy="4600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Billede 3">
            <a:extLst>
              <a:ext uri="{FF2B5EF4-FFF2-40B4-BE49-F238E27FC236}">
                <a16:creationId xmlns:a16="http://schemas.microsoft.com/office/drawing/2014/main" id="{8051BF04-F9C3-43AD-BA51-95F996ACF8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45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11585B2-6732-4204-80A0-6C99C6EDE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en-GB" altLang="da-DK" sz="1400">
              <a:solidFill>
                <a:schemeClr val="tx1"/>
              </a:solidFill>
            </a:endParaRPr>
          </a:p>
          <a:p>
            <a:endParaRPr lang="en-GB" altLang="da-DK" sz="1400">
              <a:solidFill>
                <a:schemeClr val="tx1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988C0FD-3C54-453E-AD11-2C6334C74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58868F2-10E3-4A90-A60E-2F9D21B1CD26}"/>
              </a:ext>
            </a:extLst>
          </p:cNvPr>
          <p:cNvSpPr txBox="1">
            <a:spLocks noChangeArrowheads="1"/>
          </p:cNvSpPr>
          <p:nvPr/>
        </p:nvSpPr>
        <p:spPr>
          <a:xfrm>
            <a:off x="1234281" y="887282"/>
            <a:ext cx="8992413" cy="11430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Deceased donor organ exchange between centers in 2022 </a:t>
            </a:r>
          </a:p>
        </p:txBody>
      </p:sp>
      <p:pic>
        <p:nvPicPr>
          <p:cNvPr id="6" name="Billede 3">
            <a:extLst>
              <a:ext uri="{FF2B5EF4-FFF2-40B4-BE49-F238E27FC236}">
                <a16:creationId xmlns:a16="http://schemas.microsoft.com/office/drawing/2014/main" id="{49021304-4F29-4140-97C4-1829EAA541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graphicFrame>
        <p:nvGraphicFramePr>
          <p:cNvPr id="7" name="Object 0">
            <a:hlinkClick r:id="" action="ppaction://ole?verb=0"/>
            <a:extLst>
              <a:ext uri="{FF2B5EF4-FFF2-40B4-BE49-F238E27FC236}">
                <a16:creationId xmlns:a16="http://schemas.microsoft.com/office/drawing/2014/main" id="{35E15719-280F-4BFC-9080-3B84E75B27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9096900"/>
              </p:ext>
            </p:extLst>
          </p:nvPr>
        </p:nvGraphicFramePr>
        <p:xfrm>
          <a:off x="202193" y="1784088"/>
          <a:ext cx="10921119" cy="459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059F252B-0215-4989-A620-FEE2B44E6E8F}"/>
              </a:ext>
            </a:extLst>
          </p:cNvPr>
          <p:cNvSpPr/>
          <p:nvPr/>
        </p:nvSpPr>
        <p:spPr>
          <a:xfrm>
            <a:off x="499356" y="5944830"/>
            <a:ext cx="1092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Notes: </a:t>
            </a:r>
            <a:br>
              <a:rPr lang="en-US" sz="1200" dirty="0"/>
            </a:br>
            <a:r>
              <a:rPr lang="en-US" sz="1200" dirty="0"/>
              <a:t>Only organs not used for combined transplantations are included </a:t>
            </a:r>
            <a:br>
              <a:rPr lang="en-US" sz="1200" dirty="0"/>
            </a:br>
            <a:r>
              <a:rPr lang="en-US" sz="1200" dirty="0"/>
              <a:t>Organs exchanged due to local/national agreements are not included</a:t>
            </a:r>
            <a:endParaRPr lang="en-IE" sz="1200" dirty="0"/>
          </a:p>
        </p:txBody>
      </p:sp>
    </p:spTree>
    <p:extLst>
      <p:ext uri="{BB962C8B-B14F-4D97-AF65-F5344CB8AC3E}">
        <p14:creationId xmlns:p14="http://schemas.microsoft.com/office/powerpoint/2010/main" val="2998631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7E9939F5-8B22-4ACF-B23A-B4F4A44B67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A4CE394A-F4F7-4054-BBF6-2F0DF792C623}"/>
              </a:ext>
            </a:extLst>
          </p:cNvPr>
          <p:cNvSpPr txBox="1">
            <a:spLocks/>
          </p:cNvSpPr>
          <p:nvPr/>
        </p:nvSpPr>
        <p:spPr>
          <a:xfrm>
            <a:off x="1392739" y="3287543"/>
            <a:ext cx="8712968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Kidney</a:t>
            </a:r>
            <a:r>
              <a:rPr lang="da-DK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Transplantation</a:t>
            </a:r>
          </a:p>
        </p:txBody>
      </p:sp>
    </p:spTree>
    <p:extLst>
      <p:ext uri="{BB962C8B-B14F-4D97-AF65-F5344CB8AC3E}">
        <p14:creationId xmlns:p14="http://schemas.microsoft.com/office/powerpoint/2010/main" val="1087665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574C5B61-7FFE-4812-B034-D6A617661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en-GB" altLang="da-DK" sz="1400">
              <a:solidFill>
                <a:schemeClr val="tx1"/>
              </a:solidFill>
            </a:endParaRPr>
          </a:p>
          <a:p>
            <a:endParaRPr lang="en-GB" altLang="da-DK" sz="1400">
              <a:solidFill>
                <a:schemeClr val="tx1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8718C1D-967B-4F53-AF90-E2B2F7990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9D57B1-BE70-4229-9042-68785DAAA043}"/>
              </a:ext>
            </a:extLst>
          </p:cNvPr>
          <p:cNvSpPr txBox="1">
            <a:spLocks noChangeArrowheads="1"/>
          </p:cNvSpPr>
          <p:nvPr/>
        </p:nvSpPr>
        <p:spPr>
          <a:xfrm>
            <a:off x="1921156" y="921205"/>
            <a:ext cx="9180670" cy="953894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Kidney Transplantation 1989 – 2022</a:t>
            </a:r>
          </a:p>
        </p:txBody>
      </p:sp>
      <p:graphicFrame>
        <p:nvGraphicFramePr>
          <p:cNvPr id="5" name="Object 1024">
            <a:hlinkClick r:id="" action="ppaction://ole?verb=0"/>
            <a:extLst>
              <a:ext uri="{FF2B5EF4-FFF2-40B4-BE49-F238E27FC236}">
                <a16:creationId xmlns:a16="http://schemas.microsoft.com/office/drawing/2014/main" id="{6B4627D6-F1E5-4471-8A35-5B1A4C2407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8103383"/>
              </p:ext>
            </p:extLst>
          </p:nvPr>
        </p:nvGraphicFramePr>
        <p:xfrm>
          <a:off x="967036" y="1721305"/>
          <a:ext cx="9884994" cy="491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Billede 3">
            <a:extLst>
              <a:ext uri="{FF2B5EF4-FFF2-40B4-BE49-F238E27FC236}">
                <a16:creationId xmlns:a16="http://schemas.microsoft.com/office/drawing/2014/main" id="{B2995699-A937-4A74-9427-92EB5583E9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247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C43C40AA-B991-4C49-89D3-427439025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4968DF9-8486-4D42-A93D-A6B1266F1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CF1A481-EBD1-4D6F-8289-02E5E8BF8554}"/>
              </a:ext>
            </a:extLst>
          </p:cNvPr>
          <p:cNvSpPr txBox="1">
            <a:spLocks noChangeArrowheads="1"/>
          </p:cNvSpPr>
          <p:nvPr/>
        </p:nvSpPr>
        <p:spPr>
          <a:xfrm>
            <a:off x="1430565" y="955496"/>
            <a:ext cx="9536654" cy="952245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Kidney exchange rate in % between </a:t>
            </a:r>
            <a:r>
              <a:rPr lang="en-GB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centers</a:t>
            </a: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1969 - 2022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C875EAA6-66A2-48CB-BC1A-3B81289F78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2695366"/>
              </p:ext>
            </p:extLst>
          </p:nvPr>
        </p:nvGraphicFramePr>
        <p:xfrm>
          <a:off x="1224781" y="1907741"/>
          <a:ext cx="9077020" cy="4797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0469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3B15396-DC61-4778-ABD1-746919E3E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1E9979-D07B-4049-A691-AD519B0F5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C0CA97-B9B2-49F5-A4DA-6E5DC6645B0F}"/>
              </a:ext>
            </a:extLst>
          </p:cNvPr>
          <p:cNvSpPr txBox="1">
            <a:spLocks noChangeArrowheads="1"/>
          </p:cNvSpPr>
          <p:nvPr/>
        </p:nvSpPr>
        <p:spPr>
          <a:xfrm>
            <a:off x="1843087" y="1061864"/>
            <a:ext cx="8229600" cy="11430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Kidney Transplantation activity 2022 by centre</a:t>
            </a:r>
          </a:p>
        </p:txBody>
      </p:sp>
      <p:graphicFrame>
        <p:nvGraphicFramePr>
          <p:cNvPr id="6" name="Object 0">
            <a:hlinkClick r:id="" action="ppaction://ole?verb=0"/>
            <a:extLst>
              <a:ext uri="{FF2B5EF4-FFF2-40B4-BE49-F238E27FC236}">
                <a16:creationId xmlns:a16="http://schemas.microsoft.com/office/drawing/2014/main" id="{6BB9597E-1604-4977-B7F2-D8EB28CBA3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2352467"/>
              </p:ext>
            </p:extLst>
          </p:nvPr>
        </p:nvGraphicFramePr>
        <p:xfrm>
          <a:off x="1111052" y="2204864"/>
          <a:ext cx="974955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42868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A313575-84FE-40AC-A81E-3C18E67DF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en-GB" altLang="da-DK" sz="1400">
              <a:solidFill>
                <a:schemeClr val="tx1"/>
              </a:solidFill>
            </a:endParaRPr>
          </a:p>
          <a:p>
            <a:endParaRPr lang="en-GB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FF3825-1F4C-49C8-86DE-C6E2B0BA40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B0D495-7C4F-457B-8CDB-2FAF06A0C2B0}"/>
              </a:ext>
            </a:extLst>
          </p:cNvPr>
          <p:cNvSpPr txBox="1">
            <a:spLocks noChangeArrowheads="1"/>
          </p:cNvSpPr>
          <p:nvPr/>
        </p:nvSpPr>
        <p:spPr>
          <a:xfrm>
            <a:off x="1843087" y="966515"/>
            <a:ext cx="8776295" cy="11430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Kidney Transplantation PMP 2022</a:t>
            </a:r>
          </a:p>
        </p:txBody>
      </p:sp>
      <p:graphicFrame>
        <p:nvGraphicFramePr>
          <p:cNvPr id="6" name="Object 5">
            <a:hlinkClick r:id="" action="ppaction://ole?verb=0"/>
            <a:extLst>
              <a:ext uri="{FF2B5EF4-FFF2-40B4-BE49-F238E27FC236}">
                <a16:creationId xmlns:a16="http://schemas.microsoft.com/office/drawing/2014/main" id="{B538A211-FE23-47C3-BDF2-FE55731765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0883878"/>
              </p:ext>
            </p:extLst>
          </p:nvPr>
        </p:nvGraphicFramePr>
        <p:xfrm>
          <a:off x="895028" y="2060848"/>
          <a:ext cx="10004844" cy="3830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65073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A52E3EC-E6F8-4BE8-8E17-21FBF8DAA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en-GB" altLang="da-DK" sz="1400">
              <a:solidFill>
                <a:schemeClr val="tx1"/>
              </a:solidFill>
            </a:endParaRPr>
          </a:p>
          <a:p>
            <a:endParaRPr lang="en-GB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69228AF-F0BD-4D74-8E17-FBE19B0AA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F844A2-EDF8-41C7-8359-EE150CC3732F}"/>
              </a:ext>
            </a:extLst>
          </p:cNvPr>
          <p:cNvSpPr txBox="1">
            <a:spLocks noChangeArrowheads="1"/>
          </p:cNvSpPr>
          <p:nvPr/>
        </p:nvSpPr>
        <p:spPr>
          <a:xfrm>
            <a:off x="1596008" y="1350649"/>
            <a:ext cx="7239000" cy="704087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Kidney Transplantation 2022</a:t>
            </a:r>
          </a:p>
        </p:txBody>
      </p:sp>
      <p:graphicFrame>
        <p:nvGraphicFramePr>
          <p:cNvPr id="6" name="Object 5">
            <a:hlinkClick r:id="" action="ppaction://ole?verb=0"/>
            <a:extLst>
              <a:ext uri="{FF2B5EF4-FFF2-40B4-BE49-F238E27FC236}">
                <a16:creationId xmlns:a16="http://schemas.microsoft.com/office/drawing/2014/main" id="{CEF4AA41-9B4B-43E7-B8D3-0D326ED5C5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8101158"/>
              </p:ext>
            </p:extLst>
          </p:nvPr>
        </p:nvGraphicFramePr>
        <p:xfrm>
          <a:off x="534987" y="1916832"/>
          <a:ext cx="10213419" cy="4117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6837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28577" y="1018571"/>
            <a:ext cx="10972800" cy="1124511"/>
          </a:xfrm>
        </p:spPr>
        <p:txBody>
          <a:bodyPr rtlCol="0">
            <a:noAutofit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Slideshow 2022 </a:t>
            </a:r>
            <a:b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Scandiatransplant </a:t>
            </a:r>
            <a:r>
              <a:rPr lang="en-US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activiti</a:t>
            </a:r>
            <a:r>
              <a:rPr lang="da-DK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</a:t>
            </a:r>
          </a:p>
        </p:txBody>
      </p:sp>
      <p:graphicFrame>
        <p:nvGraphicFramePr>
          <p:cNvPr id="6" name="Tabel 6">
            <a:extLst>
              <a:ext uri="{FF2B5EF4-FFF2-40B4-BE49-F238E27FC236}">
                <a16:creationId xmlns:a16="http://schemas.microsoft.com/office/drawing/2014/main" id="{BD0F4914-3B6C-4FA1-9230-CD0760B468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8213989"/>
              </p:ext>
            </p:extLst>
          </p:nvPr>
        </p:nvGraphicFramePr>
        <p:xfrm>
          <a:off x="1560526" y="2457566"/>
          <a:ext cx="9291327" cy="25958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7874140">
                  <a:extLst>
                    <a:ext uri="{9D8B030D-6E8A-4147-A177-3AD203B41FA5}">
                      <a16:colId xmlns:a16="http://schemas.microsoft.com/office/drawing/2014/main" val="1987910849"/>
                    </a:ext>
                  </a:extLst>
                </a:gridCol>
                <a:gridCol w="1417187">
                  <a:extLst>
                    <a:ext uri="{9D8B030D-6E8A-4147-A177-3AD203B41FA5}">
                      <a16:colId xmlns:a16="http://schemas.microsoft.com/office/drawing/2014/main" val="4571658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Slide </a:t>
                      </a:r>
                      <a:r>
                        <a:rPr lang="en-US" noProof="0" dirty="0"/>
                        <a:t>presentation</a:t>
                      </a:r>
                      <a:r>
                        <a:rPr lang="da-DK" dirty="0"/>
                        <a:t> of Scandiatransplant </a:t>
                      </a:r>
                      <a:r>
                        <a:rPr lang="da-DK" dirty="0" err="1"/>
                        <a:t>activities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3228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Presentation</a:t>
                      </a:r>
                      <a:r>
                        <a:rPr lang="da-DK" dirty="0"/>
                        <a:t>,  purpose, </a:t>
                      </a:r>
                      <a:r>
                        <a:rPr lang="en-US" noProof="0" dirty="0"/>
                        <a:t>awards</a:t>
                      </a:r>
                      <a:r>
                        <a:rPr lang="da-DK" dirty="0"/>
                        <a:t> and </a:t>
                      </a:r>
                      <a:r>
                        <a:rPr lang="en-US" noProof="0" dirty="0"/>
                        <a:t>office</a:t>
                      </a:r>
                      <a:endParaRPr lang="en-US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Slide 3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778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+mn-lt"/>
                        </a:rPr>
                        <a:t>Organ procurement and transplantation activities in Scandiatransplant</a:t>
                      </a:r>
                      <a:endParaRPr lang="en-US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Slide 8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3094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Kidney Transplantation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Slide 14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74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Liver Transplantation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Slide 26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111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Thoracic Transplantation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Slide 30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887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Pancreas and Islet Transplantation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Slide 41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888824"/>
                  </a:ext>
                </a:extLst>
              </a:tr>
            </a:tbl>
          </a:graphicData>
        </a:graphic>
      </p:graphicFrame>
      <p:pic>
        <p:nvPicPr>
          <p:cNvPr id="5" name="Billede 4">
            <a:extLst>
              <a:ext uri="{FF2B5EF4-FFF2-40B4-BE49-F238E27FC236}">
                <a16:creationId xmlns:a16="http://schemas.microsoft.com/office/drawing/2014/main" id="{FAC8570A-3926-46CD-9788-B8F23DA750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1026">
            <a:extLst>
              <a:ext uri="{FF2B5EF4-FFF2-40B4-BE49-F238E27FC236}">
                <a16:creationId xmlns:a16="http://schemas.microsoft.com/office/drawing/2014/main" id="{87B9184C-1E19-4F0E-B8AB-D5B22570B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en-GB" altLang="da-DK" sz="1400">
              <a:solidFill>
                <a:schemeClr val="tx1"/>
              </a:solidFill>
            </a:endParaRPr>
          </a:p>
          <a:p>
            <a:endParaRPr lang="en-GB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1027">
            <a:extLst>
              <a:ext uri="{FF2B5EF4-FFF2-40B4-BE49-F238E27FC236}">
                <a16:creationId xmlns:a16="http://schemas.microsoft.com/office/drawing/2014/main" id="{47584B07-915E-4231-8F0B-802CBC0604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1028">
            <a:extLst>
              <a:ext uri="{FF2B5EF4-FFF2-40B4-BE49-F238E27FC236}">
                <a16:creationId xmlns:a16="http://schemas.microsoft.com/office/drawing/2014/main" id="{FEB14386-F8E0-4645-B7AD-3835F9773CFF}"/>
              </a:ext>
            </a:extLst>
          </p:cNvPr>
          <p:cNvSpPr txBox="1">
            <a:spLocks noChangeArrowheads="1"/>
          </p:cNvSpPr>
          <p:nvPr/>
        </p:nvSpPr>
        <p:spPr>
          <a:xfrm>
            <a:off x="1216405" y="855562"/>
            <a:ext cx="10184234" cy="11430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 of patients on the kidney waiting list at the end of the year 1995 - 2022</a:t>
            </a:r>
            <a:endParaRPr lang="en-GB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Object 1024">
            <a:hlinkClick r:id="" action="ppaction://ole?verb=0"/>
            <a:extLst>
              <a:ext uri="{FF2B5EF4-FFF2-40B4-BE49-F238E27FC236}">
                <a16:creationId xmlns:a16="http://schemas.microsoft.com/office/drawing/2014/main" id="{60D636D2-0EAE-4CC3-B21C-62AA279564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7720074"/>
              </p:ext>
            </p:extLst>
          </p:nvPr>
        </p:nvGraphicFramePr>
        <p:xfrm>
          <a:off x="436910" y="1916832"/>
          <a:ext cx="10468572" cy="4695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6661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8B0522D1-8694-44E2-8710-A0980B9DD93C}"/>
              </a:ext>
            </a:extLst>
          </p:cNvPr>
          <p:cNvSpPr txBox="1">
            <a:spLocks/>
          </p:cNvSpPr>
          <p:nvPr/>
        </p:nvSpPr>
        <p:spPr>
          <a:xfrm>
            <a:off x="650121" y="835656"/>
            <a:ext cx="9857064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Average months on kidney waiting list at end of year </a:t>
            </a: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(including patients active and on hold)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94042E7C-2402-49CC-B80A-B010CBFFE7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589303"/>
              </p:ext>
            </p:extLst>
          </p:nvPr>
        </p:nvGraphicFramePr>
        <p:xfrm>
          <a:off x="777135" y="2110224"/>
          <a:ext cx="9730050" cy="4424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12002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8B0522D1-8694-44E2-8710-A0980B9DD93C}"/>
              </a:ext>
            </a:extLst>
          </p:cNvPr>
          <p:cNvSpPr txBox="1">
            <a:spLocks/>
          </p:cNvSpPr>
          <p:nvPr/>
        </p:nvSpPr>
        <p:spPr>
          <a:xfrm>
            <a:off x="650121" y="835656"/>
            <a:ext cx="9857064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Average months on kidney waiting list by immunisation status at end year </a:t>
            </a:r>
            <a:endParaRPr lang="da-DK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94042E7C-2402-49CC-B80A-B010CBFFE7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1223070"/>
              </p:ext>
            </p:extLst>
          </p:nvPr>
        </p:nvGraphicFramePr>
        <p:xfrm>
          <a:off x="777135" y="2110224"/>
          <a:ext cx="9730050" cy="4424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3980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0337F6D0-90E1-44E2-99F2-55747631B6A1}"/>
              </a:ext>
            </a:extLst>
          </p:cNvPr>
          <p:cNvSpPr txBox="1">
            <a:spLocks/>
          </p:cNvSpPr>
          <p:nvPr/>
        </p:nvSpPr>
        <p:spPr>
          <a:xfrm>
            <a:off x="900855" y="1089680"/>
            <a:ext cx="10777064" cy="81362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Deceased donor kidney transplants 1994 - 2022</a:t>
            </a:r>
            <a:endParaRPr lang="da-DK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Pladsholder til indhold 3">
            <a:extLst>
              <a:ext uri="{FF2B5EF4-FFF2-40B4-BE49-F238E27FC236}">
                <a16:creationId xmlns:a16="http://schemas.microsoft.com/office/drawing/2014/main" id="{6A9FD560-698F-4D60-9661-8CB8CECA81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2390788"/>
              </p:ext>
            </p:extLst>
          </p:nvPr>
        </p:nvGraphicFramePr>
        <p:xfrm>
          <a:off x="246955" y="2072987"/>
          <a:ext cx="10777064" cy="4184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kstboks 2">
            <a:extLst>
              <a:ext uri="{FF2B5EF4-FFF2-40B4-BE49-F238E27FC236}">
                <a16:creationId xmlns:a16="http://schemas.microsoft.com/office/drawing/2014/main" id="{7BD79BCE-792C-4985-A1F9-A123281DEB37}"/>
              </a:ext>
            </a:extLst>
          </p:cNvPr>
          <p:cNvSpPr txBox="1"/>
          <p:nvPr/>
        </p:nvSpPr>
        <p:spPr>
          <a:xfrm>
            <a:off x="6439644" y="6093296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FFFFFF"/>
                </a:solidFill>
              </a:rPr>
              <a:t>Figures included from Estonia year 2017 starts from October 1st 201</a:t>
            </a:r>
            <a:endParaRPr lang="da-DK" sz="9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068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263E52D8-E4C6-49D7-8BB6-FF63F7BCEF51}"/>
              </a:ext>
            </a:extLst>
          </p:cNvPr>
          <p:cNvSpPr txBox="1">
            <a:spLocks/>
          </p:cNvSpPr>
          <p:nvPr/>
        </p:nvSpPr>
        <p:spPr>
          <a:xfrm>
            <a:off x="677333" y="1145032"/>
            <a:ext cx="10830560" cy="7040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Living donor kidney transplants 1994 - 2022</a:t>
            </a:r>
            <a:endParaRPr lang="da-DK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A20844FF-75CE-4036-81BA-4C03716F3C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9246483"/>
              </p:ext>
            </p:extLst>
          </p:nvPr>
        </p:nvGraphicFramePr>
        <p:xfrm>
          <a:off x="246956" y="2033286"/>
          <a:ext cx="10658526" cy="4184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808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07E3EE5-E39B-4629-AF73-3B6B4E81C243}"/>
              </a:ext>
            </a:extLst>
          </p:cNvPr>
          <p:cNvSpPr txBox="1">
            <a:spLocks noChangeArrowheads="1"/>
          </p:cNvSpPr>
          <p:nvPr/>
        </p:nvSpPr>
        <p:spPr>
          <a:xfrm>
            <a:off x="1508184" y="967596"/>
            <a:ext cx="7558177" cy="7040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Kidney exchange obligations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1A7940-6184-4520-BD27-26B9D3B8AA58}"/>
              </a:ext>
            </a:extLst>
          </p:cNvPr>
          <p:cNvSpPr txBox="1">
            <a:spLocks noChangeArrowheads="1"/>
          </p:cNvSpPr>
          <p:nvPr/>
        </p:nvSpPr>
        <p:spPr>
          <a:xfrm>
            <a:off x="318964" y="1484312"/>
            <a:ext cx="9505056" cy="4820953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Wingdings 2"/>
              <a:buNone/>
            </a:pPr>
            <a:endParaRPr lang="en-GB" altLang="da-DK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Wingdings 2"/>
              <a:buAutoNum type="arabicPeriod"/>
            </a:pPr>
            <a:r>
              <a:rPr lang="en-US" sz="1600" dirty="0">
                <a:cs typeface="Calibri" panose="020F0502020204030204" pitchFamily="34" charset="0"/>
              </a:rPr>
              <a:t>Patient with STAMP-status that are ABO compatible with donor and where all donor HLA-A, -B, -C -DRB1, -DRB3/4/5, DQA1, -DQB1, -DPA1 -DPB1 antigens are either shared with the recipient or are among those defined as acceptable. </a:t>
            </a:r>
          </a:p>
          <a:p>
            <a:pPr marL="800100" lvl="1" indent="-342900">
              <a:buFont typeface="Wingdings 2"/>
              <a:buAutoNum type="arabicPeriod"/>
            </a:pPr>
            <a:r>
              <a:rPr lang="en-US" sz="1600" dirty="0">
                <a:cs typeface="Calibri" panose="020F0502020204030204" pitchFamily="34" charset="0"/>
              </a:rPr>
              <a:t>Highly immunized (PRA ≥ 80%) patients who are HLA-A, -B, -DRB1 compatible with donor. </a:t>
            </a:r>
          </a:p>
          <a:p>
            <a:pPr marL="800100" lvl="1" indent="-342900">
              <a:buFont typeface="Wingdings 2"/>
              <a:buAutoNum type="arabicPeriod"/>
            </a:pPr>
            <a:r>
              <a:rPr lang="en-US" sz="1600" dirty="0">
                <a:cs typeface="Calibri" panose="020F0502020204030204" pitchFamily="34" charset="0"/>
              </a:rPr>
              <a:t>Immunized patients (PRA ≥ 10% but below 80%) who are HLA-A, -B, -DRB1 compatible with donor. </a:t>
            </a:r>
          </a:p>
          <a:p>
            <a:pPr marL="800100" lvl="1" indent="-342900">
              <a:buFont typeface="Wingdings 2"/>
              <a:buAutoNum type="arabicPeriod"/>
            </a:pPr>
            <a:r>
              <a:rPr lang="en-US" sz="1600" dirty="0">
                <a:cs typeface="Calibri" panose="020F0502020204030204" pitchFamily="34" charset="0"/>
              </a:rPr>
              <a:t> </a:t>
            </a:r>
            <a:r>
              <a:rPr lang="da-DK" sz="1600" dirty="0">
                <a:cs typeface="Calibri" panose="020F0502020204030204" pitchFamily="34" charset="0"/>
              </a:rPr>
              <a:t>If organ donor is &lt;50 years of age, at least one kidney is offered to recipient &lt;16 years of age (counted from time of registration) if there is HLA-DRB1 compatibilitty and in addition not more than 2 HLA-A, B mismatches.</a:t>
            </a:r>
            <a:endParaRPr lang="en-US" sz="1600" dirty="0">
              <a:cs typeface="Calibri" panose="020F0502020204030204" pitchFamily="34" charset="0"/>
            </a:endParaRPr>
          </a:p>
          <a:p>
            <a:pPr marL="800100" lvl="1" indent="-342900">
              <a:buFont typeface="Wingdings 2"/>
              <a:buAutoNum type="arabicPeriod"/>
            </a:pPr>
            <a:r>
              <a:rPr lang="en-US" sz="1600" dirty="0">
                <a:cs typeface="Calibri" panose="020F0502020204030204" pitchFamily="34" charset="0"/>
              </a:rPr>
              <a:t>Patients who are HLA-A, -B, -DRB1 compatible with donor unless the proposed recipient is &gt; 30 years older than the donor. </a:t>
            </a:r>
          </a:p>
          <a:p>
            <a:pPr marL="800100" lvl="1" indent="-342900">
              <a:buFont typeface="Wingdings 2"/>
              <a:buAutoNum type="arabicPeriod"/>
            </a:pPr>
            <a:endParaRPr lang="da-DK" sz="1800" b="0" i="0" u="none" strike="noStrike" baseline="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r>
              <a:rPr lang="en-US" sz="1800" dirty="0">
                <a:solidFill>
                  <a:srgbClr val="000000"/>
                </a:solidFill>
                <a:cs typeface="Calibri" panose="020F0502020204030204" pitchFamily="34" charset="0"/>
              </a:rPr>
              <a:t>P</a:t>
            </a:r>
            <a:r>
              <a:rPr lang="en-US" sz="18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riority 1: Donors are matched ABO-compatible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Priority 2-5: Donors are matched ABO-identical, with the exception of donors of blood group A, which also can be exchanged to recipients of blood group AB.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lvl="1"/>
            <a:endParaRPr lang="en-GB" altLang="da-DK" sz="18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31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EABFF6-DAD0-4626-B7C7-3344FDAEC18E}"/>
              </a:ext>
            </a:extLst>
          </p:cNvPr>
          <p:cNvSpPr txBox="1">
            <a:spLocks/>
          </p:cNvSpPr>
          <p:nvPr/>
        </p:nvSpPr>
        <p:spPr>
          <a:xfrm>
            <a:off x="2476500" y="2651046"/>
            <a:ext cx="72390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a-DK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Liver Transplantation</a:t>
            </a:r>
          </a:p>
        </p:txBody>
      </p:sp>
      <p:pic>
        <p:nvPicPr>
          <p:cNvPr id="3" name="Billede 3">
            <a:extLst>
              <a:ext uri="{FF2B5EF4-FFF2-40B4-BE49-F238E27FC236}">
                <a16:creationId xmlns:a16="http://schemas.microsoft.com/office/drawing/2014/main" id="{9010E6B0-C930-42AA-8969-BDB11215F5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838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5284582-307F-4F32-BFEC-DE27BFE67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6F0562BB-0C35-452B-803A-B04EFDF5D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12C74F-C512-47B7-AAE4-DF2D7A56B62C}"/>
              </a:ext>
            </a:extLst>
          </p:cNvPr>
          <p:cNvSpPr txBox="1">
            <a:spLocks noChangeArrowheads="1"/>
          </p:cNvSpPr>
          <p:nvPr/>
        </p:nvSpPr>
        <p:spPr>
          <a:xfrm>
            <a:off x="1143384" y="968415"/>
            <a:ext cx="8229600" cy="5715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Liver Transplantation 1989 - 2022</a:t>
            </a:r>
            <a:endParaRPr lang="en-GB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Billede 3">
            <a:extLst>
              <a:ext uri="{FF2B5EF4-FFF2-40B4-BE49-F238E27FC236}">
                <a16:creationId xmlns:a16="http://schemas.microsoft.com/office/drawing/2014/main" id="{A400301E-6BE6-45C6-9F99-D52D6D36BB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EA70D1B7-78A9-43CD-8BA2-8696478BAA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0946666"/>
              </p:ext>
            </p:extLst>
          </p:nvPr>
        </p:nvGraphicFramePr>
        <p:xfrm>
          <a:off x="1143384" y="1531521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0929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D77E8ACD-80D2-4081-A63D-F5FB7A73AB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70BD2615-645F-45AE-9B37-3BBFC9CE0CD1}"/>
              </a:ext>
            </a:extLst>
          </p:cNvPr>
          <p:cNvSpPr txBox="1">
            <a:spLocks/>
          </p:cNvSpPr>
          <p:nvPr/>
        </p:nvSpPr>
        <p:spPr>
          <a:xfrm>
            <a:off x="1916574" y="845116"/>
            <a:ext cx="8455975" cy="79295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a-DK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Liver Transplantation 1994-2022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4646D0EC-51B4-4C20-A099-DF486954D3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2711441"/>
              </p:ext>
            </p:extLst>
          </p:nvPr>
        </p:nvGraphicFramePr>
        <p:xfrm>
          <a:off x="588451" y="1638066"/>
          <a:ext cx="10014226" cy="4533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kstboks 2">
            <a:extLst>
              <a:ext uri="{FF2B5EF4-FFF2-40B4-BE49-F238E27FC236}">
                <a16:creationId xmlns:a16="http://schemas.microsoft.com/office/drawing/2014/main" id="{E8B68E00-997F-4EEE-BB99-F7F68E2086BB}"/>
              </a:ext>
            </a:extLst>
          </p:cNvPr>
          <p:cNvSpPr txBox="1"/>
          <p:nvPr/>
        </p:nvSpPr>
        <p:spPr>
          <a:xfrm>
            <a:off x="6367636" y="6104364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FFFFFF"/>
                </a:solidFill>
              </a:rPr>
              <a:t>Figures included from Estonia year 2017 starts from October 1st 20</a:t>
            </a:r>
            <a:endParaRPr lang="da-DK" sz="9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955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73539906-2A38-4C85-9BA5-96E9928A79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1C795DD8-CBEF-4435-BC75-3083FE25C4FF}"/>
              </a:ext>
            </a:extLst>
          </p:cNvPr>
          <p:cNvSpPr txBox="1">
            <a:spLocks noChangeArrowheads="1"/>
          </p:cNvSpPr>
          <p:nvPr/>
        </p:nvSpPr>
        <p:spPr>
          <a:xfrm>
            <a:off x="1071623" y="1028934"/>
            <a:ext cx="7239000" cy="76620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Exchange criteria Liver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3B98BF5-5355-4113-BADF-6D5C78836894}"/>
              </a:ext>
            </a:extLst>
          </p:cNvPr>
          <p:cNvSpPr txBox="1">
            <a:spLocks noChangeArrowheads="1"/>
          </p:cNvSpPr>
          <p:nvPr/>
        </p:nvSpPr>
        <p:spPr>
          <a:xfrm>
            <a:off x="771525" y="1981200"/>
            <a:ext cx="8743950" cy="4235042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da-DK" sz="2400" dirty="0"/>
              <a:t>Exchange obligation to highly urgent patients: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da-DK" dirty="0"/>
              <a:t>acute liver failure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da-DK" dirty="0"/>
              <a:t>acute liver re-transplantation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da-DK" dirty="0"/>
              <a:t>highly urgent patients that needs to be transplanted within 72 hours</a:t>
            </a:r>
          </a:p>
          <a:p>
            <a:pPr marL="590550" indent="-533400">
              <a:buFont typeface="Arial" panose="020B0604020202020204" pitchFamily="34" charset="0"/>
              <a:buChar char="•"/>
            </a:pPr>
            <a:r>
              <a:rPr lang="da-DK" sz="2400" dirty="0"/>
              <a:t>Exchange obligation to </a:t>
            </a:r>
            <a:r>
              <a:rPr lang="en-US" sz="2400" dirty="0"/>
              <a:t>pediatric</a:t>
            </a:r>
            <a:r>
              <a:rPr lang="da-DK" sz="2400" dirty="0"/>
              <a:t> (&lt;18 years at entry on liver waiting list) and </a:t>
            </a:r>
            <a:r>
              <a:rPr lang="da-DK" sz="2400" dirty="0" err="1"/>
              <a:t>visceral</a:t>
            </a:r>
            <a:r>
              <a:rPr lang="da-DK" sz="2400" dirty="0"/>
              <a:t> recipients if donor liver fulfils split criteria</a:t>
            </a:r>
            <a:endParaRPr lang="en-GB" altLang="da-DK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da-DK" dirty="0"/>
              <a:t>Return (payback) liver to donor centre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sz="2400" dirty="0"/>
              <a:t>Rota system for spare livers</a:t>
            </a:r>
          </a:p>
        </p:txBody>
      </p:sp>
    </p:spTree>
    <p:extLst>
      <p:ext uri="{BB962C8B-B14F-4D97-AF65-F5344CB8AC3E}">
        <p14:creationId xmlns:p14="http://schemas.microsoft.com/office/powerpoint/2010/main" val="3539419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4801F4-B1D6-443E-A2E2-1D91031D5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900431"/>
            <a:ext cx="10972800" cy="1143000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Scandiatransplant</a:t>
            </a:r>
            <a:endParaRPr lang="da-DK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948E7A6-9E3B-4F47-864F-1A0DC3EA7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41340"/>
            <a:ext cx="10972800" cy="3326527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Scandiatransplant is the organ exchange organization for the countries Denmark, Finland, Iceland, Norway, Sweden and Estonia. It covers a population of about 29,3 million inhabitants. It is owned by the eleven hospitals performing organ transplantation in these countries. The office is located at Aarhus University Hospital, Denmark.</a:t>
            </a:r>
            <a:endParaRPr lang="da-DK" sz="3200" dirty="0"/>
          </a:p>
          <a:p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C554C7BC-58B8-419A-B6A9-38F9D2FD8F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780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D78C8241-3BCD-4CE1-AE71-B331AC49DE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26CA157E-8710-4319-AE1B-73097CF92EFA}"/>
              </a:ext>
            </a:extLst>
          </p:cNvPr>
          <p:cNvSpPr txBox="1">
            <a:spLocks/>
          </p:cNvSpPr>
          <p:nvPr/>
        </p:nvSpPr>
        <p:spPr>
          <a:xfrm>
            <a:off x="1759124" y="2780928"/>
            <a:ext cx="72390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Thoracic</a:t>
            </a:r>
            <a:r>
              <a:rPr lang="da-DK" sz="54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Transplantation </a:t>
            </a:r>
          </a:p>
        </p:txBody>
      </p:sp>
    </p:spTree>
    <p:extLst>
      <p:ext uri="{BB962C8B-B14F-4D97-AF65-F5344CB8AC3E}">
        <p14:creationId xmlns:p14="http://schemas.microsoft.com/office/powerpoint/2010/main" val="3584310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0E259B55-AAEC-4585-BDB2-85E191A48C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D52EDF0-9AD9-44E3-AE1A-DABE467895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A0F375F-D736-4CD6-83E8-62F5C3019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374B23-5845-447A-B034-6F3AA7429931}"/>
              </a:ext>
            </a:extLst>
          </p:cNvPr>
          <p:cNvSpPr txBox="1">
            <a:spLocks noChangeArrowheads="1"/>
          </p:cNvSpPr>
          <p:nvPr/>
        </p:nvSpPr>
        <p:spPr>
          <a:xfrm>
            <a:off x="1843087" y="968718"/>
            <a:ext cx="8002140" cy="11430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Thoracic transplantation 2022</a:t>
            </a:r>
          </a:p>
        </p:txBody>
      </p:sp>
      <p:graphicFrame>
        <p:nvGraphicFramePr>
          <p:cNvPr id="6" name="Object 0">
            <a:hlinkClick r:id="" action="ppaction://ole?verb=0"/>
            <a:extLst>
              <a:ext uri="{FF2B5EF4-FFF2-40B4-BE49-F238E27FC236}">
                <a16:creationId xmlns:a16="http://schemas.microsoft.com/office/drawing/2014/main" id="{077EFBB0-20DF-4B3D-8363-E5886F8696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2971143"/>
              </p:ext>
            </p:extLst>
          </p:nvPr>
        </p:nvGraphicFramePr>
        <p:xfrm>
          <a:off x="1389061" y="2055813"/>
          <a:ext cx="9179831" cy="391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69101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5284582-307F-4F32-BFEC-DE27BFE67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6F0562BB-0C35-452B-803A-B04EFDF5D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12C74F-C512-47B7-AAE4-DF2D7A56B62C}"/>
              </a:ext>
            </a:extLst>
          </p:cNvPr>
          <p:cNvSpPr txBox="1">
            <a:spLocks noChangeArrowheads="1"/>
          </p:cNvSpPr>
          <p:nvPr/>
        </p:nvSpPr>
        <p:spPr>
          <a:xfrm>
            <a:off x="1143384" y="968415"/>
            <a:ext cx="8229600" cy="5715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 Transplantation 1989 - 2022</a:t>
            </a:r>
            <a:endParaRPr lang="en-GB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Billede 3">
            <a:extLst>
              <a:ext uri="{FF2B5EF4-FFF2-40B4-BE49-F238E27FC236}">
                <a16:creationId xmlns:a16="http://schemas.microsoft.com/office/drawing/2014/main" id="{A400301E-6BE6-45C6-9F99-D52D6D36BB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EA70D1B7-78A9-43CD-8BA2-8696478BAA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6780270"/>
              </p:ext>
            </p:extLst>
          </p:nvPr>
        </p:nvGraphicFramePr>
        <p:xfrm>
          <a:off x="1143384" y="1531521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80348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F69FE414-F9B7-4E71-BF72-9BB14D6110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58C8B89-A5E1-48B0-8546-2E63C70FC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9778579-5CF6-4A08-A1E0-BE8F3E634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375259-C766-40AD-A6F9-6D8F905BF033}"/>
              </a:ext>
            </a:extLst>
          </p:cNvPr>
          <p:cNvSpPr txBox="1">
            <a:spLocks noChangeArrowheads="1"/>
          </p:cNvSpPr>
          <p:nvPr/>
        </p:nvSpPr>
        <p:spPr>
          <a:xfrm>
            <a:off x="1843087" y="1343788"/>
            <a:ext cx="7239000" cy="704087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 transplantation 2022</a:t>
            </a:r>
          </a:p>
        </p:txBody>
      </p:sp>
      <p:graphicFrame>
        <p:nvGraphicFramePr>
          <p:cNvPr id="6" name="Object 5">
            <a:hlinkClick r:id="" action="ppaction://ole?verb=0"/>
            <a:extLst>
              <a:ext uri="{FF2B5EF4-FFF2-40B4-BE49-F238E27FC236}">
                <a16:creationId xmlns:a16="http://schemas.microsoft.com/office/drawing/2014/main" id="{E56B60AD-EEBE-4794-8304-C4D252F44E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313038"/>
              </p:ext>
            </p:extLst>
          </p:nvPr>
        </p:nvGraphicFramePr>
        <p:xfrm>
          <a:off x="871538" y="2047875"/>
          <a:ext cx="9371420" cy="4084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7892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B2EB3A1F-4F56-41B0-9C1B-F0082F7177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088ABB22-E325-405E-9F4F-84553D53AE87}"/>
              </a:ext>
            </a:extLst>
          </p:cNvPr>
          <p:cNvSpPr txBox="1">
            <a:spLocks/>
          </p:cNvSpPr>
          <p:nvPr/>
        </p:nvSpPr>
        <p:spPr>
          <a:xfrm>
            <a:off x="1598088" y="1059902"/>
            <a:ext cx="8412185" cy="929319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a-DK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 Transplantation 1994 - 2022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1100BE9D-16E5-4195-A735-E4C2B70CA8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7774278"/>
              </p:ext>
            </p:extLst>
          </p:nvPr>
        </p:nvGraphicFramePr>
        <p:xfrm>
          <a:off x="752082" y="1895914"/>
          <a:ext cx="10687836" cy="4511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25256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D66A95BE-A38B-482E-83F7-B72001C8E9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E7CC672B-5BCA-4DB8-8B65-C8B4E312F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en-GB" altLang="da-DK" sz="1400">
              <a:solidFill>
                <a:schemeClr val="tx1"/>
              </a:solidFill>
            </a:endParaRPr>
          </a:p>
          <a:p>
            <a:endParaRPr lang="en-GB" altLang="da-DK" sz="1400">
              <a:solidFill>
                <a:schemeClr val="tx1"/>
              </a:solidFill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DA1D6BE-4AC9-493E-8E1D-BC2C508B6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28F16385-96D0-4FD1-940B-E3B5630C5B28}"/>
              </a:ext>
            </a:extLst>
          </p:cNvPr>
          <p:cNvSpPr txBox="1">
            <a:spLocks noChangeArrowheads="1"/>
          </p:cNvSpPr>
          <p:nvPr/>
        </p:nvSpPr>
        <p:spPr>
          <a:xfrm>
            <a:off x="1578497" y="704087"/>
            <a:ext cx="7690048" cy="11430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 of patients on the heart waiting list at the end of the year 1989 - 2022</a:t>
            </a:r>
          </a:p>
        </p:txBody>
      </p:sp>
      <p:graphicFrame>
        <p:nvGraphicFramePr>
          <p:cNvPr id="11" name="Object 0">
            <a:hlinkClick r:id="" action="ppaction://ole?verb=0"/>
            <a:extLst>
              <a:ext uri="{FF2B5EF4-FFF2-40B4-BE49-F238E27FC236}">
                <a16:creationId xmlns:a16="http://schemas.microsoft.com/office/drawing/2014/main" id="{3D32669B-1ECB-4FCB-83A2-143D3134A5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5549143"/>
              </p:ext>
            </p:extLst>
          </p:nvPr>
        </p:nvGraphicFramePr>
        <p:xfrm>
          <a:off x="857249" y="2047874"/>
          <a:ext cx="10563225" cy="4386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0491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D5019542-30CB-4CE8-8CB6-6CF3BB3EC2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99CA526-F62B-4FAB-8364-B0BE88EA7A5F}"/>
              </a:ext>
            </a:extLst>
          </p:cNvPr>
          <p:cNvSpPr txBox="1">
            <a:spLocks noChangeArrowheads="1"/>
          </p:cNvSpPr>
          <p:nvPr/>
        </p:nvSpPr>
        <p:spPr>
          <a:xfrm>
            <a:off x="1050603" y="1016000"/>
            <a:ext cx="7239000" cy="739872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Exchange criteria Heart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E0A80F-F1F0-4256-A34D-8B43D59F2F59}"/>
              </a:ext>
            </a:extLst>
          </p:cNvPr>
          <p:cNvSpPr txBox="1">
            <a:spLocks noChangeArrowheads="1"/>
          </p:cNvSpPr>
          <p:nvPr/>
        </p:nvSpPr>
        <p:spPr>
          <a:xfrm>
            <a:off x="771525" y="1981200"/>
            <a:ext cx="8743950" cy="4114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a-DK" sz="2300" dirty="0"/>
              <a:t>Exchange obligation to highly urgent patients on waiting list: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a-DK" sz="2300" dirty="0"/>
              <a:t>Patient on short-term assist devices (ECMO, centrifugal pump).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a-DK" sz="2300" dirty="0"/>
              <a:t>Patient on para corporeal or implantable blood pump with device failure or uncontrollable device infection.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300" dirty="0"/>
              <a:t>Patients below 16 years on continuous inotropic support (also including home treatment) or more than 12 months support on implantable long-term VAD (in-hospital or at home). Hospital-bound patients &lt; 25 kg supported by long-term VAD may be priority 0 listed 90 days after implantation, even in the absence of major VAD complications.</a:t>
            </a:r>
            <a:endParaRPr lang="en-GB" altLang="da-DK" sz="23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a-DK" sz="2300" dirty="0"/>
              <a:t>Rota system for exchange of hearts between countries.</a:t>
            </a:r>
          </a:p>
        </p:txBody>
      </p:sp>
    </p:spTree>
    <p:extLst>
      <p:ext uri="{BB962C8B-B14F-4D97-AF65-F5344CB8AC3E}">
        <p14:creationId xmlns:p14="http://schemas.microsoft.com/office/powerpoint/2010/main" val="158139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35F6DECA-06DD-471C-BDB0-169E4120C2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E506142-5DC1-42E2-BAB2-3A893CEF4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B7E11D-D51E-48EE-880D-8C9585471E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53ABD8-944F-4D06-BF86-7E9D8090C75A}"/>
              </a:ext>
            </a:extLst>
          </p:cNvPr>
          <p:cNvSpPr txBox="1">
            <a:spLocks noChangeArrowheads="1"/>
          </p:cNvSpPr>
          <p:nvPr/>
        </p:nvSpPr>
        <p:spPr>
          <a:xfrm>
            <a:off x="1212427" y="976223"/>
            <a:ext cx="9198186" cy="11430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Lung transplantation 1990 - 2022</a:t>
            </a:r>
            <a:br>
              <a:rPr lang="en-GB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including heart-lung</a:t>
            </a:r>
          </a:p>
        </p:txBody>
      </p:sp>
      <p:graphicFrame>
        <p:nvGraphicFramePr>
          <p:cNvPr id="6" name="Object 39">
            <a:hlinkClick r:id="" action="ppaction://ole?verb=0"/>
            <a:extLst>
              <a:ext uri="{FF2B5EF4-FFF2-40B4-BE49-F238E27FC236}">
                <a16:creationId xmlns:a16="http://schemas.microsoft.com/office/drawing/2014/main" id="{D5D0B446-7F11-481B-AD51-816EAD3E42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072421"/>
              </p:ext>
            </p:extLst>
          </p:nvPr>
        </p:nvGraphicFramePr>
        <p:xfrm>
          <a:off x="828675" y="2038607"/>
          <a:ext cx="9869244" cy="4379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0583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37DCB201-0F73-4883-A970-570B285BB7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E941C831-9169-41C2-A5FA-BAC18E01B454}"/>
              </a:ext>
            </a:extLst>
          </p:cNvPr>
          <p:cNvSpPr txBox="1">
            <a:spLocks/>
          </p:cNvSpPr>
          <p:nvPr/>
        </p:nvSpPr>
        <p:spPr>
          <a:xfrm>
            <a:off x="1643584" y="1056663"/>
            <a:ext cx="8318286" cy="689851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a-DK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Lung Transplantation 1994 - 2022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3B6D4F80-4137-418A-917A-E6B395EA82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4970136"/>
              </p:ext>
            </p:extLst>
          </p:nvPr>
        </p:nvGraphicFramePr>
        <p:xfrm>
          <a:off x="830684" y="1923625"/>
          <a:ext cx="10578344" cy="4401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kstboks 2">
            <a:extLst>
              <a:ext uri="{FF2B5EF4-FFF2-40B4-BE49-F238E27FC236}">
                <a16:creationId xmlns:a16="http://schemas.microsoft.com/office/drawing/2014/main" id="{B69A672D-9AEF-4C46-906C-9DED1D516343}"/>
              </a:ext>
            </a:extLst>
          </p:cNvPr>
          <p:cNvSpPr txBox="1"/>
          <p:nvPr/>
        </p:nvSpPr>
        <p:spPr>
          <a:xfrm>
            <a:off x="5863580" y="6215539"/>
            <a:ext cx="40324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FFFFFF"/>
                </a:solidFill>
              </a:rPr>
              <a:t>Figures included from Estonia year 2017 starts from October 1st 201</a:t>
            </a:r>
            <a:endParaRPr lang="da-DK" sz="1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104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363239DC-42FB-4C3F-B739-7541358E1E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1026">
            <a:extLst>
              <a:ext uri="{FF2B5EF4-FFF2-40B4-BE49-F238E27FC236}">
                <a16:creationId xmlns:a16="http://schemas.microsoft.com/office/drawing/2014/main" id="{084713EC-527D-43EA-8810-AC93A1D92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1027">
            <a:extLst>
              <a:ext uri="{FF2B5EF4-FFF2-40B4-BE49-F238E27FC236}">
                <a16:creationId xmlns:a16="http://schemas.microsoft.com/office/drawing/2014/main" id="{8C2FEACE-46B4-4698-905D-0BED506A88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1028">
            <a:extLst>
              <a:ext uri="{FF2B5EF4-FFF2-40B4-BE49-F238E27FC236}">
                <a16:creationId xmlns:a16="http://schemas.microsoft.com/office/drawing/2014/main" id="{2E435E74-B9AC-4891-B6B7-3EBD96B1270F}"/>
              </a:ext>
            </a:extLst>
          </p:cNvPr>
          <p:cNvSpPr txBox="1">
            <a:spLocks noChangeArrowheads="1"/>
          </p:cNvSpPr>
          <p:nvPr/>
        </p:nvSpPr>
        <p:spPr>
          <a:xfrm>
            <a:off x="993100" y="937299"/>
            <a:ext cx="9101914" cy="973058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 of patients on the Lung waiting list at the end of the year 1990 – 2022</a:t>
            </a:r>
            <a:endParaRPr lang="en-GB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Object 38">
            <a:hlinkClick r:id="" action="ppaction://ole?verb=0"/>
            <a:extLst>
              <a:ext uri="{FF2B5EF4-FFF2-40B4-BE49-F238E27FC236}">
                <a16:creationId xmlns:a16="http://schemas.microsoft.com/office/drawing/2014/main" id="{FE1BE861-A2AF-4793-96F7-9E30D32952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3279965"/>
              </p:ext>
            </p:extLst>
          </p:nvPr>
        </p:nvGraphicFramePr>
        <p:xfrm>
          <a:off x="993100" y="2111375"/>
          <a:ext cx="9620672" cy="3936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38692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4801F4-B1D6-443E-A2E2-1D91031D5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 of Scandiatransplant</a:t>
            </a:r>
            <a:endParaRPr lang="da-DK" sz="5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948E7A6-9E3B-4F47-864F-1A0DC3EA7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5479"/>
            <a:ext cx="10972800" cy="4465321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to serve as a common organ exchange </a:t>
            </a:r>
            <a:r>
              <a:rPr lang="en-US" dirty="0" err="1"/>
              <a:t>organisation</a:t>
            </a:r>
            <a:r>
              <a:rPr lang="en-US" dirty="0"/>
              <a:t> and allocation resource for its member hospitals including kidney, liver, heart, lung, pancreas, pancreatic islet, liver cells, composite graft, intestinal and </a:t>
            </a:r>
            <a:r>
              <a:rPr lang="en-US" dirty="0" err="1"/>
              <a:t>multivisceral</a:t>
            </a:r>
            <a:r>
              <a:rPr lang="en-US" dirty="0"/>
              <a:t> transplantation. This is done transparently, using ethical principles and in full compliance with the national legislation of the members’ countries,</a:t>
            </a:r>
          </a:p>
          <a:p>
            <a:endParaRPr lang="da-DK" dirty="0"/>
          </a:p>
          <a:p>
            <a:r>
              <a:rPr lang="en-GB" dirty="0"/>
              <a:t>to maintain and operate a common waiting list for transplantation, </a:t>
            </a:r>
          </a:p>
          <a:p>
            <a:endParaRPr lang="da-DK" dirty="0"/>
          </a:p>
          <a:p>
            <a:r>
              <a:rPr lang="en-GB" dirty="0"/>
              <a:t>to ensure complete traceability from organ donors to patients,</a:t>
            </a:r>
          </a:p>
          <a:p>
            <a:endParaRPr lang="da-DK" dirty="0"/>
          </a:p>
          <a:p>
            <a:r>
              <a:rPr lang="en-GB" dirty="0"/>
              <a:t>to maintain and operate follow-up registries of transplanted patients,</a:t>
            </a:r>
          </a:p>
          <a:p>
            <a:endParaRPr lang="da-DK" dirty="0"/>
          </a:p>
          <a:p>
            <a:r>
              <a:rPr lang="en-GB" dirty="0"/>
              <a:t>to maintain and operate follow-up registries of living donors,</a:t>
            </a:r>
          </a:p>
          <a:p>
            <a:endParaRPr lang="da-DK" dirty="0"/>
          </a:p>
          <a:p>
            <a:r>
              <a:rPr lang="en-GB" dirty="0"/>
              <a:t>to serve as a collaborative platform through specialized working groups and advisory groups in order to facilitate best practice recommendations and policies optimizing retrieval, allocation and transplantation of organs, and</a:t>
            </a:r>
            <a:r>
              <a:rPr lang="da-DK" dirty="0"/>
              <a:t> </a:t>
            </a:r>
            <a:r>
              <a:rPr lang="en-GB" dirty="0"/>
              <a:t>to form a collaborative network for the member hospitals to promote research and development related to organ donation, allocation and transplantation.</a:t>
            </a:r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C554C7BC-58B8-419A-B6A9-38F9D2FD8F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491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65F56D2B-56F6-4C8F-BB12-E6AE412B22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3CA3077-AA8E-426C-860F-EDC7B3B1781B}"/>
              </a:ext>
            </a:extLst>
          </p:cNvPr>
          <p:cNvSpPr txBox="1">
            <a:spLocks noChangeArrowheads="1"/>
          </p:cNvSpPr>
          <p:nvPr/>
        </p:nvSpPr>
        <p:spPr>
          <a:xfrm>
            <a:off x="1627208" y="894560"/>
            <a:ext cx="7239000" cy="101277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Exchange criteria Lung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471F32C-14BA-44C5-82E1-09DB070BD0A6}"/>
              </a:ext>
            </a:extLst>
          </p:cNvPr>
          <p:cNvSpPr txBox="1">
            <a:spLocks noChangeArrowheads="1"/>
          </p:cNvSpPr>
          <p:nvPr/>
        </p:nvSpPr>
        <p:spPr>
          <a:xfrm>
            <a:off x="771525" y="1981200"/>
            <a:ext cx="8743950" cy="4114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da-DK" sz="2400" dirty="0"/>
              <a:t>Exchange obligation to highly urgent patients on waiting list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da-DK" dirty="0"/>
              <a:t>Priority 0: Patient on extra-corporeal circulatory support (ECMO, </a:t>
            </a:r>
            <a:r>
              <a:rPr lang="en-GB" altLang="da-DK" dirty="0" err="1"/>
              <a:t>Novalung</a:t>
            </a:r>
            <a:r>
              <a:rPr lang="en-GB" altLang="da-DK" dirty="0"/>
              <a:t> or other device) or ventilatory support*.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da-DK" dirty="0"/>
              <a:t>Priority 1: Patient with a rapid progression of organ failure with poor prognosis in a short time defined by the responsible centre*.</a:t>
            </a:r>
          </a:p>
          <a:p>
            <a:pPr marL="457200" lvl="1" indent="0">
              <a:buFont typeface="Wingdings 2"/>
              <a:buNone/>
            </a:pPr>
            <a:r>
              <a:rPr lang="en-GB" altLang="da-DK" dirty="0"/>
              <a:t>*max. three patients per centre per year (Tartu one per year).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a-DK" sz="2400" dirty="0"/>
              <a:t>Rota system for exchange of lungs between countries.</a:t>
            </a:r>
          </a:p>
          <a:p>
            <a:pPr marL="0" indent="0">
              <a:buFont typeface="Wingdings 2"/>
              <a:buNone/>
            </a:pPr>
            <a:endParaRPr lang="en-GB" altLang="da-DK" sz="2800" b="1" dirty="0"/>
          </a:p>
        </p:txBody>
      </p:sp>
    </p:spTree>
    <p:extLst>
      <p:ext uri="{BB962C8B-B14F-4D97-AF65-F5344CB8AC3E}">
        <p14:creationId xmlns:p14="http://schemas.microsoft.com/office/powerpoint/2010/main" val="70306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8C43757-CA9F-40F0-81A7-1073475BC3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ACE144FD-53B8-4527-981D-CCC2FAC4D665}"/>
              </a:ext>
            </a:extLst>
          </p:cNvPr>
          <p:cNvSpPr txBox="1">
            <a:spLocks/>
          </p:cNvSpPr>
          <p:nvPr/>
        </p:nvSpPr>
        <p:spPr>
          <a:xfrm>
            <a:off x="1810812" y="2568456"/>
            <a:ext cx="72390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a-DK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Pancreas and Islet Transplantation</a:t>
            </a:r>
          </a:p>
        </p:txBody>
      </p:sp>
    </p:spTree>
    <p:extLst>
      <p:ext uri="{BB962C8B-B14F-4D97-AF65-F5344CB8AC3E}">
        <p14:creationId xmlns:p14="http://schemas.microsoft.com/office/powerpoint/2010/main" val="31590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959F00FE-192A-42F8-B0F0-0D9DCB1AA9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493B906-3E83-4FAD-A548-B4945264419D}"/>
              </a:ext>
            </a:extLst>
          </p:cNvPr>
          <p:cNvSpPr txBox="1">
            <a:spLocks noChangeArrowheads="1"/>
          </p:cNvSpPr>
          <p:nvPr/>
        </p:nvSpPr>
        <p:spPr>
          <a:xfrm>
            <a:off x="1256599" y="990188"/>
            <a:ext cx="7719569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Exchange recommendations</a:t>
            </a:r>
            <a:b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Pancreas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8F52E16-0463-4C83-9442-DC6075D6AF16}"/>
              </a:ext>
            </a:extLst>
          </p:cNvPr>
          <p:cNvSpPr txBox="1">
            <a:spLocks noChangeArrowheads="1"/>
          </p:cNvSpPr>
          <p:nvPr/>
        </p:nvSpPr>
        <p:spPr>
          <a:xfrm>
            <a:off x="830684" y="2289740"/>
            <a:ext cx="8743950" cy="4114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Wingdings 2"/>
              <a:buNone/>
            </a:pPr>
            <a:r>
              <a:rPr lang="en-US" sz="2000" dirty="0"/>
              <a:t>If there is no suitable recipient in own </a:t>
            </a:r>
            <a:r>
              <a:rPr lang="en-US" sz="2000" dirty="0" err="1"/>
              <a:t>centre</a:t>
            </a:r>
            <a:r>
              <a:rPr lang="en-US" sz="2000" dirty="0"/>
              <a:t>, the pancreas (and kidney if SPK) is recommended to be offered to AB0 compatible recipients in other </a:t>
            </a:r>
            <a:r>
              <a:rPr lang="en-US" sz="2000" dirty="0" err="1"/>
              <a:t>centres</a:t>
            </a:r>
            <a:r>
              <a:rPr lang="en-US" sz="2000" dirty="0"/>
              <a:t>. The </a:t>
            </a:r>
            <a:r>
              <a:rPr lang="en-US" sz="2000" dirty="0" err="1"/>
              <a:t>centre</a:t>
            </a:r>
            <a:r>
              <a:rPr lang="en-US" sz="2000" dirty="0"/>
              <a:t> at the highest position on the </a:t>
            </a:r>
            <a:r>
              <a:rPr lang="en-US" sz="2000" dirty="0" err="1"/>
              <a:t>rota</a:t>
            </a:r>
            <a:r>
              <a:rPr lang="en-US" sz="2000" dirty="0"/>
              <a:t> list accepting the pancreas will receive it and be put last. Shipment of a kidney is only performed if no other kidney exchange obligation with higher priority (as defined by </a:t>
            </a:r>
            <a:r>
              <a:rPr lang="en-US" sz="2000" dirty="0" err="1"/>
              <a:t>Scandiatransplant</a:t>
            </a:r>
            <a:r>
              <a:rPr lang="en-US" sz="2000" dirty="0"/>
              <a:t>) exists. The receiving </a:t>
            </a:r>
            <a:r>
              <a:rPr lang="en-US" sz="2000" dirty="0" err="1"/>
              <a:t>centre</a:t>
            </a:r>
            <a:r>
              <a:rPr lang="en-US" sz="2000" dirty="0"/>
              <a:t> has the responsibility for the pancreas procurement. The receiving </a:t>
            </a:r>
            <a:r>
              <a:rPr lang="en-US" sz="2000" dirty="0" err="1"/>
              <a:t>centre</a:t>
            </a:r>
            <a:r>
              <a:rPr lang="en-US" sz="2000" dirty="0"/>
              <a:t> has to payback, as soon as possible, with an AB0 identical kidney of a quality acceptable to the recipient </a:t>
            </a:r>
            <a:r>
              <a:rPr lang="en-US" sz="2000" dirty="0" err="1"/>
              <a:t>centre</a:t>
            </a:r>
            <a:r>
              <a:rPr lang="en-US" sz="2000" dirty="0"/>
              <a:t>. There is no mandatory payback for the pancreas.</a:t>
            </a:r>
            <a:endParaRPr lang="en-GB" altLang="da-DK" sz="2000" b="1" dirty="0"/>
          </a:p>
        </p:txBody>
      </p:sp>
    </p:spTree>
    <p:extLst>
      <p:ext uri="{BB962C8B-B14F-4D97-AF65-F5344CB8AC3E}">
        <p14:creationId xmlns:p14="http://schemas.microsoft.com/office/powerpoint/2010/main" val="30470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3E73CCD1-E9F8-44BA-A5CF-9946C48D50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9FBFAE6C-C460-410E-BEE8-9B4D64E17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5D72E6C-F48F-4537-B71B-93CDD33587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06685453-F463-4342-8545-101456AEB4E7}"/>
              </a:ext>
            </a:extLst>
          </p:cNvPr>
          <p:cNvSpPr txBox="1">
            <a:spLocks noChangeArrowheads="1"/>
          </p:cNvSpPr>
          <p:nvPr/>
        </p:nvSpPr>
        <p:spPr>
          <a:xfrm>
            <a:off x="1498235" y="473645"/>
            <a:ext cx="9033812" cy="880412"/>
          </a:xfrm>
          <a:prstGeom prst="rect">
            <a:avLst/>
          </a:prstGeom>
        </p:spPr>
        <p:txBody>
          <a:bodyPr vert="horz" lIns="90488" tIns="44450" rIns="90488" bIns="44450" rtlCol="0" anchor="b">
            <a:normAutofit/>
          </a:bodyPr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Pancreas Transplantation  1988 – 2022</a:t>
            </a:r>
            <a:endParaRPr lang="en-GB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5EE52A8-EAD1-4642-AD8D-515DD79B62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8699596"/>
              </p:ext>
            </p:extLst>
          </p:nvPr>
        </p:nvGraphicFramePr>
        <p:xfrm>
          <a:off x="1727200" y="1539915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9044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8D3FC6AD-27F1-4781-AE76-27E6F5F36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298A9860-96FB-44B0-BE67-587E501F007C}"/>
              </a:ext>
            </a:extLst>
          </p:cNvPr>
          <p:cNvSpPr txBox="1">
            <a:spLocks/>
          </p:cNvSpPr>
          <p:nvPr/>
        </p:nvSpPr>
        <p:spPr>
          <a:xfrm>
            <a:off x="1768475" y="919073"/>
            <a:ext cx="7239000" cy="85257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a-DK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Islet Transplantation 1997-2022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A50631D-AD79-4E7C-B153-6558B532AC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4760271"/>
              </p:ext>
            </p:extLst>
          </p:nvPr>
        </p:nvGraphicFramePr>
        <p:xfrm>
          <a:off x="1727200" y="1539915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105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8DF52094-8B8C-4DEE-9808-85B8EE016D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948F7997-DA67-4948-A5B9-301F83C1C43C}"/>
              </a:ext>
            </a:extLst>
          </p:cNvPr>
          <p:cNvSpPr txBox="1">
            <a:spLocks/>
          </p:cNvSpPr>
          <p:nvPr/>
        </p:nvSpPr>
        <p:spPr>
          <a:xfrm>
            <a:off x="1930879" y="2589362"/>
            <a:ext cx="7239000" cy="2163792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99540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C554C7BC-58B8-419A-B6A9-38F9D2FD8F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5" name="Ellipse 11">
            <a:extLst>
              <a:ext uri="{FF2B5EF4-FFF2-40B4-BE49-F238E27FC236}">
                <a16:creationId xmlns:a16="http://schemas.microsoft.com/office/drawing/2014/main" id="{02D064D9-3600-4B1C-816A-12007FFE6141}"/>
              </a:ext>
            </a:extLst>
          </p:cNvPr>
          <p:cNvSpPr/>
          <p:nvPr/>
        </p:nvSpPr>
        <p:spPr>
          <a:xfrm>
            <a:off x="1416667" y="2487456"/>
            <a:ext cx="7200800" cy="576064"/>
          </a:xfrm>
          <a:prstGeom prst="ellipse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dirty="0" err="1"/>
              <a:t>Council</a:t>
            </a:r>
            <a:r>
              <a:rPr lang="da-DK" dirty="0"/>
              <a:t> of </a:t>
            </a:r>
            <a:r>
              <a:rPr lang="da-DK" dirty="0" err="1"/>
              <a:t>Representatives</a:t>
            </a:r>
            <a:endParaRPr lang="da-DK" dirty="0"/>
          </a:p>
        </p:txBody>
      </p:sp>
      <p:cxnSp>
        <p:nvCxnSpPr>
          <p:cNvPr id="11" name="Lige forbindelse 19">
            <a:extLst>
              <a:ext uri="{FF2B5EF4-FFF2-40B4-BE49-F238E27FC236}">
                <a16:creationId xmlns:a16="http://schemas.microsoft.com/office/drawing/2014/main" id="{8AE1164F-1B94-48D1-9104-99241AC2781F}"/>
              </a:ext>
            </a:extLst>
          </p:cNvPr>
          <p:cNvCxnSpPr>
            <a:cxnSpLocks/>
          </p:cNvCxnSpPr>
          <p:nvPr/>
        </p:nvCxnSpPr>
        <p:spPr>
          <a:xfrm>
            <a:off x="9031932" y="1357496"/>
            <a:ext cx="0" cy="370728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Lige forbindelse 37">
            <a:extLst>
              <a:ext uri="{FF2B5EF4-FFF2-40B4-BE49-F238E27FC236}">
                <a16:creationId xmlns:a16="http://schemas.microsoft.com/office/drawing/2014/main" id="{6F564AA3-15DE-42C0-810A-024FE2FEC473}"/>
              </a:ext>
            </a:extLst>
          </p:cNvPr>
          <p:cNvCxnSpPr>
            <a:cxnSpLocks/>
          </p:cNvCxnSpPr>
          <p:nvPr/>
        </p:nvCxnSpPr>
        <p:spPr>
          <a:xfrm>
            <a:off x="1035079" y="1346526"/>
            <a:ext cx="8984375" cy="1980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Lige forbindelse 39">
            <a:extLst>
              <a:ext uri="{FF2B5EF4-FFF2-40B4-BE49-F238E27FC236}">
                <a16:creationId xmlns:a16="http://schemas.microsoft.com/office/drawing/2014/main" id="{5170D152-E514-4114-AF74-2FCAFB0C9175}"/>
              </a:ext>
            </a:extLst>
          </p:cNvPr>
          <p:cNvCxnSpPr>
            <a:cxnSpLocks/>
          </p:cNvCxnSpPr>
          <p:nvPr/>
        </p:nvCxnSpPr>
        <p:spPr>
          <a:xfrm flipH="1" flipV="1">
            <a:off x="10019454" y="1348658"/>
            <a:ext cx="16576" cy="4813174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Lige forbindelse 42">
            <a:extLst>
              <a:ext uri="{FF2B5EF4-FFF2-40B4-BE49-F238E27FC236}">
                <a16:creationId xmlns:a16="http://schemas.microsoft.com/office/drawing/2014/main" id="{A8746AD0-D60A-48A6-BBDC-7EFE6941E35D}"/>
              </a:ext>
            </a:extLst>
          </p:cNvPr>
          <p:cNvCxnSpPr/>
          <p:nvPr/>
        </p:nvCxnSpPr>
        <p:spPr>
          <a:xfrm flipV="1">
            <a:off x="8167836" y="1370210"/>
            <a:ext cx="0" cy="36188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Lige forbindelse 46">
            <a:extLst>
              <a:ext uri="{FF2B5EF4-FFF2-40B4-BE49-F238E27FC236}">
                <a16:creationId xmlns:a16="http://schemas.microsoft.com/office/drawing/2014/main" id="{D4BD63AD-4676-4EAF-8F19-BB14D32F4FEA}"/>
              </a:ext>
            </a:extLst>
          </p:cNvPr>
          <p:cNvCxnSpPr/>
          <p:nvPr/>
        </p:nvCxnSpPr>
        <p:spPr>
          <a:xfrm flipV="1">
            <a:off x="5813550" y="1354879"/>
            <a:ext cx="0" cy="36188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Lige forbindelse 47">
            <a:extLst>
              <a:ext uri="{FF2B5EF4-FFF2-40B4-BE49-F238E27FC236}">
                <a16:creationId xmlns:a16="http://schemas.microsoft.com/office/drawing/2014/main" id="{98031BEF-11BD-4ECE-BF79-9561C6602B32}"/>
              </a:ext>
            </a:extLst>
          </p:cNvPr>
          <p:cNvCxnSpPr/>
          <p:nvPr/>
        </p:nvCxnSpPr>
        <p:spPr>
          <a:xfrm flipV="1">
            <a:off x="5040160" y="1348658"/>
            <a:ext cx="0" cy="36188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Lige forbindelse 48">
            <a:extLst>
              <a:ext uri="{FF2B5EF4-FFF2-40B4-BE49-F238E27FC236}">
                <a16:creationId xmlns:a16="http://schemas.microsoft.com/office/drawing/2014/main" id="{080D5B6E-7693-4165-8AC6-62228633CB76}"/>
              </a:ext>
            </a:extLst>
          </p:cNvPr>
          <p:cNvCxnSpPr>
            <a:cxnSpLocks/>
          </p:cNvCxnSpPr>
          <p:nvPr/>
        </p:nvCxnSpPr>
        <p:spPr>
          <a:xfrm flipV="1">
            <a:off x="1840150" y="1354879"/>
            <a:ext cx="0" cy="343456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Lige forbindelse 49">
            <a:extLst>
              <a:ext uri="{FF2B5EF4-FFF2-40B4-BE49-F238E27FC236}">
                <a16:creationId xmlns:a16="http://schemas.microsoft.com/office/drawing/2014/main" id="{3E16500C-C802-44A5-8D77-115EEDECA1B6}"/>
              </a:ext>
            </a:extLst>
          </p:cNvPr>
          <p:cNvCxnSpPr/>
          <p:nvPr/>
        </p:nvCxnSpPr>
        <p:spPr>
          <a:xfrm flipV="1">
            <a:off x="2575366" y="1366335"/>
            <a:ext cx="0" cy="36188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Lige forbindelse 50">
            <a:extLst>
              <a:ext uri="{FF2B5EF4-FFF2-40B4-BE49-F238E27FC236}">
                <a16:creationId xmlns:a16="http://schemas.microsoft.com/office/drawing/2014/main" id="{B541B92D-0C3B-4946-B815-5348DA6A6A33}"/>
              </a:ext>
            </a:extLst>
          </p:cNvPr>
          <p:cNvCxnSpPr>
            <a:cxnSpLocks/>
          </p:cNvCxnSpPr>
          <p:nvPr/>
        </p:nvCxnSpPr>
        <p:spPr>
          <a:xfrm flipV="1">
            <a:off x="1035079" y="1346526"/>
            <a:ext cx="0" cy="38910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Ellipse 52">
            <a:extLst>
              <a:ext uri="{FF2B5EF4-FFF2-40B4-BE49-F238E27FC236}">
                <a16:creationId xmlns:a16="http://schemas.microsoft.com/office/drawing/2014/main" id="{2077501C-0AEA-4376-8747-5964BB2B71D0}"/>
              </a:ext>
            </a:extLst>
          </p:cNvPr>
          <p:cNvSpPr/>
          <p:nvPr/>
        </p:nvSpPr>
        <p:spPr>
          <a:xfrm>
            <a:off x="2095638" y="3268998"/>
            <a:ext cx="5848369" cy="668845"/>
          </a:xfrm>
          <a:prstGeom prst="ellips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dirty="0"/>
              <a:t>Chair</a:t>
            </a:r>
          </a:p>
          <a:p>
            <a:pPr algn="ctr"/>
            <a:r>
              <a:rPr lang="da-DK" dirty="0"/>
              <a:t>Board</a:t>
            </a:r>
          </a:p>
        </p:txBody>
      </p:sp>
      <p:cxnSp>
        <p:nvCxnSpPr>
          <p:cNvPr id="23" name="Lige forbindelse 26">
            <a:extLst>
              <a:ext uri="{FF2B5EF4-FFF2-40B4-BE49-F238E27FC236}">
                <a16:creationId xmlns:a16="http://schemas.microsoft.com/office/drawing/2014/main" id="{14724225-7E58-40CE-9228-C72635F3F259}"/>
              </a:ext>
            </a:extLst>
          </p:cNvPr>
          <p:cNvCxnSpPr>
            <a:cxnSpLocks/>
          </p:cNvCxnSpPr>
          <p:nvPr/>
        </p:nvCxnSpPr>
        <p:spPr>
          <a:xfrm>
            <a:off x="5017067" y="5105040"/>
            <a:ext cx="0" cy="62249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ektangel 29">
            <a:extLst>
              <a:ext uri="{FF2B5EF4-FFF2-40B4-BE49-F238E27FC236}">
                <a16:creationId xmlns:a16="http://schemas.microsoft.com/office/drawing/2014/main" id="{81ECAFD2-505C-4608-A561-86C73970D7BB}"/>
              </a:ext>
            </a:extLst>
          </p:cNvPr>
          <p:cNvSpPr/>
          <p:nvPr/>
        </p:nvSpPr>
        <p:spPr>
          <a:xfrm>
            <a:off x="2668535" y="4317040"/>
            <a:ext cx="4702575" cy="778131"/>
          </a:xfrm>
          <a:prstGeom prst="rect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dirty="0"/>
              <a:t>Medical </a:t>
            </a:r>
            <a:r>
              <a:rPr lang="da-DK" dirty="0" err="1"/>
              <a:t>Director</a:t>
            </a:r>
            <a:endParaRPr lang="da-DK" dirty="0"/>
          </a:p>
          <a:p>
            <a:pPr algn="ctr"/>
            <a:r>
              <a:rPr lang="da-DK" dirty="0"/>
              <a:t>Scandiatransplant </a:t>
            </a:r>
            <a:r>
              <a:rPr lang="da-DK" dirty="0" err="1"/>
              <a:t>office</a:t>
            </a:r>
            <a:endParaRPr lang="da-DK" dirty="0"/>
          </a:p>
        </p:txBody>
      </p:sp>
      <p:cxnSp>
        <p:nvCxnSpPr>
          <p:cNvPr id="25" name="Lige forbindelse 67">
            <a:extLst>
              <a:ext uri="{FF2B5EF4-FFF2-40B4-BE49-F238E27FC236}">
                <a16:creationId xmlns:a16="http://schemas.microsoft.com/office/drawing/2014/main" id="{613A847A-69A7-4090-8DBD-BCDCA580DAFD}"/>
              </a:ext>
            </a:extLst>
          </p:cNvPr>
          <p:cNvCxnSpPr>
            <a:cxnSpLocks/>
            <a:stCxn id="22" idx="4"/>
            <a:endCxn id="24" idx="0"/>
          </p:cNvCxnSpPr>
          <p:nvPr/>
        </p:nvCxnSpPr>
        <p:spPr>
          <a:xfrm>
            <a:off x="5019823" y="3937843"/>
            <a:ext cx="0" cy="379197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Lige forbindelse 70">
            <a:extLst>
              <a:ext uri="{FF2B5EF4-FFF2-40B4-BE49-F238E27FC236}">
                <a16:creationId xmlns:a16="http://schemas.microsoft.com/office/drawing/2014/main" id="{4D99F7B5-9B35-47A2-ADC3-482775FBC032}"/>
              </a:ext>
            </a:extLst>
          </p:cNvPr>
          <p:cNvCxnSpPr>
            <a:cxnSpLocks/>
          </p:cNvCxnSpPr>
          <p:nvPr/>
        </p:nvCxnSpPr>
        <p:spPr>
          <a:xfrm flipV="1">
            <a:off x="3415308" y="1366335"/>
            <a:ext cx="0" cy="332000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Lige forbindelse 71">
            <a:extLst>
              <a:ext uri="{FF2B5EF4-FFF2-40B4-BE49-F238E27FC236}">
                <a16:creationId xmlns:a16="http://schemas.microsoft.com/office/drawing/2014/main" id="{995BE44C-9B65-4EF4-A9BF-DD787ED01917}"/>
              </a:ext>
            </a:extLst>
          </p:cNvPr>
          <p:cNvCxnSpPr/>
          <p:nvPr/>
        </p:nvCxnSpPr>
        <p:spPr>
          <a:xfrm flipV="1">
            <a:off x="4207396" y="1366335"/>
            <a:ext cx="0" cy="36188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Lige forbindelse 76">
            <a:extLst>
              <a:ext uri="{FF2B5EF4-FFF2-40B4-BE49-F238E27FC236}">
                <a16:creationId xmlns:a16="http://schemas.microsoft.com/office/drawing/2014/main" id="{94688FCF-8B2E-487B-ABB3-545DAFA8030E}"/>
              </a:ext>
            </a:extLst>
          </p:cNvPr>
          <p:cNvCxnSpPr/>
          <p:nvPr/>
        </p:nvCxnSpPr>
        <p:spPr>
          <a:xfrm flipV="1">
            <a:off x="7437023" y="1357496"/>
            <a:ext cx="0" cy="36188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Lige forbindelse 81">
            <a:extLst>
              <a:ext uri="{FF2B5EF4-FFF2-40B4-BE49-F238E27FC236}">
                <a16:creationId xmlns:a16="http://schemas.microsoft.com/office/drawing/2014/main" id="{66B9E474-77DE-486E-8C31-E50633E4457B}"/>
              </a:ext>
            </a:extLst>
          </p:cNvPr>
          <p:cNvCxnSpPr>
            <a:cxnSpLocks/>
            <a:endCxn id="2" idx="3"/>
          </p:cNvCxnSpPr>
          <p:nvPr/>
        </p:nvCxnSpPr>
        <p:spPr>
          <a:xfrm flipH="1" flipV="1">
            <a:off x="7546831" y="6116596"/>
            <a:ext cx="2472625" cy="45236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Lige forbindelse 83">
            <a:extLst>
              <a:ext uri="{FF2B5EF4-FFF2-40B4-BE49-F238E27FC236}">
                <a16:creationId xmlns:a16="http://schemas.microsoft.com/office/drawing/2014/main" id="{B37201EF-DB71-4F6C-B1A7-7B75C02458E4}"/>
              </a:ext>
            </a:extLst>
          </p:cNvPr>
          <p:cNvCxnSpPr>
            <a:cxnSpLocks/>
            <a:stCxn id="5" idx="4"/>
            <a:endCxn id="22" idx="0"/>
          </p:cNvCxnSpPr>
          <p:nvPr/>
        </p:nvCxnSpPr>
        <p:spPr>
          <a:xfrm>
            <a:off x="5017067" y="3063520"/>
            <a:ext cx="2756" cy="205478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Lige forbindelse 90">
            <a:extLst>
              <a:ext uri="{FF2B5EF4-FFF2-40B4-BE49-F238E27FC236}">
                <a16:creationId xmlns:a16="http://schemas.microsoft.com/office/drawing/2014/main" id="{E37BE84A-6BAC-4EB6-8B01-3EF1EA645A5A}"/>
              </a:ext>
            </a:extLst>
          </p:cNvPr>
          <p:cNvCxnSpPr>
            <a:cxnSpLocks/>
            <a:stCxn id="22" idx="6"/>
          </p:cNvCxnSpPr>
          <p:nvPr/>
        </p:nvCxnSpPr>
        <p:spPr>
          <a:xfrm>
            <a:off x="7944007" y="3603421"/>
            <a:ext cx="934822" cy="334422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Lige forbindelse 94">
            <a:extLst>
              <a:ext uri="{FF2B5EF4-FFF2-40B4-BE49-F238E27FC236}">
                <a16:creationId xmlns:a16="http://schemas.microsoft.com/office/drawing/2014/main" id="{CE8015B2-E159-499E-9C19-E598E544AA93}"/>
              </a:ext>
            </a:extLst>
          </p:cNvPr>
          <p:cNvCxnSpPr>
            <a:cxnSpLocks/>
            <a:stCxn id="24" idx="3"/>
          </p:cNvCxnSpPr>
          <p:nvPr/>
        </p:nvCxnSpPr>
        <p:spPr>
          <a:xfrm flipV="1">
            <a:off x="7371110" y="4187500"/>
            <a:ext cx="1501267" cy="518606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Lige forbindelse 24">
            <a:extLst>
              <a:ext uri="{FF2B5EF4-FFF2-40B4-BE49-F238E27FC236}">
                <a16:creationId xmlns:a16="http://schemas.microsoft.com/office/drawing/2014/main" id="{9E555906-D678-41A1-B904-A001E42FFFC3}"/>
              </a:ext>
            </a:extLst>
          </p:cNvPr>
          <p:cNvCxnSpPr>
            <a:cxnSpLocks/>
            <a:stCxn id="24" idx="3"/>
          </p:cNvCxnSpPr>
          <p:nvPr/>
        </p:nvCxnSpPr>
        <p:spPr>
          <a:xfrm>
            <a:off x="7371110" y="4706106"/>
            <a:ext cx="1305669" cy="1455725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Lige forbindelse 66">
            <a:extLst>
              <a:ext uri="{FF2B5EF4-FFF2-40B4-BE49-F238E27FC236}">
                <a16:creationId xmlns:a16="http://schemas.microsoft.com/office/drawing/2014/main" id="{E93857CA-7484-4211-9A18-8D90826D7732}"/>
              </a:ext>
            </a:extLst>
          </p:cNvPr>
          <p:cNvCxnSpPr/>
          <p:nvPr/>
        </p:nvCxnSpPr>
        <p:spPr>
          <a:xfrm flipV="1">
            <a:off x="6583660" y="1366335"/>
            <a:ext cx="0" cy="36188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9" name="Tabel 14">
            <a:extLst>
              <a:ext uri="{FF2B5EF4-FFF2-40B4-BE49-F238E27FC236}">
                <a16:creationId xmlns:a16="http://schemas.microsoft.com/office/drawing/2014/main" id="{6E10813C-BE49-481A-8424-4327A518E5FE}"/>
              </a:ext>
            </a:extLst>
          </p:cNvPr>
          <p:cNvGraphicFramePr>
            <a:graphicFrameLocks noGrp="1"/>
          </p:cNvGraphicFramePr>
          <p:nvPr/>
        </p:nvGraphicFramePr>
        <p:xfrm>
          <a:off x="8893756" y="2620061"/>
          <a:ext cx="90872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720">
                  <a:extLst>
                    <a:ext uri="{9D8B030D-6E8A-4147-A177-3AD203B41FA5}">
                      <a16:colId xmlns:a16="http://schemas.microsoft.com/office/drawing/2014/main" val="39988094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NKG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6264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NLTG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4905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SHLG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7775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l-GR" b="0" dirty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TG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3658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NTCG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7608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STTG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0490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NTC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8564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INF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650596"/>
                  </a:ext>
                </a:extLst>
              </a:tr>
            </a:tbl>
          </a:graphicData>
        </a:graphic>
      </p:graphicFrame>
      <p:sp>
        <p:nvSpPr>
          <p:cNvPr id="2" name="Flowchart: Terminator 1">
            <a:extLst>
              <a:ext uri="{FF2B5EF4-FFF2-40B4-BE49-F238E27FC236}">
                <a16:creationId xmlns:a16="http://schemas.microsoft.com/office/drawing/2014/main" id="{EB053229-D4EC-41B8-BE4B-C648B07C489A}"/>
              </a:ext>
            </a:extLst>
          </p:cNvPr>
          <p:cNvSpPr/>
          <p:nvPr/>
        </p:nvSpPr>
        <p:spPr>
          <a:xfrm>
            <a:off x="2492814" y="5727539"/>
            <a:ext cx="5054017" cy="778113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733686-092C-4E45-AA1A-335F4ADF77EB}"/>
              </a:ext>
            </a:extLst>
          </p:cNvPr>
          <p:cNvSpPr txBox="1"/>
          <p:nvPr/>
        </p:nvSpPr>
        <p:spPr>
          <a:xfrm>
            <a:off x="3167530" y="5698877"/>
            <a:ext cx="3704585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Scandiatransplant     </a:t>
            </a:r>
          </a:p>
          <a:p>
            <a:pPr algn="ctr"/>
            <a:r>
              <a:rPr lang="da-DK" dirty="0"/>
              <a:t>  IT system YASWA</a:t>
            </a:r>
          </a:p>
        </p:txBody>
      </p:sp>
      <p:graphicFrame>
        <p:nvGraphicFramePr>
          <p:cNvPr id="44" name="Table 44">
            <a:extLst>
              <a:ext uri="{FF2B5EF4-FFF2-40B4-BE49-F238E27FC236}">
                <a16:creationId xmlns:a16="http://schemas.microsoft.com/office/drawing/2014/main" id="{B87A29D9-EF65-4B45-9887-A5A57CC827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443070"/>
              </p:ext>
            </p:extLst>
          </p:nvPr>
        </p:nvGraphicFramePr>
        <p:xfrm>
          <a:off x="553785" y="1731209"/>
          <a:ext cx="9062849" cy="5181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82162">
                  <a:extLst>
                    <a:ext uri="{9D8B030D-6E8A-4147-A177-3AD203B41FA5}">
                      <a16:colId xmlns:a16="http://schemas.microsoft.com/office/drawing/2014/main" val="1644046493"/>
                    </a:ext>
                  </a:extLst>
                </a:gridCol>
                <a:gridCol w="611531">
                  <a:extLst>
                    <a:ext uri="{9D8B030D-6E8A-4147-A177-3AD203B41FA5}">
                      <a16:colId xmlns:a16="http://schemas.microsoft.com/office/drawing/2014/main" val="1243814512"/>
                    </a:ext>
                  </a:extLst>
                </a:gridCol>
                <a:gridCol w="871758">
                  <a:extLst>
                    <a:ext uri="{9D8B030D-6E8A-4147-A177-3AD203B41FA5}">
                      <a16:colId xmlns:a16="http://schemas.microsoft.com/office/drawing/2014/main" val="2606817943"/>
                    </a:ext>
                  </a:extLst>
                </a:gridCol>
                <a:gridCol w="897780">
                  <a:extLst>
                    <a:ext uri="{9D8B030D-6E8A-4147-A177-3AD203B41FA5}">
                      <a16:colId xmlns:a16="http://schemas.microsoft.com/office/drawing/2014/main" val="1114766504"/>
                    </a:ext>
                  </a:extLst>
                </a:gridCol>
                <a:gridCol w="780678">
                  <a:extLst>
                    <a:ext uri="{9D8B030D-6E8A-4147-A177-3AD203B41FA5}">
                      <a16:colId xmlns:a16="http://schemas.microsoft.com/office/drawing/2014/main" val="1365731079"/>
                    </a:ext>
                  </a:extLst>
                </a:gridCol>
                <a:gridCol w="793690">
                  <a:extLst>
                    <a:ext uri="{9D8B030D-6E8A-4147-A177-3AD203B41FA5}">
                      <a16:colId xmlns:a16="http://schemas.microsoft.com/office/drawing/2014/main" val="648965141"/>
                    </a:ext>
                  </a:extLst>
                </a:gridCol>
                <a:gridCol w="767667">
                  <a:extLst>
                    <a:ext uri="{9D8B030D-6E8A-4147-A177-3AD203B41FA5}">
                      <a16:colId xmlns:a16="http://schemas.microsoft.com/office/drawing/2014/main" val="900016281"/>
                    </a:ext>
                  </a:extLst>
                </a:gridCol>
                <a:gridCol w="832724">
                  <a:extLst>
                    <a:ext uri="{9D8B030D-6E8A-4147-A177-3AD203B41FA5}">
                      <a16:colId xmlns:a16="http://schemas.microsoft.com/office/drawing/2014/main" val="3343530414"/>
                    </a:ext>
                  </a:extLst>
                </a:gridCol>
                <a:gridCol w="936815">
                  <a:extLst>
                    <a:ext uri="{9D8B030D-6E8A-4147-A177-3AD203B41FA5}">
                      <a16:colId xmlns:a16="http://schemas.microsoft.com/office/drawing/2014/main" val="1387475178"/>
                    </a:ext>
                  </a:extLst>
                </a:gridCol>
                <a:gridCol w="901520">
                  <a:extLst>
                    <a:ext uri="{9D8B030D-6E8A-4147-A177-3AD203B41FA5}">
                      <a16:colId xmlns:a16="http://schemas.microsoft.com/office/drawing/2014/main" val="2403558597"/>
                    </a:ext>
                  </a:extLst>
                </a:gridCol>
                <a:gridCol w="686524">
                  <a:extLst>
                    <a:ext uri="{9D8B030D-6E8A-4147-A177-3AD203B41FA5}">
                      <a16:colId xmlns:a16="http://schemas.microsoft.com/office/drawing/2014/main" val="1512753730"/>
                    </a:ext>
                  </a:extLst>
                </a:gridCol>
              </a:tblGrid>
              <a:tr h="165912">
                <a:tc>
                  <a:txBody>
                    <a:bodyPr/>
                    <a:lstStyle/>
                    <a:p>
                      <a:r>
                        <a:rPr lang="da-DK" sz="1400" dirty="0"/>
                        <a:t>Reykjavik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Oslo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err="1"/>
                        <a:t>Gothen</a:t>
                      </a:r>
                      <a:r>
                        <a:rPr lang="en-IE" sz="1400" dirty="0"/>
                        <a:t>-burg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/>
                        <a:t>Uppsala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/>
                        <a:t>Stock-holm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err="1"/>
                        <a:t>Skåne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Copen-hagen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Odense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Aarhus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Helsinki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Tartu</a:t>
                      </a:r>
                    </a:p>
                    <a:p>
                      <a:pPr algn="l"/>
                      <a:endParaRPr lang="en-IE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742992"/>
                  </a:ext>
                </a:extLst>
              </a:tr>
            </a:tbl>
          </a:graphicData>
        </a:graphic>
      </p:graphicFrame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0E88804-DC45-40F7-9A37-A21AD4369191}"/>
              </a:ext>
            </a:extLst>
          </p:cNvPr>
          <p:cNvCxnSpPr/>
          <p:nvPr/>
        </p:nvCxnSpPr>
        <p:spPr>
          <a:xfrm>
            <a:off x="1035079" y="2249369"/>
            <a:ext cx="805071" cy="3706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1EC091D-2C04-41A7-BB94-39DF9B3AF4A7}"/>
              </a:ext>
            </a:extLst>
          </p:cNvPr>
          <p:cNvCxnSpPr>
            <a:cxnSpLocks/>
          </p:cNvCxnSpPr>
          <p:nvPr/>
        </p:nvCxnSpPr>
        <p:spPr>
          <a:xfrm>
            <a:off x="1846115" y="2259267"/>
            <a:ext cx="270324" cy="3511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041C62F6-E041-41F5-8881-1741FD968979}"/>
              </a:ext>
            </a:extLst>
          </p:cNvPr>
          <p:cNvCxnSpPr>
            <a:cxnSpLocks/>
          </p:cNvCxnSpPr>
          <p:nvPr/>
        </p:nvCxnSpPr>
        <p:spPr>
          <a:xfrm>
            <a:off x="2492814" y="2281978"/>
            <a:ext cx="121352" cy="2915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91B22A54-85BD-4AC5-AF2B-3FE6A29CAE86}"/>
              </a:ext>
            </a:extLst>
          </p:cNvPr>
          <p:cNvCxnSpPr>
            <a:cxnSpLocks/>
          </p:cNvCxnSpPr>
          <p:nvPr/>
        </p:nvCxnSpPr>
        <p:spPr>
          <a:xfrm>
            <a:off x="3415309" y="2259267"/>
            <a:ext cx="44041" cy="2281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FC5FAA6-9A43-4836-B71B-D236919FE1A7}"/>
              </a:ext>
            </a:extLst>
          </p:cNvPr>
          <p:cNvCxnSpPr>
            <a:cxnSpLocks/>
          </p:cNvCxnSpPr>
          <p:nvPr/>
        </p:nvCxnSpPr>
        <p:spPr>
          <a:xfrm>
            <a:off x="4194710" y="2249369"/>
            <a:ext cx="0" cy="2054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89C5451-1576-4E70-95AE-2865014F1F2F}"/>
              </a:ext>
            </a:extLst>
          </p:cNvPr>
          <p:cNvCxnSpPr>
            <a:cxnSpLocks/>
            <a:stCxn id="44" idx="2"/>
          </p:cNvCxnSpPr>
          <p:nvPr/>
        </p:nvCxnSpPr>
        <p:spPr>
          <a:xfrm>
            <a:off x="5085209" y="2249369"/>
            <a:ext cx="0" cy="2566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9770860-8F14-4D0B-BB8A-01866CB79054}"/>
              </a:ext>
            </a:extLst>
          </p:cNvPr>
          <p:cNvCxnSpPr>
            <a:cxnSpLocks/>
          </p:cNvCxnSpPr>
          <p:nvPr/>
        </p:nvCxnSpPr>
        <p:spPr>
          <a:xfrm flipH="1">
            <a:off x="5813550" y="2233340"/>
            <a:ext cx="3233" cy="3208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EA50478D-B8FA-4068-B0E5-2BA1AFFAB426}"/>
              </a:ext>
            </a:extLst>
          </p:cNvPr>
          <p:cNvCxnSpPr>
            <a:cxnSpLocks/>
          </p:cNvCxnSpPr>
          <p:nvPr/>
        </p:nvCxnSpPr>
        <p:spPr>
          <a:xfrm>
            <a:off x="6577146" y="2273913"/>
            <a:ext cx="6514" cy="2135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F182896-A2AC-42D0-AB95-3A0E85936B79}"/>
              </a:ext>
            </a:extLst>
          </p:cNvPr>
          <p:cNvCxnSpPr>
            <a:cxnSpLocks/>
          </p:cNvCxnSpPr>
          <p:nvPr/>
        </p:nvCxnSpPr>
        <p:spPr>
          <a:xfrm flipH="1">
            <a:off x="7357676" y="2234413"/>
            <a:ext cx="127064" cy="3197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1015E084-0958-4490-B2EE-58FD59FC7BEF}"/>
              </a:ext>
            </a:extLst>
          </p:cNvPr>
          <p:cNvCxnSpPr>
            <a:cxnSpLocks/>
          </p:cNvCxnSpPr>
          <p:nvPr/>
        </p:nvCxnSpPr>
        <p:spPr>
          <a:xfrm flipH="1">
            <a:off x="7814681" y="2247565"/>
            <a:ext cx="439291" cy="3259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9B11A9A6-0E94-4D39-92F6-71B3C9CE0463}"/>
              </a:ext>
            </a:extLst>
          </p:cNvPr>
          <p:cNvCxnSpPr>
            <a:cxnSpLocks/>
          </p:cNvCxnSpPr>
          <p:nvPr/>
        </p:nvCxnSpPr>
        <p:spPr>
          <a:xfrm flipH="1">
            <a:off x="8258756" y="2235933"/>
            <a:ext cx="943696" cy="3981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717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42A612-B0B3-4151-A030-55C43382E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921512"/>
          </a:xfrm>
        </p:spPr>
        <p:txBody>
          <a:bodyPr>
            <a:normAutofit/>
          </a:bodyPr>
          <a:lstStyle/>
          <a:p>
            <a:r>
              <a:rPr lang="da-DK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Awarded Grants in 2022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8EF7147-7D51-41C1-8A9A-BAB659E094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67036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a-DK" u="sng" dirty="0"/>
              <a:t>Reseach Grants</a:t>
            </a:r>
            <a:br>
              <a:rPr lang="da-DK" u="sng" dirty="0"/>
            </a:br>
            <a:endParaRPr lang="en-IE" sz="2200" b="0" i="0" dirty="0">
              <a:solidFill>
                <a:srgbClr val="000000"/>
              </a:solidFill>
              <a:effectLst/>
              <a:latin typeface="Lucida Grand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</a:rPr>
              <a:t>Principal investigator: Tor </a:t>
            </a:r>
            <a:r>
              <a:rPr lang="en-US" b="0" i="0" dirty="0" err="1">
                <a:solidFill>
                  <a:srgbClr val="000000"/>
                </a:solidFill>
                <a:effectLst/>
              </a:rPr>
              <a:t>Skibsted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</a:rPr>
              <a:t>Clemmensen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"Semiautomatic optical coherence tomography evaluation of early cardiac allograft vasculopathy development after heart transplantation: The </a:t>
            </a:r>
            <a:r>
              <a:rPr lang="en-US" b="0" i="0" dirty="0" err="1">
                <a:solidFill>
                  <a:srgbClr val="000000"/>
                </a:solidFill>
                <a:effectLst/>
              </a:rPr>
              <a:t>AutoOCT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study". Supported with 16.000 DKK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</a:rPr>
              <a:t>Principal investigator: Jana Ekberg "Long-term follow-up of steroid avoidance in kidney transplant recipients in a randomized controlled trial - SAILOR II study". Supported with 230.000 DKK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</a:rPr>
              <a:t>Principal investigator: </a:t>
            </a:r>
            <a:r>
              <a:rPr lang="en-US" b="0" i="0" dirty="0" err="1">
                <a:solidFill>
                  <a:srgbClr val="000000"/>
                </a:solidFill>
                <a:effectLst/>
              </a:rPr>
              <a:t>Terhi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</a:rPr>
              <a:t>Friman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"Solid organ transplantation and cancer; post-transplant lymphoproliferative disorder (PTLD) study". Supported with 90.000 DKK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</a:rPr>
              <a:t>Principal investigator: Hans-Christian </a:t>
            </a:r>
            <a:r>
              <a:rPr lang="en-US" b="0" i="0" dirty="0" err="1">
                <a:solidFill>
                  <a:srgbClr val="000000"/>
                </a:solidFill>
                <a:effectLst/>
              </a:rPr>
              <a:t>Pommergaard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"Early detection of de novo cancer in liver transplant recipients study". Supported with 200.000 DKK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1CE10AA-3D17-4A21-8679-7882587B636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a-DK" u="sng" dirty="0"/>
              <a:t>Travel </a:t>
            </a:r>
            <a:r>
              <a:rPr lang="da-DK" u="sng" dirty="0" err="1"/>
              <a:t>Grants</a:t>
            </a:r>
            <a:endParaRPr lang="da-DK" u="sng" dirty="0"/>
          </a:p>
          <a:p>
            <a:pPr marL="0" indent="0">
              <a:buNone/>
            </a:pPr>
            <a:endParaRPr lang="da-DK" u="sng" dirty="0"/>
          </a:p>
          <a:p>
            <a:pPr marL="0" indent="0" algn="l">
              <a:buNone/>
            </a:pPr>
            <a:r>
              <a:rPr lang="da-DK" b="0" i="0" dirty="0">
                <a:solidFill>
                  <a:srgbClr val="000000"/>
                </a:solidFill>
                <a:effectLst/>
              </a:rPr>
              <a:t>From </a:t>
            </a:r>
            <a:r>
              <a:rPr lang="da-DK" dirty="0">
                <a:solidFill>
                  <a:srgbClr val="000000"/>
                </a:solidFill>
              </a:rPr>
              <a:t>Copenhagen</a:t>
            </a:r>
            <a:r>
              <a:rPr lang="da-DK" b="0" i="0" dirty="0">
                <a:solidFill>
                  <a:srgbClr val="000000"/>
                </a:solidFill>
                <a:effectLst/>
              </a:rPr>
              <a:t>: </a:t>
            </a:r>
            <a:endParaRPr lang="da-DK" dirty="0">
              <a:solidFill>
                <a:srgbClr val="000000"/>
              </a:solidFill>
            </a:endParaRPr>
          </a:p>
          <a:p>
            <a:r>
              <a:rPr lang="da-DK" b="0" i="0" dirty="0">
                <a:solidFill>
                  <a:srgbClr val="000000"/>
                </a:solidFill>
                <a:effectLst/>
              </a:rPr>
              <a:t>Delal Akdag, </a:t>
            </a:r>
            <a:r>
              <a:rPr lang="da-DK" b="0" i="0" dirty="0" err="1">
                <a:solidFill>
                  <a:srgbClr val="000000"/>
                </a:solidFill>
                <a:effectLst/>
              </a:rPr>
              <a:t>was</a:t>
            </a:r>
            <a:r>
              <a:rPr lang="da-DK" b="0" i="0" dirty="0">
                <a:solidFill>
                  <a:srgbClr val="000000"/>
                </a:solidFill>
                <a:effectLst/>
              </a:rPr>
              <a:t> </a:t>
            </a:r>
            <a:r>
              <a:rPr lang="da-DK" b="0" i="0" dirty="0" err="1">
                <a:solidFill>
                  <a:srgbClr val="000000"/>
                </a:solidFill>
                <a:effectLst/>
              </a:rPr>
              <a:t>granted</a:t>
            </a:r>
            <a:r>
              <a:rPr lang="da-DK" b="0" i="0" dirty="0">
                <a:solidFill>
                  <a:srgbClr val="000000"/>
                </a:solidFill>
                <a:effectLst/>
              </a:rPr>
              <a:t> 24.000 DKK</a:t>
            </a:r>
          </a:p>
          <a:p>
            <a:r>
              <a:rPr lang="da-DK" b="0" i="0" dirty="0">
                <a:solidFill>
                  <a:srgbClr val="000000"/>
                </a:solidFill>
                <a:effectLst/>
              </a:rPr>
              <a:t>H.C. </a:t>
            </a:r>
            <a:r>
              <a:rPr lang="da-DK" b="0" i="0" dirty="0" err="1">
                <a:solidFill>
                  <a:srgbClr val="000000"/>
                </a:solidFill>
                <a:effectLst/>
              </a:rPr>
              <a:t>Pommergaard</a:t>
            </a:r>
            <a:r>
              <a:rPr lang="da-DK" b="0" i="0" dirty="0">
                <a:solidFill>
                  <a:srgbClr val="000000"/>
                </a:solidFill>
                <a:effectLst/>
              </a:rPr>
              <a:t>, </a:t>
            </a:r>
            <a:r>
              <a:rPr lang="da-DK" b="0" i="0" dirty="0" err="1">
                <a:solidFill>
                  <a:srgbClr val="000000"/>
                </a:solidFill>
                <a:effectLst/>
              </a:rPr>
              <a:t>was</a:t>
            </a:r>
            <a:r>
              <a:rPr lang="da-DK" b="0" i="0" dirty="0">
                <a:solidFill>
                  <a:srgbClr val="000000"/>
                </a:solidFill>
                <a:effectLst/>
              </a:rPr>
              <a:t> </a:t>
            </a:r>
            <a:r>
              <a:rPr lang="da-DK" b="0" i="0" dirty="0" err="1">
                <a:solidFill>
                  <a:srgbClr val="000000"/>
                </a:solidFill>
                <a:effectLst/>
              </a:rPr>
              <a:t>granted</a:t>
            </a:r>
            <a:r>
              <a:rPr lang="da-DK" b="0" i="0" dirty="0">
                <a:solidFill>
                  <a:srgbClr val="000000"/>
                </a:solidFill>
                <a:effectLst/>
              </a:rPr>
              <a:t> 24.000 DKK</a:t>
            </a:r>
          </a:p>
          <a:p>
            <a:pPr marL="0" indent="0" algn="l">
              <a:buNone/>
            </a:pPr>
            <a:endParaRPr lang="da-DK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da-DK" b="0" i="0" dirty="0">
                <a:solidFill>
                  <a:srgbClr val="000000"/>
                </a:solidFill>
                <a:effectLst/>
              </a:rPr>
              <a:t>From Odense: </a:t>
            </a:r>
          </a:p>
          <a:p>
            <a:r>
              <a:rPr lang="da-DK" b="0" i="0" dirty="0">
                <a:solidFill>
                  <a:srgbClr val="000000"/>
                </a:solidFill>
                <a:effectLst/>
              </a:rPr>
              <a:t>Gitte Chor Pedersen, </a:t>
            </a:r>
            <a:r>
              <a:rPr lang="da-DK" b="0" i="0" dirty="0" err="1">
                <a:solidFill>
                  <a:srgbClr val="000000"/>
                </a:solidFill>
                <a:effectLst/>
              </a:rPr>
              <a:t>was</a:t>
            </a:r>
            <a:r>
              <a:rPr lang="da-DK" b="0" i="0" dirty="0">
                <a:solidFill>
                  <a:srgbClr val="000000"/>
                </a:solidFill>
                <a:effectLst/>
              </a:rPr>
              <a:t> </a:t>
            </a:r>
            <a:r>
              <a:rPr lang="da-DK" b="0" i="0" dirty="0" err="1">
                <a:solidFill>
                  <a:srgbClr val="000000"/>
                </a:solidFill>
                <a:effectLst/>
              </a:rPr>
              <a:t>granted</a:t>
            </a:r>
            <a:r>
              <a:rPr lang="da-DK" b="0" i="0" dirty="0">
                <a:solidFill>
                  <a:srgbClr val="000000"/>
                </a:solidFill>
                <a:effectLst/>
              </a:rPr>
              <a:t> 9.000 DKK</a:t>
            </a:r>
          </a:p>
          <a:p>
            <a:endParaRPr lang="da-DK" dirty="0">
              <a:solidFill>
                <a:srgbClr val="000000"/>
              </a:solidFill>
            </a:endParaRPr>
          </a:p>
          <a:p>
            <a:pPr marL="0" indent="0">
              <a:buNone/>
            </a:pPr>
            <a:br>
              <a:rPr lang="da-DK" b="0" i="0" dirty="0">
                <a:solidFill>
                  <a:srgbClr val="000000"/>
                </a:solidFill>
                <a:effectLst/>
              </a:rPr>
            </a:br>
            <a:r>
              <a:rPr lang="da-DK" b="0" i="0" dirty="0">
                <a:solidFill>
                  <a:srgbClr val="000000"/>
                </a:solidFill>
                <a:effectLst/>
              </a:rPr>
              <a:t>From Oslo: </a:t>
            </a:r>
          </a:p>
          <a:p>
            <a:r>
              <a:rPr lang="da-DK" b="0" i="0" dirty="0">
                <a:solidFill>
                  <a:srgbClr val="000000"/>
                </a:solidFill>
                <a:effectLst/>
              </a:rPr>
              <a:t>Kristian </a:t>
            </a:r>
            <a:r>
              <a:rPr lang="da-DK" b="0" i="0" dirty="0" err="1">
                <a:solidFill>
                  <a:srgbClr val="000000"/>
                </a:solidFill>
                <a:effectLst/>
              </a:rPr>
              <a:t>Heldag</a:t>
            </a:r>
            <a:r>
              <a:rPr lang="da-DK" b="0" i="0" dirty="0">
                <a:solidFill>
                  <a:srgbClr val="000000"/>
                </a:solidFill>
                <a:effectLst/>
              </a:rPr>
              <a:t>, </a:t>
            </a:r>
            <a:r>
              <a:rPr lang="da-DK" b="0" i="0" dirty="0" err="1">
                <a:solidFill>
                  <a:srgbClr val="000000"/>
                </a:solidFill>
                <a:effectLst/>
              </a:rPr>
              <a:t>was</a:t>
            </a:r>
            <a:r>
              <a:rPr lang="da-DK" b="0" i="0" dirty="0">
                <a:solidFill>
                  <a:srgbClr val="000000"/>
                </a:solidFill>
                <a:effectLst/>
              </a:rPr>
              <a:t> </a:t>
            </a:r>
            <a:r>
              <a:rPr lang="da-DK" b="0" i="0" dirty="0" err="1">
                <a:solidFill>
                  <a:srgbClr val="000000"/>
                </a:solidFill>
                <a:effectLst/>
              </a:rPr>
              <a:t>granted</a:t>
            </a:r>
            <a:r>
              <a:rPr lang="da-DK" b="0" i="0" dirty="0">
                <a:solidFill>
                  <a:srgbClr val="000000"/>
                </a:solidFill>
                <a:effectLst/>
              </a:rPr>
              <a:t> 15.000 DKK</a:t>
            </a:r>
          </a:p>
          <a:p>
            <a:r>
              <a:rPr lang="da-DK" b="0" i="0" dirty="0">
                <a:solidFill>
                  <a:srgbClr val="000000"/>
                </a:solidFill>
                <a:effectLst/>
              </a:rPr>
              <a:t>Thomas Möller, </a:t>
            </a:r>
            <a:r>
              <a:rPr lang="da-DK" b="0" i="0" dirty="0" err="1">
                <a:solidFill>
                  <a:srgbClr val="000000"/>
                </a:solidFill>
                <a:effectLst/>
              </a:rPr>
              <a:t>was</a:t>
            </a:r>
            <a:r>
              <a:rPr lang="da-DK" b="0" i="0" dirty="0">
                <a:solidFill>
                  <a:srgbClr val="000000"/>
                </a:solidFill>
                <a:effectLst/>
              </a:rPr>
              <a:t> </a:t>
            </a:r>
            <a:r>
              <a:rPr lang="da-DK" b="0" i="0" dirty="0" err="1">
                <a:solidFill>
                  <a:srgbClr val="000000"/>
                </a:solidFill>
                <a:effectLst/>
              </a:rPr>
              <a:t>granted</a:t>
            </a:r>
            <a:r>
              <a:rPr lang="da-DK" b="0" i="0" dirty="0">
                <a:solidFill>
                  <a:srgbClr val="000000"/>
                </a:solidFill>
                <a:effectLst/>
              </a:rPr>
              <a:t> 18.500 DKK</a:t>
            </a:r>
            <a:endParaRPr lang="da-DK" dirty="0">
              <a:solidFill>
                <a:srgbClr val="000000"/>
              </a:solidFill>
            </a:endParaRPr>
          </a:p>
          <a:p>
            <a:endParaRPr lang="da-DK" b="0" i="0" dirty="0">
              <a:solidFill>
                <a:srgbClr val="000000"/>
              </a:solidFill>
              <a:effectLst/>
            </a:endParaRPr>
          </a:p>
          <a:p>
            <a:endParaRPr lang="da-DK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da-DK" b="0" i="0" dirty="0">
                <a:solidFill>
                  <a:srgbClr val="000000"/>
                </a:solidFill>
                <a:effectLst/>
              </a:rPr>
              <a:t>From Tartu:</a:t>
            </a:r>
          </a:p>
          <a:p>
            <a:r>
              <a:rPr lang="da-DK" b="0" i="0" dirty="0">
                <a:solidFill>
                  <a:srgbClr val="000000"/>
                </a:solidFill>
                <a:effectLst/>
              </a:rPr>
              <a:t>Maris </a:t>
            </a:r>
            <a:r>
              <a:rPr lang="da-DK" b="0" i="0" dirty="0" err="1">
                <a:solidFill>
                  <a:srgbClr val="000000"/>
                </a:solidFill>
                <a:effectLst/>
              </a:rPr>
              <a:t>Niibek</a:t>
            </a:r>
            <a:r>
              <a:rPr lang="da-DK" b="0" i="0" dirty="0">
                <a:solidFill>
                  <a:srgbClr val="000000"/>
                </a:solidFill>
                <a:effectLst/>
              </a:rPr>
              <a:t>, </a:t>
            </a:r>
            <a:r>
              <a:rPr lang="da-DK" b="0" i="0" dirty="0" err="1">
                <a:solidFill>
                  <a:srgbClr val="000000"/>
                </a:solidFill>
                <a:effectLst/>
              </a:rPr>
              <a:t>was</a:t>
            </a:r>
            <a:r>
              <a:rPr lang="da-DK" b="0" i="0" dirty="0">
                <a:solidFill>
                  <a:srgbClr val="000000"/>
                </a:solidFill>
                <a:effectLst/>
              </a:rPr>
              <a:t> </a:t>
            </a:r>
            <a:r>
              <a:rPr lang="da-DK" b="0" i="0" dirty="0" err="1">
                <a:solidFill>
                  <a:srgbClr val="000000"/>
                </a:solidFill>
                <a:effectLst/>
              </a:rPr>
              <a:t>granted</a:t>
            </a:r>
            <a:r>
              <a:rPr lang="da-DK" b="0" i="0" dirty="0">
                <a:solidFill>
                  <a:srgbClr val="000000"/>
                </a:solidFill>
                <a:effectLst/>
              </a:rPr>
              <a:t> 29.750 DKK </a:t>
            </a:r>
          </a:p>
          <a:p>
            <a:r>
              <a:rPr lang="da-DK" dirty="0" err="1">
                <a:solidFill>
                  <a:srgbClr val="000000"/>
                </a:solidFill>
              </a:rPr>
              <a:t>Karri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Kase</a:t>
            </a:r>
            <a:r>
              <a:rPr lang="da-DK" dirty="0">
                <a:solidFill>
                  <a:srgbClr val="000000"/>
                </a:solidFill>
              </a:rPr>
              <a:t>, </a:t>
            </a:r>
            <a:r>
              <a:rPr lang="da-DK" dirty="0" err="1">
                <a:solidFill>
                  <a:srgbClr val="000000"/>
                </a:solidFill>
              </a:rPr>
              <a:t>was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granted</a:t>
            </a:r>
            <a:r>
              <a:rPr lang="da-DK" dirty="0">
                <a:solidFill>
                  <a:srgbClr val="000000"/>
                </a:solidFill>
              </a:rPr>
              <a:t> 15.000 DKK</a:t>
            </a:r>
            <a:endParaRPr lang="da-DK" b="0" i="0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endParaRPr lang="da-DK" sz="2200" b="0" i="0" dirty="0">
              <a:solidFill>
                <a:srgbClr val="000000"/>
              </a:solidFill>
              <a:effectLst/>
              <a:latin typeface="Lucida Grande"/>
            </a:endParaRPr>
          </a:p>
          <a:p>
            <a:pPr marL="0" indent="0">
              <a:buNone/>
            </a:pP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76EEE26E-4FAB-4D0E-A443-664A444152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19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4801F4-B1D6-443E-A2E2-1D91031D5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75710"/>
            <a:ext cx="11215892" cy="836939"/>
          </a:xfrm>
        </p:spPr>
        <p:txBody>
          <a:bodyPr>
            <a:normAutofit/>
          </a:bodyPr>
          <a:lstStyle/>
          <a:p>
            <a:r>
              <a:rPr lang="da-DK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Scandiatransplant Office </a:t>
            </a:r>
            <a:r>
              <a:rPr lang="da-DK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Activities</a:t>
            </a:r>
            <a:r>
              <a:rPr lang="da-DK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2022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948E7A6-9E3B-4F47-864F-1A0DC3EA7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84272"/>
            <a:ext cx="10972800" cy="4389120"/>
          </a:xfrm>
        </p:spPr>
        <p:txBody>
          <a:bodyPr>
            <a:noAutofit/>
          </a:bodyPr>
          <a:lstStyle/>
          <a:p>
            <a:r>
              <a:rPr lang="en-US" sz="2000" dirty="0"/>
              <a:t>Customize the IT-system to the user’s wishes and optimizing security and functionality of the system. </a:t>
            </a:r>
          </a:p>
          <a:p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ncorporating more deceased donor functionalities and variables in the</a:t>
            </a:r>
            <a:r>
              <a:rPr lang="en-US" sz="2000" dirty="0"/>
              <a:t> IT-system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so that people involved in the donation process are continuously updated with relevant information and documentation is securely stored electronically.</a:t>
            </a:r>
          </a:p>
          <a:p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Revision of the Lung registry</a:t>
            </a:r>
          </a:p>
          <a:p>
            <a:r>
              <a:rPr lang="da-DK" sz="2000" i="0" dirty="0">
                <a:solidFill>
                  <a:srgbClr val="000000"/>
                </a:solidFill>
                <a:effectLst/>
              </a:rPr>
              <a:t>New </a:t>
            </a:r>
            <a:r>
              <a:rPr lang="da-DK" sz="2000" i="0" dirty="0" err="1">
                <a:solidFill>
                  <a:srgbClr val="000000"/>
                </a:solidFill>
                <a:effectLst/>
              </a:rPr>
              <a:t>Pancreatic</a:t>
            </a:r>
            <a:r>
              <a:rPr lang="da-DK" sz="2000" i="0" dirty="0">
                <a:solidFill>
                  <a:srgbClr val="000000"/>
                </a:solidFill>
                <a:effectLst/>
              </a:rPr>
              <a:t> </a:t>
            </a:r>
            <a:r>
              <a:rPr lang="da-DK" sz="2000" i="0" dirty="0" err="1">
                <a:solidFill>
                  <a:srgbClr val="000000"/>
                </a:solidFill>
                <a:effectLst/>
              </a:rPr>
              <a:t>Islets</a:t>
            </a:r>
            <a:r>
              <a:rPr lang="da-DK" sz="2000" i="0" dirty="0">
                <a:solidFill>
                  <a:srgbClr val="000000"/>
                </a:solidFill>
                <a:effectLst/>
              </a:rPr>
              <a:t> </a:t>
            </a:r>
            <a:r>
              <a:rPr lang="da-DK" sz="2000" i="0" dirty="0" err="1">
                <a:solidFill>
                  <a:srgbClr val="000000"/>
                </a:solidFill>
                <a:effectLst/>
              </a:rPr>
              <a:t>registry</a:t>
            </a:r>
            <a:endParaRPr lang="en-US" sz="2000" dirty="0"/>
          </a:p>
          <a:p>
            <a:r>
              <a:rPr lang="en-US" sz="2000" dirty="0"/>
              <a:t>Educate users and comply with demands from users, owners, researchers and the public.</a:t>
            </a:r>
          </a:p>
          <a:p>
            <a:r>
              <a:rPr lang="en-US" sz="2000" dirty="0"/>
              <a:t>Arrange and participate in meetings for groups, committees, board and council of representatives.</a:t>
            </a:r>
          </a:p>
          <a:p>
            <a:r>
              <a:rPr lang="en-US" sz="2000" dirty="0"/>
              <a:t>Take care of finance and personnel.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C554C7BC-58B8-419A-B6A9-38F9D2FD8F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221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C554C7BC-58B8-419A-B6A9-38F9D2FD8F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6" name="Titel 5">
            <a:extLst>
              <a:ext uri="{FF2B5EF4-FFF2-40B4-BE49-F238E27FC236}">
                <a16:creationId xmlns:a16="http://schemas.microsoft.com/office/drawing/2014/main" id="{A2F63A4B-F33C-4D2B-88A8-EDA2C4A83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89056"/>
            <a:ext cx="10972800" cy="2865748"/>
          </a:xfrm>
        </p:spPr>
        <p:txBody>
          <a:bodyPr>
            <a:normAutofit/>
          </a:bodyPr>
          <a:lstStyle/>
          <a:p>
            <a:pPr algn="ctr"/>
            <a:r>
              <a:rPr lang="en-GB" sz="5400" dirty="0">
                <a:solidFill>
                  <a:schemeClr val="tx1"/>
                </a:solidFill>
                <a:latin typeface="Century Gothic" panose="020B0502020202020204" pitchFamily="34" charset="0"/>
              </a:rPr>
              <a:t>2022</a:t>
            </a:r>
            <a:br>
              <a:rPr lang="en-GB" sz="54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n-GB" sz="5400" dirty="0">
                <a:solidFill>
                  <a:schemeClr val="tx1"/>
                </a:solidFill>
                <a:latin typeface="Century Gothic" panose="020B0502020202020204" pitchFamily="34" charset="0"/>
              </a:rPr>
              <a:t>Organ procurement and transplantation activities in Scandiatransplant</a:t>
            </a:r>
            <a:endParaRPr lang="da-DK" sz="5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828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E3C511-A9F1-41C2-B868-579E6F551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982472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Scandiatransplant 2022</a:t>
            </a:r>
            <a:endParaRPr lang="da-DK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4C2F6CA-F302-45D8-B035-AE5672185944}"/>
              </a:ext>
            </a:extLst>
          </p:cNvPr>
          <p:cNvSpPr txBox="1">
            <a:spLocks noChangeArrowheads="1"/>
          </p:cNvSpPr>
          <p:nvPr/>
        </p:nvSpPr>
        <p:spPr>
          <a:xfrm>
            <a:off x="771525" y="1981200"/>
            <a:ext cx="8743950" cy="4114800"/>
          </a:xfrm>
          <a:prstGeom prst="rect">
            <a:avLst/>
          </a:prstGeom>
          <a:noFill/>
        </p:spPr>
        <p:txBody>
          <a:bodyPr vert="horz" lIns="90488" tIns="44450" rIns="90488" bIns="44450" rtlCol="0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da-DK" b="1" dirty="0"/>
              <a:t>545 Utilized deceased donors </a:t>
            </a:r>
            <a:r>
              <a:rPr lang="en-GB" altLang="da-DK" sz="2800" b="1" dirty="0"/>
              <a:t>(18,59 PMP)</a:t>
            </a:r>
            <a:endParaRPr lang="en-GB" altLang="da-DK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b="1" dirty="0"/>
              <a:t>Organ transplants performed</a:t>
            </a:r>
            <a:endParaRPr lang="en-GB" altLang="da-DK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da-DK" b="1" i="1" dirty="0"/>
              <a:t>1228 kidneys (269 were kidneys from living donors)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da-DK" b="1" i="1" dirty="0"/>
              <a:t>375 livers (1 was liver from living donors 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da-DK" b="1" i="1" dirty="0"/>
              <a:t>130 hearts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da-DK" b="1" i="1" dirty="0"/>
              <a:t>127 lungs (1 heart-lung)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da-DK" b="1" i="1" dirty="0"/>
              <a:t>49 pancreas (45 as combined kidney-pancreas)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da-DK" b="1" i="1" dirty="0"/>
              <a:t>2 pancreatic islet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da-DK" b="1" i="1" dirty="0"/>
              <a:t>1 intestine</a:t>
            </a:r>
          </a:p>
          <a:p>
            <a:pPr marL="667512" lvl="2" indent="0">
              <a:buNone/>
            </a:pPr>
            <a:endParaRPr lang="en-GB" altLang="da-DK" b="1" i="1" dirty="0">
              <a:highlight>
                <a:srgbClr val="FF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b="1" dirty="0"/>
              <a:t>2645 patients on waiting list at the end of 2022</a:t>
            </a:r>
          </a:p>
        </p:txBody>
      </p:sp>
    </p:spTree>
    <p:extLst>
      <p:ext uri="{BB962C8B-B14F-4D97-AF65-F5344CB8AC3E}">
        <p14:creationId xmlns:p14="http://schemas.microsoft.com/office/powerpoint/2010/main" val="262777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æsentation af brainstorming">
  <a:themeElements>
    <a:clrScheme name="Blå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285_TF03460637" id="{62A28465-3054-473B-810D-92F5BF11CE93}" vid="{1C2ADC4D-7A85-4A6A-B78B-379564459D8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1638</Words>
  <Application>Microsoft Office PowerPoint</Application>
  <PresentationFormat>Widescreen</PresentationFormat>
  <Paragraphs>196</Paragraphs>
  <Slides>45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45</vt:i4>
      </vt:variant>
    </vt:vector>
  </HeadingPairs>
  <TitlesOfParts>
    <vt:vector size="52" baseType="lpstr">
      <vt:lpstr>Arial</vt:lpstr>
      <vt:lpstr>Calibri</vt:lpstr>
      <vt:lpstr>Century Gothic</vt:lpstr>
      <vt:lpstr>Lucida Grande</vt:lpstr>
      <vt:lpstr>Palatino Linotype</vt:lpstr>
      <vt:lpstr>Wingdings 2</vt:lpstr>
      <vt:lpstr>Præsentation af brainstorming</vt:lpstr>
      <vt:lpstr>PowerPoint-præsentation</vt:lpstr>
      <vt:lpstr>Slideshow 2022  Scandiatransplant activities</vt:lpstr>
      <vt:lpstr>Scandiatransplant</vt:lpstr>
      <vt:lpstr>Purpose of Scandiatransplant</vt:lpstr>
      <vt:lpstr>PowerPoint-præsentation</vt:lpstr>
      <vt:lpstr>Awarded Grants in 2022</vt:lpstr>
      <vt:lpstr>Scandiatransplant Office Activities 2022</vt:lpstr>
      <vt:lpstr>2022 Organ procurement and transplantation activities in Scandiatransplant</vt:lpstr>
      <vt:lpstr>Scandiatransplant 2022</vt:lpstr>
      <vt:lpstr>Patients entered on waiting list during 2022 (2021 figures)</vt:lpstr>
      <vt:lpstr>Utilized deceased donors PMP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Ilse Duus Weinreich</dc:creator>
  <cp:lastModifiedBy>Anne Ørskov</cp:lastModifiedBy>
  <cp:revision>180</cp:revision>
  <dcterms:created xsi:type="dcterms:W3CDTF">2019-12-18T14:10:46Z</dcterms:created>
  <dcterms:modified xsi:type="dcterms:W3CDTF">2023-01-18T13:14:07Z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