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1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5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7"/>
  </p:notesMasterIdLst>
  <p:handoutMasterIdLst>
    <p:handoutMasterId r:id="rId48"/>
  </p:handoutMasterIdLst>
  <p:sldIdLst>
    <p:sldId id="280" r:id="rId2"/>
    <p:sldId id="273" r:id="rId3"/>
    <p:sldId id="281" r:id="rId4"/>
    <p:sldId id="282" r:id="rId5"/>
    <p:sldId id="328" r:id="rId6"/>
    <p:sldId id="286" r:id="rId7"/>
    <p:sldId id="284" r:id="rId8"/>
    <p:sldId id="287" r:id="rId9"/>
    <p:sldId id="288" r:id="rId10"/>
    <p:sldId id="289" r:id="rId11"/>
    <p:sldId id="285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2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6" r:id="rId44"/>
    <p:sldId id="327" r:id="rId45"/>
    <p:sldId id="323" r:id="rId46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yst layou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607254158589659E-2"/>
          <c:y val="3.6936667638767379E-2"/>
          <c:w val="0.75243191006352961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1993-99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'Ark1'!$B$2:$B$7</c:f>
              <c:numCache>
                <c:formatCode>0</c:formatCode>
                <c:ptCount val="6"/>
                <c:pt idx="0">
                  <c:v>12.971428571428572</c:v>
                </c:pt>
                <c:pt idx="1">
                  <c:v>18.414285714285715</c:v>
                </c:pt>
                <c:pt idx="2">
                  <c:v>15.457142857142857</c:v>
                </c:pt>
                <c:pt idx="3">
                  <c:v>12.928571428571429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2-472B-8132-F2DDF9D28C7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0</c:formatCode>
                <c:ptCount val="6"/>
                <c:pt idx="0">
                  <c:v>12.495000000000001</c:v>
                </c:pt>
                <c:pt idx="1">
                  <c:v>17.849</c:v>
                </c:pt>
                <c:pt idx="2">
                  <c:v>17.852999999999998</c:v>
                </c:pt>
                <c:pt idx="3">
                  <c:v>13.460999999999999</c:v>
                </c:pt>
                <c:pt idx="4">
                  <c:v>9.7771428571428576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89-4327-854B-C3AC4F0F08E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0</c:formatCode>
                <c:ptCount val="6"/>
                <c:pt idx="0">
                  <c:v>13.17</c:v>
                </c:pt>
                <c:pt idx="1">
                  <c:v>17.190000000000001</c:v>
                </c:pt>
                <c:pt idx="2">
                  <c:v>20.87</c:v>
                </c:pt>
                <c:pt idx="3">
                  <c:v>12.59</c:v>
                </c:pt>
                <c:pt idx="4">
                  <c:v>9.44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689-4327-854B-C3AC4F0F08E8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0</c:formatCode>
                <c:ptCount val="6"/>
                <c:pt idx="0">
                  <c:v>12.93</c:v>
                </c:pt>
                <c:pt idx="1">
                  <c:v>17.079999999999998</c:v>
                </c:pt>
                <c:pt idx="2">
                  <c:v>25.64</c:v>
                </c:pt>
                <c:pt idx="3">
                  <c:v>15.14</c:v>
                </c:pt>
                <c:pt idx="4">
                  <c:v>6.28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89-4327-854B-C3AC4F0F08E8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0</c:formatCode>
                <c:ptCount val="6"/>
                <c:pt idx="0">
                  <c:v>13.11</c:v>
                </c:pt>
                <c:pt idx="1">
                  <c:v>19.87</c:v>
                </c:pt>
                <c:pt idx="2">
                  <c:v>23.42</c:v>
                </c:pt>
                <c:pt idx="3">
                  <c:v>14.93</c:v>
                </c:pt>
                <c:pt idx="4">
                  <c:v>9.42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689-4327-854B-C3AC4F0F08E8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0</c:formatCode>
                <c:ptCount val="6"/>
                <c:pt idx="0">
                  <c:v>10.16</c:v>
                </c:pt>
                <c:pt idx="1">
                  <c:v>17.47</c:v>
                </c:pt>
                <c:pt idx="2">
                  <c:v>21.97</c:v>
                </c:pt>
                <c:pt idx="3">
                  <c:v>15.74</c:v>
                </c:pt>
                <c:pt idx="4">
                  <c:v>12.35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689-4327-854B-C3AC4F0F08E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0</c:formatCode>
                <c:ptCount val="6"/>
                <c:pt idx="0">
                  <c:v>14</c:v>
                </c:pt>
                <c:pt idx="1">
                  <c:v>22</c:v>
                </c:pt>
                <c:pt idx="2">
                  <c:v>23</c:v>
                </c:pt>
                <c:pt idx="3">
                  <c:v>17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689-4327-854B-C3AC4F0F08E8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0</c:formatCode>
                <c:ptCount val="6"/>
                <c:pt idx="0">
                  <c:v>15</c:v>
                </c:pt>
                <c:pt idx="1">
                  <c:v>23</c:v>
                </c:pt>
                <c:pt idx="2">
                  <c:v>21</c:v>
                </c:pt>
                <c:pt idx="3">
                  <c:v>17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689-4327-854B-C3AC4F0F08E8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0</c:formatCode>
                <c:ptCount val="6"/>
                <c:pt idx="0">
                  <c:v>15.21</c:v>
                </c:pt>
                <c:pt idx="1">
                  <c:v>24</c:v>
                </c:pt>
                <c:pt idx="2">
                  <c:v>20.43</c:v>
                </c:pt>
                <c:pt idx="3">
                  <c:v>18.559999999999999</c:v>
                </c:pt>
                <c:pt idx="4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689-4327-854B-C3AC4F0F08E8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0</c:formatCode>
                <c:ptCount val="6"/>
                <c:pt idx="0">
                  <c:v>16.48</c:v>
                </c:pt>
                <c:pt idx="1">
                  <c:v>21.05</c:v>
                </c:pt>
                <c:pt idx="2">
                  <c:v>21.3</c:v>
                </c:pt>
                <c:pt idx="3">
                  <c:v>18.61</c:v>
                </c:pt>
                <c:pt idx="4">
                  <c:v>17.3</c:v>
                </c:pt>
                <c:pt idx="5">
                  <c:v>5.32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689-4327-854B-C3AC4F0F08E8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'Ark1'!$L$2:$L$7</c:f>
              <c:numCache>
                <c:formatCode>0</c:formatCode>
                <c:ptCount val="6"/>
                <c:pt idx="0">
                  <c:v>14.34</c:v>
                </c:pt>
                <c:pt idx="1">
                  <c:v>19.559999999999999</c:v>
                </c:pt>
                <c:pt idx="2">
                  <c:v>18.78</c:v>
                </c:pt>
                <c:pt idx="3">
                  <c:v>17.82</c:v>
                </c:pt>
                <c:pt idx="4">
                  <c:v>28.12</c:v>
                </c:pt>
                <c:pt idx="5">
                  <c:v>25.02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689-4327-854B-C3AC4F0F08E8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'Ark1'!$M$2:$M$7</c:f>
              <c:numCache>
                <c:formatCode>0</c:formatCode>
                <c:ptCount val="6"/>
                <c:pt idx="0">
                  <c:v>17</c:v>
                </c:pt>
                <c:pt idx="1">
                  <c:v>26</c:v>
                </c:pt>
                <c:pt idx="2">
                  <c:v>21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689-4327-854B-C3AC4F0F0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44320"/>
        <c:axId val="8345856"/>
      </c:barChart>
      <c:catAx>
        <c:axId val="8344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5856"/>
        <c:crosses val="autoZero"/>
        <c:auto val="1"/>
        <c:lblAlgn val="ctr"/>
        <c:lblOffset val="100"/>
        <c:noMultiLvlLbl val="0"/>
      </c:catAx>
      <c:valAx>
        <c:axId val="834585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da-DK"/>
                  <a:t>Number of deceased donors</a:t>
                </a:r>
              </a:p>
            </c:rich>
          </c:tx>
          <c:layout>
            <c:manualLayout>
              <c:xMode val="edge"/>
              <c:yMode val="edge"/>
              <c:x val="8.7145969498910684E-3"/>
              <c:y val="0.15494459025955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da-DK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953621488803258"/>
          <c:y val="9.6778137528287969E-2"/>
          <c:w val="0.10381484894175462"/>
          <c:h val="0.81182585626742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da-DK"/>
        </a:p>
      </c:txPr>
    </c:legend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 b="1">
          <a:latin typeface="+mj-lt"/>
        </a:defRPr>
      </a:pPr>
      <a:endParaRPr lang="da-D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1999-2004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20.666666666666668</c:v>
                </c:pt>
                <c:pt idx="1">
                  <c:v>27</c:v>
                </c:pt>
                <c:pt idx="2">
                  <c:v>15.166666666666666</c:v>
                </c:pt>
                <c:pt idx="3">
                  <c:v>35.333333333333336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5-4D77-AFCA-59BE1AEFE6E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18.777777777777779</c:v>
                </c:pt>
                <c:pt idx="1">
                  <c:v>25</c:v>
                </c:pt>
                <c:pt idx="2">
                  <c:v>16.027777777777775</c:v>
                </c:pt>
                <c:pt idx="3">
                  <c:v>38.055555555555557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5-4D77-AFCA-59BE1AEFE6E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F45-4D77-AFCA-59BE1AEFE6E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0</c:formatCode>
                <c:ptCount val="5"/>
                <c:pt idx="0">
                  <c:v>20</c:v>
                </c:pt>
                <c:pt idx="1">
                  <c:v>22</c:v>
                </c:pt>
                <c:pt idx="2">
                  <c:v>16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5-4D77-AFCA-59BE1AEFE6E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21</c:v>
                </c:pt>
                <c:pt idx="1">
                  <c:v>21</c:v>
                </c:pt>
                <c:pt idx="2">
                  <c:v>16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5-4D77-AFCA-59BE1AEFE6E2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</c:formatCode>
                <c:ptCount val="5"/>
                <c:pt idx="0">
                  <c:v>20</c:v>
                </c:pt>
                <c:pt idx="1">
                  <c:v>24</c:v>
                </c:pt>
                <c:pt idx="2">
                  <c:v>15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5-4D77-AFCA-59BE1AEFE6E2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0</c:formatCode>
                <c:ptCount val="5"/>
                <c:pt idx="0">
                  <c:v>18</c:v>
                </c:pt>
                <c:pt idx="1">
                  <c:v>26</c:v>
                </c:pt>
                <c:pt idx="2">
                  <c:v>12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45-4D77-AFCA-59BE1AEFE6E2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15</c:v>
                </c:pt>
                <c:pt idx="1">
                  <c:v>25</c:v>
                </c:pt>
                <c:pt idx="2">
                  <c:v>13</c:v>
                </c:pt>
                <c:pt idx="3">
                  <c:v>28.896825396825399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45-4D77-AFCA-59BE1AEFE6E2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13</c:v>
                </c:pt>
                <c:pt idx="1">
                  <c:v>25</c:v>
                </c:pt>
                <c:pt idx="2">
                  <c:v>15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45-4D77-AFCA-59BE1AEFE6E2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</c:formatCode>
                <c:ptCount val="5"/>
                <c:pt idx="0">
                  <c:v>13</c:v>
                </c:pt>
                <c:pt idx="1">
                  <c:v>26</c:v>
                </c:pt>
                <c:pt idx="2">
                  <c:v>16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45-4D77-AFCA-59BE1AEFE6E2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0</c:formatCode>
                <c:ptCount val="5"/>
                <c:pt idx="0">
                  <c:v>15</c:v>
                </c:pt>
                <c:pt idx="1">
                  <c:v>26</c:v>
                </c:pt>
                <c:pt idx="2">
                  <c:v>16</c:v>
                </c:pt>
                <c:pt idx="3">
                  <c:v>30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45-4D77-AFCA-59BE1AEFE6E2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0</c:formatCode>
                <c:ptCount val="5"/>
                <c:pt idx="0">
                  <c:v>16</c:v>
                </c:pt>
                <c:pt idx="1">
                  <c:v>24</c:v>
                </c:pt>
                <c:pt idx="2">
                  <c:v>17</c:v>
                </c:pt>
                <c:pt idx="3">
                  <c:v>28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F45-4D77-AFCA-59BE1AEFE6E2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0</c:formatCode>
                <c:ptCount val="5"/>
                <c:pt idx="0">
                  <c:v>15</c:v>
                </c:pt>
                <c:pt idx="1">
                  <c:v>24</c:v>
                </c:pt>
                <c:pt idx="2">
                  <c:v>18</c:v>
                </c:pt>
                <c:pt idx="3">
                  <c:v>29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00-48AB-89DD-D1520412FE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22080"/>
        <c:axId val="217423872"/>
      </c:barChart>
      <c:catAx>
        <c:axId val="2174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423872"/>
        <c:crosses val="autoZero"/>
        <c:auto val="1"/>
        <c:lblAlgn val="ctr"/>
        <c:lblOffset val="100"/>
        <c:noMultiLvlLbl val="0"/>
      </c:catAx>
      <c:valAx>
        <c:axId val="217423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</a:t>
                </a:r>
                <a:r>
                  <a:rPr lang="en-US" b="0" baseline="0" noProof="0" dirty="0"/>
                  <a:t> months</a:t>
                </a:r>
                <a:endParaRPr lang="en-US" b="0" noProof="0" dirty="0"/>
              </a:p>
            </c:rich>
          </c:tx>
          <c:layout>
            <c:manualLayout>
              <c:xMode val="edge"/>
              <c:yMode val="edge"/>
              <c:x val="4.3572984749455342E-3"/>
              <c:y val="0.2270975503062117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1742208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3754310122999331"/>
          <c:y val="2.7192573150578402E-2"/>
          <c:w val="0.15374230182011561"/>
          <c:h val="0.908577573636628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5130541050994"/>
          <c:y val="3.1710274450379834E-2"/>
          <c:w val="0.72938255177034206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2002-2007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47</c:v>
                </c:pt>
                <c:pt idx="1">
                  <c:v>33</c:v>
                </c:pt>
                <c:pt idx="2">
                  <c:v>43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3-4B50-A627-A870301D6758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1F13-4B50-A627-A870301D675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42</c:v>
                </c:pt>
                <c:pt idx="1">
                  <c:v>31</c:v>
                </c:pt>
                <c:pt idx="2">
                  <c:v>37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13-4B50-A627-A870301D6758}"/>
            </c:ext>
          </c:extLst>
        </c:ser>
        <c:ser>
          <c:idx val="9"/>
          <c:order val="3"/>
          <c:tx>
            <c:strRef>
              <c:f>'Ark1'!$E$1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40</c:v>
                </c:pt>
                <c:pt idx="1">
                  <c:v>28</c:v>
                </c:pt>
                <c:pt idx="2">
                  <c:v>35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13-4B50-A627-A870301D6758}"/>
            </c:ext>
          </c:extLst>
        </c:ser>
        <c:ser>
          <c:idx val="3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39</c:v>
                </c:pt>
                <c:pt idx="1">
                  <c:v>26</c:v>
                </c:pt>
                <c:pt idx="2">
                  <c:v>34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13-4B50-A627-A870301D6758}"/>
            </c:ext>
          </c:extLst>
        </c:ser>
        <c:ser>
          <c:idx val="4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36</c:v>
                </c:pt>
                <c:pt idx="1">
                  <c:v>28</c:v>
                </c:pt>
                <c:pt idx="2">
                  <c:v>28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13-4B50-A627-A870301D6758}"/>
            </c:ext>
          </c:extLst>
        </c:ser>
        <c:ser>
          <c:idx val="5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35</c:v>
                </c:pt>
                <c:pt idx="1">
                  <c:v>29</c:v>
                </c:pt>
                <c:pt idx="2">
                  <c:v>24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13-4B50-A627-A870301D6758}"/>
            </c:ext>
          </c:extLst>
        </c:ser>
        <c:ser>
          <c:idx val="6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40</c:v>
                </c:pt>
                <c:pt idx="1">
                  <c:v>27</c:v>
                </c:pt>
                <c:pt idx="2">
                  <c:v>28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13-4B50-A627-A870301D6758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38</c:v>
                </c:pt>
                <c:pt idx="1">
                  <c:v>27</c:v>
                </c:pt>
                <c:pt idx="2">
                  <c:v>31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13-4B50-A627-A870301D6758}"/>
            </c:ext>
          </c:extLst>
        </c:ser>
        <c:ser>
          <c:idx val="7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'Ark1'!$K$2:$K$5</c:f>
              <c:numCache>
                <c:formatCode>0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32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13-4B50-A627-A870301D6758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'Ark1'!$L$2:$L$5</c:f>
              <c:numCache>
                <c:formatCode>0.00</c:formatCode>
                <c:ptCount val="4"/>
                <c:pt idx="0">
                  <c:v>37</c:v>
                </c:pt>
                <c:pt idx="1">
                  <c:v>26</c:v>
                </c:pt>
                <c:pt idx="2">
                  <c:v>34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13-4B50-A627-A870301D6758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'Ark1'!$M$2:$M$5</c:f>
              <c:numCache>
                <c:formatCode>0</c:formatCode>
                <c:ptCount val="4"/>
                <c:pt idx="0">
                  <c:v>36</c:v>
                </c:pt>
                <c:pt idx="1">
                  <c:v>28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F13-4B50-A627-A870301D6758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'Ark1'!$N$2:$N$5</c:f>
              <c:numCache>
                <c:formatCode>General</c:formatCode>
                <c:ptCount val="4"/>
                <c:pt idx="0">
                  <c:v>41</c:v>
                </c:pt>
                <c:pt idx="1">
                  <c:v>23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F13-4B50-A627-A870301D6758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'Ark1'!$O$2:$O$5</c:f>
              <c:numCache>
                <c:formatCode>General</c:formatCode>
                <c:ptCount val="4"/>
                <c:pt idx="0">
                  <c:v>39</c:v>
                </c:pt>
                <c:pt idx="1">
                  <c:v>22</c:v>
                </c:pt>
                <c:pt idx="2">
                  <c:v>28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7-48B4-9B76-685C4034B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76480"/>
        <c:axId val="217494656"/>
      </c:barChart>
      <c:catAx>
        <c:axId val="21747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494656"/>
        <c:crosses val="autoZero"/>
        <c:auto val="1"/>
        <c:lblAlgn val="ctr"/>
        <c:lblOffset val="100"/>
        <c:noMultiLvlLbl val="0"/>
      </c:catAx>
      <c:valAx>
        <c:axId val="2174946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months</a:t>
                </a:r>
              </a:p>
            </c:rich>
          </c:tx>
          <c:layout>
            <c:manualLayout>
              <c:xMode val="edge"/>
              <c:yMode val="edge"/>
              <c:x val="9.6823206512407726E-3"/>
              <c:y val="0.2273725050586364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476480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5727459154370056"/>
          <c:y val="1.2034910427193386E-2"/>
          <c:w val="0.14143157073456486"/>
          <c:h val="0.96064098524571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21467399157688"/>
          <c:y val="5.1501348914845334E-2"/>
          <c:w val="0.74808057401233263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121.16666666666667</c:v>
                </c:pt>
                <c:pt idx="1">
                  <c:v>166</c:v>
                </c:pt>
                <c:pt idx="2">
                  <c:v>119.5</c:v>
                </c:pt>
                <c:pt idx="3">
                  <c:v>216.66666666666666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E-4735-8EE8-3885F8CA205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General</c:formatCode>
                <c:ptCount val="5"/>
                <c:pt idx="0">
                  <c:v>127.6</c:v>
                </c:pt>
                <c:pt idx="1">
                  <c:v>173.8</c:v>
                </c:pt>
                <c:pt idx="2">
                  <c:v>138.6</c:v>
                </c:pt>
                <c:pt idx="3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8E-4735-8EE8-3885F8CA205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  <c:pt idx="0">
                  <c:v>123.8</c:v>
                </c:pt>
                <c:pt idx="1">
                  <c:v>170.2</c:v>
                </c:pt>
                <c:pt idx="2">
                  <c:v>163.19999999999999</c:v>
                </c:pt>
                <c:pt idx="3">
                  <c:v>244.2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8E-4735-8EE8-3885F8CA205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130</c:v>
                </c:pt>
                <c:pt idx="1">
                  <c:v>164</c:v>
                </c:pt>
                <c:pt idx="2">
                  <c:v>180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8E-4735-8EE8-3885F8CA205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General</c:formatCode>
                <c:ptCount val="5"/>
                <c:pt idx="0">
                  <c:v>135</c:v>
                </c:pt>
                <c:pt idx="1">
                  <c:v>164</c:v>
                </c:pt>
                <c:pt idx="2">
                  <c:v>229</c:v>
                </c:pt>
                <c:pt idx="3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8E-4735-8EE8-3885F8CA205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General</c:formatCode>
                <c:ptCount val="5"/>
                <c:pt idx="0">
                  <c:v>137</c:v>
                </c:pt>
                <c:pt idx="1">
                  <c:v>188</c:v>
                </c:pt>
                <c:pt idx="2">
                  <c:v>218</c:v>
                </c:pt>
                <c:pt idx="3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8E-4735-8EE8-3885F8CA205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General</c:formatCode>
                <c:ptCount val="5"/>
                <c:pt idx="0">
                  <c:v>108</c:v>
                </c:pt>
                <c:pt idx="1">
                  <c:v>176</c:v>
                </c:pt>
                <c:pt idx="2">
                  <c:v>201</c:v>
                </c:pt>
                <c:pt idx="3">
                  <c:v>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8E-4735-8EE8-3885F8CA205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154</c:v>
                </c:pt>
                <c:pt idx="1">
                  <c:v>229</c:v>
                </c:pt>
                <c:pt idx="2">
                  <c:v>191</c:v>
                </c:pt>
                <c:pt idx="3" formatCode="General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8E-4735-8EE8-3885F8CA205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154</c:v>
                </c:pt>
                <c:pt idx="1">
                  <c:v>229</c:v>
                </c:pt>
                <c:pt idx="2">
                  <c:v>191</c:v>
                </c:pt>
                <c:pt idx="3" formatCode="General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8E-4735-8EE8-3885F8CA205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0.00</c:formatCode>
                <c:ptCount val="5"/>
                <c:pt idx="0">
                  <c:v>154</c:v>
                </c:pt>
                <c:pt idx="1">
                  <c:v>240</c:v>
                </c:pt>
                <c:pt idx="2">
                  <c:v>193</c:v>
                </c:pt>
                <c:pt idx="3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88E-4735-8EE8-3885F8CA205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General</c:formatCode>
                <c:ptCount val="5"/>
                <c:pt idx="0">
                  <c:v>165</c:v>
                </c:pt>
                <c:pt idx="1">
                  <c:v>211</c:v>
                </c:pt>
                <c:pt idx="2">
                  <c:v>197</c:v>
                </c:pt>
                <c:pt idx="3">
                  <c:v>349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88E-4735-8EE8-3885F8CA205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General</c:formatCode>
                <c:ptCount val="5"/>
                <c:pt idx="0">
                  <c:v>159</c:v>
                </c:pt>
                <c:pt idx="1">
                  <c:v>206</c:v>
                </c:pt>
                <c:pt idx="2">
                  <c:v>168</c:v>
                </c:pt>
                <c:pt idx="3">
                  <c:v>304</c:v>
                </c:pt>
                <c:pt idx="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88E-4735-8EE8-3885F8CA205C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General</c:formatCode>
                <c:ptCount val="5"/>
                <c:pt idx="0">
                  <c:v>189</c:v>
                </c:pt>
                <c:pt idx="1">
                  <c:v>268</c:v>
                </c:pt>
                <c:pt idx="2">
                  <c:v>191</c:v>
                </c:pt>
                <c:pt idx="3">
                  <c:v>329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E6-412B-BC17-E83656DFC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724032"/>
        <c:axId val="217725568"/>
      </c:barChart>
      <c:catAx>
        <c:axId val="21772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725568"/>
        <c:crosses val="autoZero"/>
        <c:auto val="1"/>
        <c:lblAlgn val="ctr"/>
        <c:lblOffset val="100"/>
        <c:noMultiLvlLbl val="0"/>
      </c:catAx>
      <c:valAx>
        <c:axId val="2177255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r>
                  <a:rPr lang="da-DK" b="0" dirty="0"/>
                  <a:t> </a:t>
                </a:r>
              </a:p>
            </c:rich>
          </c:tx>
          <c:layout>
            <c:manualLayout>
              <c:xMode val="edge"/>
              <c:yMode val="edge"/>
              <c:x val="1.5081748415081749E-2"/>
              <c:y val="0.1906336458175991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72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530325601191739"/>
          <c:y val="1.1492066162791364E-2"/>
          <c:w val="0.11469674398808256"/>
          <c:h val="0.964225554622925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20666598356887"/>
          <c:y val="4.5430754111274479E-2"/>
          <c:w val="0.72672588599097798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'Ark1'!$C$1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45</c:v>
                </c:pt>
                <c:pt idx="1">
                  <c:v>4</c:v>
                </c:pt>
                <c:pt idx="2">
                  <c:v>74</c:v>
                </c:pt>
                <c:pt idx="3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B-4CB5-847E-9401DD3C84B4}"/>
            </c:ext>
          </c:extLst>
        </c:ser>
        <c:ser>
          <c:idx val="1"/>
          <c:order val="1"/>
          <c:tx>
            <c:strRef>
              <c:f>'Ark1'!$D$1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42</c:v>
                </c:pt>
                <c:pt idx="1">
                  <c:v>5</c:v>
                </c:pt>
                <c:pt idx="2">
                  <c:v>89</c:v>
                </c:pt>
                <c:pt idx="3">
                  <c:v>119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B-4CB5-847E-9401DD3C84B4}"/>
            </c:ext>
          </c:extLst>
        </c:ser>
        <c:ser>
          <c:idx val="2"/>
          <c:order val="2"/>
          <c:tx>
            <c:strRef>
              <c:f>'Ark1'!$E$1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65</c:v>
                </c:pt>
                <c:pt idx="1">
                  <c:v>6</c:v>
                </c:pt>
                <c:pt idx="2">
                  <c:v>91</c:v>
                </c:pt>
                <c:pt idx="3">
                  <c:v>145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5B-4CB5-847E-9401DD3C84B4}"/>
            </c:ext>
          </c:extLst>
        </c:ser>
        <c:ser>
          <c:idx val="3"/>
          <c:order val="3"/>
          <c:tx>
            <c:strRef>
              <c:f>'Ark1'!$F$1</c:f>
              <c:strCache>
                <c:ptCount val="1"/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3-075B-4CB5-847E-9401DD3C84B4}"/>
            </c:ext>
          </c:extLst>
        </c:ser>
        <c:ser>
          <c:idx val="4"/>
          <c:order val="4"/>
          <c:tx>
            <c:strRef>
              <c:f>'Ark1'!$G$1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102</c:v>
                </c:pt>
                <c:pt idx="1">
                  <c:v>11</c:v>
                </c:pt>
                <c:pt idx="2">
                  <c:v>83</c:v>
                </c:pt>
                <c:pt idx="3">
                  <c:v>168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5B-4CB5-847E-9401DD3C84B4}"/>
            </c:ext>
          </c:extLst>
        </c:ser>
        <c:ser>
          <c:idx val="5"/>
          <c:order val="5"/>
          <c:tx>
            <c:strRef>
              <c:f>'Ark1'!$H$1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100</c:v>
                </c:pt>
                <c:pt idx="1">
                  <c:v>13</c:v>
                </c:pt>
                <c:pt idx="2">
                  <c:v>73</c:v>
                </c:pt>
                <c:pt idx="3">
                  <c:v>184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5B-4CB5-847E-9401DD3C84B4}"/>
            </c:ext>
          </c:extLst>
        </c:ser>
        <c:ser>
          <c:idx val="6"/>
          <c:order val="6"/>
          <c:tx>
            <c:strRef>
              <c:f>'Ark1'!$I$1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General</c:formatCode>
                <c:ptCount val="6"/>
                <c:pt idx="0">
                  <c:v>77</c:v>
                </c:pt>
                <c:pt idx="1">
                  <c:v>11</c:v>
                </c:pt>
                <c:pt idx="2">
                  <c:v>81</c:v>
                </c:pt>
                <c:pt idx="3">
                  <c:v>155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5B-4CB5-847E-9401DD3C84B4}"/>
            </c:ext>
          </c:extLst>
        </c:ser>
        <c:ser>
          <c:idx val="7"/>
          <c:order val="7"/>
          <c:tx>
            <c:strRef>
              <c:f>'Ark1'!$J$1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General</c:formatCode>
                <c:ptCount val="6"/>
                <c:pt idx="0">
                  <c:v>107</c:v>
                </c:pt>
                <c:pt idx="1">
                  <c:v>13</c:v>
                </c:pt>
                <c:pt idx="2">
                  <c:v>68</c:v>
                </c:pt>
                <c:pt idx="3">
                  <c:v>151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75B-4CB5-847E-9401DD3C84B4}"/>
            </c:ext>
          </c:extLst>
        </c:ser>
        <c:ser>
          <c:idx val="8"/>
          <c:order val="8"/>
          <c:tx>
            <c:strRef>
              <c:f>'Ark1'!$K$1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General</c:formatCode>
                <c:ptCount val="6"/>
                <c:pt idx="0">
                  <c:v>110</c:v>
                </c:pt>
                <c:pt idx="1">
                  <c:v>15</c:v>
                </c:pt>
                <c:pt idx="2">
                  <c:v>68</c:v>
                </c:pt>
                <c:pt idx="3">
                  <c:v>151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5B-4CB5-847E-9401DD3C84B4}"/>
            </c:ext>
          </c:extLst>
        </c:ser>
        <c:ser>
          <c:idx val="9"/>
          <c:order val="9"/>
          <c:tx>
            <c:strRef>
              <c:f>'Ark1'!$L$1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'Ark1'!$L$2:$L$7</c:f>
              <c:numCache>
                <c:formatCode>General</c:formatCode>
                <c:ptCount val="6"/>
                <c:pt idx="0">
                  <c:v>119</c:v>
                </c:pt>
                <c:pt idx="1">
                  <c:v>15</c:v>
                </c:pt>
                <c:pt idx="2">
                  <c:v>63</c:v>
                </c:pt>
                <c:pt idx="3">
                  <c:v>131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75B-4CB5-847E-9401DD3C84B4}"/>
            </c:ext>
          </c:extLst>
        </c:ser>
        <c:ser>
          <c:idx val="10"/>
          <c:order val="10"/>
          <c:tx>
            <c:strRef>
              <c:f>'Ark1'!$M$1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'Ark1'!$M$2:$M$7</c:f>
              <c:numCache>
                <c:formatCode>General</c:formatCode>
                <c:ptCount val="6"/>
                <c:pt idx="0">
                  <c:v>109</c:v>
                </c:pt>
                <c:pt idx="1">
                  <c:v>22</c:v>
                </c:pt>
                <c:pt idx="2">
                  <c:v>47</c:v>
                </c:pt>
                <c:pt idx="3">
                  <c:v>135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5B-4CB5-847E-9401DD3C84B4}"/>
            </c:ext>
          </c:extLst>
        </c:ser>
        <c:ser>
          <c:idx val="11"/>
          <c:order val="11"/>
          <c:tx>
            <c:strRef>
              <c:f>'Ark1'!$N$1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'Ark1'!$N$2:$N$7</c:f>
              <c:numCache>
                <c:formatCode>General</c:formatCode>
                <c:ptCount val="6"/>
                <c:pt idx="0">
                  <c:v>92</c:v>
                </c:pt>
                <c:pt idx="1">
                  <c:v>29</c:v>
                </c:pt>
                <c:pt idx="2">
                  <c:v>77</c:v>
                </c:pt>
                <c:pt idx="3">
                  <c:v>125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75B-4CB5-847E-9401DD3C84B4}"/>
            </c:ext>
          </c:extLst>
        </c:ser>
        <c:ser>
          <c:idx val="12"/>
          <c:order val="12"/>
          <c:tx>
            <c:strRef>
              <c:f>'Ark1'!$O$1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'Ark1'!$O$2:$O$7</c:f>
              <c:numCache>
                <c:formatCode>General</c:formatCode>
                <c:ptCount val="6"/>
                <c:pt idx="0">
                  <c:v>77</c:v>
                </c:pt>
                <c:pt idx="1">
                  <c:v>32</c:v>
                </c:pt>
                <c:pt idx="2">
                  <c:v>72</c:v>
                </c:pt>
                <c:pt idx="3">
                  <c:v>144</c:v>
                </c:pt>
                <c:pt idx="4">
                  <c:v>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5B-4CB5-847E-9401DD3C84B4}"/>
            </c:ext>
          </c:extLst>
        </c:ser>
        <c:ser>
          <c:idx val="13"/>
          <c:order val="13"/>
          <c:tx>
            <c:strRef>
              <c:f>'Ark1'!$P$1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'Ark1'!$P$2:$P$7</c:f>
              <c:numCache>
                <c:formatCode>General</c:formatCode>
                <c:ptCount val="6"/>
                <c:pt idx="0">
                  <c:v>87</c:v>
                </c:pt>
                <c:pt idx="1">
                  <c:v>25</c:v>
                </c:pt>
                <c:pt idx="2">
                  <c:v>67</c:v>
                </c:pt>
                <c:pt idx="3">
                  <c:v>147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EC-4FE4-B217-76732700B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218432"/>
        <c:axId val="217228416"/>
      </c:barChart>
      <c:catAx>
        <c:axId val="2172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228416"/>
        <c:crosses val="autoZero"/>
        <c:auto val="1"/>
        <c:lblAlgn val="ctr"/>
        <c:lblOffset val="100"/>
        <c:noMultiLvlLbl val="0"/>
      </c:catAx>
      <c:valAx>
        <c:axId val="217228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endParaRPr lang="da-DK" b="0" dirty="0"/>
              </a:p>
            </c:rich>
          </c:tx>
          <c:layout>
            <c:manualLayout>
              <c:xMode val="edge"/>
              <c:yMode val="edge"/>
              <c:x val="2.0420420420420422E-2"/>
              <c:y val="0.211455785993847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21843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528323599189738"/>
          <c:y val="3.3541709288296855E-2"/>
          <c:w val="0.11725268575662276"/>
          <c:h val="0.930034721890278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(columns)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Sheet1!$A$2:$A$32</c:f>
              <c:numCache>
                <c:formatCode>General</c:formatCod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65</c:v>
                </c:pt>
                <c:pt idx="1">
                  <c:v>85</c:v>
                </c:pt>
                <c:pt idx="2">
                  <c:v>128</c:v>
                </c:pt>
                <c:pt idx="3">
                  <c:v>144</c:v>
                </c:pt>
                <c:pt idx="4">
                  <c:v>174</c:v>
                </c:pt>
                <c:pt idx="5">
                  <c:v>183</c:v>
                </c:pt>
                <c:pt idx="6">
                  <c:v>173</c:v>
                </c:pt>
                <c:pt idx="7">
                  <c:v>165</c:v>
                </c:pt>
                <c:pt idx="8">
                  <c:v>177</c:v>
                </c:pt>
                <c:pt idx="9">
                  <c:v>203</c:v>
                </c:pt>
                <c:pt idx="10">
                  <c:v>183</c:v>
                </c:pt>
                <c:pt idx="11">
                  <c:v>191</c:v>
                </c:pt>
                <c:pt idx="12">
                  <c:v>209</c:v>
                </c:pt>
                <c:pt idx="13">
                  <c:v>214</c:v>
                </c:pt>
                <c:pt idx="14">
                  <c:v>248</c:v>
                </c:pt>
                <c:pt idx="15">
                  <c:v>270</c:v>
                </c:pt>
                <c:pt idx="16">
                  <c:v>256</c:v>
                </c:pt>
                <c:pt idx="17">
                  <c:v>278</c:v>
                </c:pt>
                <c:pt idx="18">
                  <c:v>304</c:v>
                </c:pt>
                <c:pt idx="19">
                  <c:v>316</c:v>
                </c:pt>
                <c:pt idx="20">
                  <c:v>316</c:v>
                </c:pt>
                <c:pt idx="21">
                  <c:v>323</c:v>
                </c:pt>
                <c:pt idx="22">
                  <c:v>352</c:v>
                </c:pt>
                <c:pt idx="23">
                  <c:v>353</c:v>
                </c:pt>
                <c:pt idx="24">
                  <c:v>360</c:v>
                </c:pt>
                <c:pt idx="25">
                  <c:v>388</c:v>
                </c:pt>
                <c:pt idx="26">
                  <c:v>402</c:v>
                </c:pt>
                <c:pt idx="27">
                  <c:v>419</c:v>
                </c:pt>
                <c:pt idx="28">
                  <c:v>409</c:v>
                </c:pt>
                <c:pt idx="29">
                  <c:v>377</c:v>
                </c:pt>
                <c:pt idx="30">
                  <c:v>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 (line)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2.8</c:v>
                </c:pt>
                <c:pt idx="1">
                  <c:v>3.7</c:v>
                </c:pt>
                <c:pt idx="2">
                  <c:v>5.6</c:v>
                </c:pt>
                <c:pt idx="3">
                  <c:v>6.3</c:v>
                </c:pt>
                <c:pt idx="4">
                  <c:v>7.6</c:v>
                </c:pt>
                <c:pt idx="5">
                  <c:v>8</c:v>
                </c:pt>
                <c:pt idx="6">
                  <c:v>7.5</c:v>
                </c:pt>
                <c:pt idx="7">
                  <c:v>7.2</c:v>
                </c:pt>
                <c:pt idx="8">
                  <c:v>7.5</c:v>
                </c:pt>
                <c:pt idx="9">
                  <c:v>8.5</c:v>
                </c:pt>
                <c:pt idx="10">
                  <c:v>7.6</c:v>
                </c:pt>
                <c:pt idx="11">
                  <c:v>7.9</c:v>
                </c:pt>
                <c:pt idx="12">
                  <c:v>8.6</c:v>
                </c:pt>
                <c:pt idx="13">
                  <c:v>8.76</c:v>
                </c:pt>
                <c:pt idx="14">
                  <c:v>10.119999999999999</c:v>
                </c:pt>
                <c:pt idx="15">
                  <c:v>11.6</c:v>
                </c:pt>
                <c:pt idx="16">
                  <c:v>10.44</c:v>
                </c:pt>
                <c:pt idx="17">
                  <c:v>11.22</c:v>
                </c:pt>
                <c:pt idx="18">
                  <c:v>12.18</c:v>
                </c:pt>
                <c:pt idx="19">
                  <c:v>12.58</c:v>
                </c:pt>
                <c:pt idx="20">
                  <c:v>12.49</c:v>
                </c:pt>
                <c:pt idx="21">
                  <c:v>12.68</c:v>
                </c:pt>
                <c:pt idx="22">
                  <c:v>13.71</c:v>
                </c:pt>
                <c:pt idx="23">
                  <c:v>13.61</c:v>
                </c:pt>
                <c:pt idx="24">
                  <c:v>13.78</c:v>
                </c:pt>
                <c:pt idx="25">
                  <c:v>14.72</c:v>
                </c:pt>
                <c:pt idx="26">
                  <c:v>15.09</c:v>
                </c:pt>
                <c:pt idx="27">
                  <c:v>15.58</c:v>
                </c:pt>
                <c:pt idx="28">
                  <c:v>14.39</c:v>
                </c:pt>
                <c:pt idx="29">
                  <c:v>13.16</c:v>
                </c:pt>
                <c:pt idx="30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53678641732282"/>
          <c:y val="0.93440194793295106"/>
          <c:w val="0.79911380413385824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8997020797236"/>
          <c:y val="4.6195926898026637E-2"/>
          <c:w val="0.70740649248909249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#,##0</c:formatCode>
                <c:ptCount val="5"/>
                <c:pt idx="0">
                  <c:v>38.25</c:v>
                </c:pt>
                <c:pt idx="1">
                  <c:v>31.5</c:v>
                </c:pt>
                <c:pt idx="2">
                  <c:v>20.833333333333332</c:v>
                </c:pt>
                <c:pt idx="3">
                  <c:v>88.166666666666671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5-4938-88F0-3A1EF1FCC40F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#,##0</c:formatCode>
                <c:ptCount val="5"/>
                <c:pt idx="0">
                  <c:v>35.4</c:v>
                </c:pt>
                <c:pt idx="1">
                  <c:v>41.8</c:v>
                </c:pt>
                <c:pt idx="2">
                  <c:v>35.200000000000003</c:v>
                </c:pt>
                <c:pt idx="3">
                  <c:v>113.6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25-4938-88F0-3A1EF1FCC40F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#,##0</c:formatCode>
                <c:ptCount val="5"/>
                <c:pt idx="0">
                  <c:v>41</c:v>
                </c:pt>
                <c:pt idx="1">
                  <c:v>49</c:v>
                </c:pt>
                <c:pt idx="2">
                  <c:v>62.5</c:v>
                </c:pt>
                <c:pt idx="3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25-4938-88F0-3A1EF1FCC40F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3-7F25-4938-88F0-3A1EF1FCC40F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#,##0</c:formatCode>
                <c:ptCount val="5"/>
                <c:pt idx="0">
                  <c:v>47</c:v>
                </c:pt>
                <c:pt idx="1">
                  <c:v>50</c:v>
                </c:pt>
                <c:pt idx="2">
                  <c:v>89</c:v>
                </c:pt>
                <c:pt idx="3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25-4938-88F0-3A1EF1FCC40F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#,##0</c:formatCode>
                <c:ptCount val="5"/>
                <c:pt idx="0">
                  <c:v>51</c:v>
                </c:pt>
                <c:pt idx="1">
                  <c:v>56</c:v>
                </c:pt>
                <c:pt idx="2">
                  <c:v>89</c:v>
                </c:pt>
                <c:pt idx="3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25-4938-88F0-3A1EF1FCC40F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#,##0</c:formatCode>
                <c:ptCount val="5"/>
                <c:pt idx="0">
                  <c:v>48</c:v>
                </c:pt>
                <c:pt idx="1">
                  <c:v>52</c:v>
                </c:pt>
                <c:pt idx="2">
                  <c:v>100</c:v>
                </c:pt>
                <c:pt idx="3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25-4938-88F0-3A1EF1FCC40F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#,##0</c:formatCode>
                <c:ptCount val="5"/>
                <c:pt idx="0">
                  <c:v>42</c:v>
                </c:pt>
                <c:pt idx="1">
                  <c:v>49</c:v>
                </c:pt>
                <c:pt idx="2">
                  <c:v>108</c:v>
                </c:pt>
                <c:pt idx="3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25-4938-88F0-3A1EF1FCC40F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#,##0</c:formatCode>
                <c:ptCount val="5"/>
                <c:pt idx="0">
                  <c:v>47</c:v>
                </c:pt>
                <c:pt idx="1">
                  <c:v>59</c:v>
                </c:pt>
                <c:pt idx="2">
                  <c:v>100</c:v>
                </c:pt>
                <c:pt idx="3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25-4938-88F0-3A1EF1FCC40F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#,##0</c:formatCode>
                <c:ptCount val="5"/>
                <c:pt idx="0">
                  <c:v>58</c:v>
                </c:pt>
                <c:pt idx="1">
                  <c:v>77</c:v>
                </c:pt>
                <c:pt idx="2">
                  <c:v>86</c:v>
                </c:pt>
                <c:pt idx="3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F25-4938-88F0-3A1EF1FCC40F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#,##0</c:formatCode>
                <c:ptCount val="5"/>
                <c:pt idx="0">
                  <c:v>59</c:v>
                </c:pt>
                <c:pt idx="1">
                  <c:v>61</c:v>
                </c:pt>
                <c:pt idx="2">
                  <c:v>100</c:v>
                </c:pt>
                <c:pt idx="3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25-4938-88F0-3A1EF1FCC40F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#,##0</c:formatCode>
                <c:ptCount val="5"/>
                <c:pt idx="0">
                  <c:v>57</c:v>
                </c:pt>
                <c:pt idx="1">
                  <c:v>63</c:v>
                </c:pt>
                <c:pt idx="2">
                  <c:v>102</c:v>
                </c:pt>
                <c:pt idx="3">
                  <c:v>181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F25-4938-88F0-3A1EF1FCC40F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#,##0</c:formatCode>
                <c:ptCount val="5"/>
                <c:pt idx="0">
                  <c:v>43</c:v>
                </c:pt>
                <c:pt idx="1">
                  <c:v>66</c:v>
                </c:pt>
                <c:pt idx="2">
                  <c:v>95</c:v>
                </c:pt>
                <c:pt idx="3">
                  <c:v>163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F25-4938-88F0-3A1EF1FCC40F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#,##0</c:formatCode>
                <c:ptCount val="5"/>
                <c:pt idx="0">
                  <c:v>64</c:v>
                </c:pt>
                <c:pt idx="1">
                  <c:v>64</c:v>
                </c:pt>
                <c:pt idx="2">
                  <c:v>94</c:v>
                </c:pt>
                <c:pt idx="3">
                  <c:v>183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E3-4BDD-B802-77D9CAFF0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347200"/>
        <c:axId val="217348736"/>
      </c:barChart>
      <c:catAx>
        <c:axId val="21734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348736"/>
        <c:crosses val="autoZero"/>
        <c:auto val="1"/>
        <c:lblAlgn val="ctr"/>
        <c:lblOffset val="100"/>
        <c:noMultiLvlLbl val="0"/>
      </c:catAx>
      <c:valAx>
        <c:axId val="217348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0334059549745823E-2"/>
              <c:y val="0.19776100904053656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217347200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93732237718651"/>
          <c:y val="3.5352629532419549E-2"/>
          <c:w val="0.12759851097044242"/>
          <c:h val="0.936355351414406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4885850124148"/>
          <c:y val="8.2742316784869971E-2"/>
          <c:w val="0.68655757090086988"/>
          <c:h val="0.754137115839243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43</c:v>
                </c:pt>
                <c:pt idx="3">
                  <c:v>60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1-402F-9465-51C4007397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Lung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33</c:v>
                </c:pt>
                <c:pt idx="3">
                  <c:v>56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1-402F-9465-51C4007397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Heart-Lung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1-402F-9465-51C400739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154112"/>
        <c:axId val="218155648"/>
      </c:barChart>
      <c:catAx>
        <c:axId val="2181541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56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155648"/>
        <c:scaling>
          <c:orientation val="minMax"/>
        </c:scaling>
        <c:delete val="0"/>
        <c:axPos val="l"/>
        <c:majorGridlines>
          <c:spPr>
            <a:ln w="309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8.442343511501714E-3"/>
              <c:y val="0.17041054633162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4112"/>
        <c:crosses val="autoZero"/>
        <c:crossBetween val="between"/>
      </c:valAx>
      <c:spPr>
        <a:noFill/>
        <a:ln w="24754">
          <a:noFill/>
        </a:ln>
        <a:effectLst/>
      </c:spPr>
    </c:plotArea>
    <c:legend>
      <c:legendPos val="r"/>
      <c:layout>
        <c:manualLayout>
          <c:xMode val="edge"/>
          <c:yMode val="edge"/>
          <c:x val="0.81378537759637437"/>
          <c:y val="0.2978723404255319"/>
          <c:w val="0.1737458394131135"/>
          <c:h val="0.47101239168442688"/>
        </c:manualLayout>
      </c:layout>
      <c:overlay val="0"/>
      <c:spPr>
        <a:noFill/>
        <a:ln w="3094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3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62299134734241"/>
          <c:y val="8.3135391923990498E-2"/>
          <c:w val="0.66625463535228679"/>
          <c:h val="0.7125890736342043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Sheet1!$B$1:$B$2</c:f>
              <c:strCache>
                <c:ptCount val="2"/>
                <c:pt idx="0">
                  <c:v>Number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Sheet1!$A$3:$A$33</c:f>
              <c:numCache>
                <c:formatCode>General</c:formatCod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numCache>
            </c:numRef>
          </c:cat>
          <c:val>
            <c:numRef>
              <c:f>Sheet1!$B$3:$B$33</c:f>
              <c:numCache>
                <c:formatCode>General</c:formatCode>
                <c:ptCount val="31"/>
                <c:pt idx="0">
                  <c:v>79</c:v>
                </c:pt>
                <c:pt idx="1">
                  <c:v>79</c:v>
                </c:pt>
                <c:pt idx="2">
                  <c:v>102</c:v>
                </c:pt>
                <c:pt idx="3">
                  <c:v>103</c:v>
                </c:pt>
                <c:pt idx="4">
                  <c:v>122</c:v>
                </c:pt>
                <c:pt idx="5">
                  <c:v>119</c:v>
                </c:pt>
                <c:pt idx="6">
                  <c:v>106</c:v>
                </c:pt>
                <c:pt idx="7">
                  <c:v>105</c:v>
                </c:pt>
                <c:pt idx="8">
                  <c:v>101</c:v>
                </c:pt>
                <c:pt idx="9">
                  <c:v>114</c:v>
                </c:pt>
                <c:pt idx="10">
                  <c:v>105</c:v>
                </c:pt>
                <c:pt idx="11">
                  <c:v>87</c:v>
                </c:pt>
                <c:pt idx="12">
                  <c:v>96</c:v>
                </c:pt>
                <c:pt idx="13">
                  <c:v>93</c:v>
                </c:pt>
                <c:pt idx="14">
                  <c:v>129</c:v>
                </c:pt>
                <c:pt idx="15">
                  <c:v>107</c:v>
                </c:pt>
                <c:pt idx="16">
                  <c:v>87</c:v>
                </c:pt>
                <c:pt idx="17">
                  <c:v>115</c:v>
                </c:pt>
                <c:pt idx="18">
                  <c:v>128</c:v>
                </c:pt>
                <c:pt idx="19">
                  <c:v>121</c:v>
                </c:pt>
                <c:pt idx="20">
                  <c:v>122</c:v>
                </c:pt>
                <c:pt idx="21">
                  <c:v>131</c:v>
                </c:pt>
                <c:pt idx="22">
                  <c:v>127</c:v>
                </c:pt>
                <c:pt idx="23">
                  <c:v>126</c:v>
                </c:pt>
                <c:pt idx="24">
                  <c:v>130</c:v>
                </c:pt>
                <c:pt idx="25">
                  <c:v>157</c:v>
                </c:pt>
                <c:pt idx="26">
                  <c:v>154</c:v>
                </c:pt>
                <c:pt idx="27">
                  <c:v>145</c:v>
                </c:pt>
                <c:pt idx="28">
                  <c:v>145</c:v>
                </c:pt>
                <c:pt idx="29">
                  <c:v>168</c:v>
                </c:pt>
                <c:pt idx="30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9-4006-9087-410BBE21D5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245760"/>
        <c:axId val="218252032"/>
      </c:barChart>
      <c:lineChart>
        <c:grouping val="standard"/>
        <c:varyColors val="0"/>
        <c:ser>
          <c:idx val="0"/>
          <c:order val="1"/>
          <c:tx>
            <c:strRef>
              <c:f>Sheet1!$C$1:$C$2</c:f>
              <c:strCache>
                <c:ptCount val="2"/>
                <c:pt idx="0">
                  <c:v>PMP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numRef>
              <c:f>Sheet1!$A$3:$A$33</c:f>
              <c:numCache>
                <c:formatCode>General</c:formatCod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numCache>
            </c:numRef>
          </c:cat>
          <c:val>
            <c:numRef>
              <c:f>Sheet1!$C$3:$C$33</c:f>
              <c:numCache>
                <c:formatCode>0.0</c:formatCode>
                <c:ptCount val="31"/>
                <c:pt idx="0">
                  <c:v>3.4</c:v>
                </c:pt>
                <c:pt idx="1">
                  <c:v>3.4</c:v>
                </c:pt>
                <c:pt idx="2">
                  <c:v>4.4000000000000004</c:v>
                </c:pt>
                <c:pt idx="3">
                  <c:v>4.5</c:v>
                </c:pt>
                <c:pt idx="4">
                  <c:v>5.3</c:v>
                </c:pt>
                <c:pt idx="5">
                  <c:v>5.2</c:v>
                </c:pt>
                <c:pt idx="6">
                  <c:v>4.5999999999999996</c:v>
                </c:pt>
                <c:pt idx="7">
                  <c:v>4.5999999999999996</c:v>
                </c:pt>
                <c:pt idx="8" formatCode="General">
                  <c:v>4.3</c:v>
                </c:pt>
                <c:pt idx="9" formatCode="General">
                  <c:v>4.8</c:v>
                </c:pt>
                <c:pt idx="10" formatCode="General">
                  <c:v>4.3</c:v>
                </c:pt>
                <c:pt idx="11" formatCode="General">
                  <c:v>3.6</c:v>
                </c:pt>
                <c:pt idx="12" formatCode="General">
                  <c:v>3.9</c:v>
                </c:pt>
                <c:pt idx="13" formatCode="General">
                  <c:v>3.81</c:v>
                </c:pt>
                <c:pt idx="14" formatCode="General">
                  <c:v>5.26</c:v>
                </c:pt>
                <c:pt idx="15" formatCode="General">
                  <c:v>4.38</c:v>
                </c:pt>
                <c:pt idx="16" formatCode="General">
                  <c:v>3.55</c:v>
                </c:pt>
                <c:pt idx="17" formatCode="General">
                  <c:v>4.6399999999999997</c:v>
                </c:pt>
                <c:pt idx="18" formatCode="General">
                  <c:v>5.13</c:v>
                </c:pt>
                <c:pt idx="19" formatCode="General">
                  <c:v>4.82</c:v>
                </c:pt>
                <c:pt idx="20" formatCode="General">
                  <c:v>4.82</c:v>
                </c:pt>
                <c:pt idx="21" formatCode="General">
                  <c:v>5.14</c:v>
                </c:pt>
                <c:pt idx="22" formatCode="General">
                  <c:v>4.95</c:v>
                </c:pt>
                <c:pt idx="23" formatCode="General">
                  <c:v>4.8600000000000003</c:v>
                </c:pt>
                <c:pt idx="24" formatCode="General">
                  <c:v>4.9800000000000004</c:v>
                </c:pt>
                <c:pt idx="25" formatCode="General">
                  <c:v>5.96</c:v>
                </c:pt>
                <c:pt idx="26" formatCode="General">
                  <c:v>5.78</c:v>
                </c:pt>
                <c:pt idx="27" formatCode="General">
                  <c:v>5.39</c:v>
                </c:pt>
                <c:pt idx="28" formatCode="General">
                  <c:v>5.0999999999999996</c:v>
                </c:pt>
                <c:pt idx="29" formatCode="General">
                  <c:v>5.86</c:v>
                </c:pt>
                <c:pt idx="30" formatCode="General">
                  <c:v>5.65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89-4006-9087-410BBE21D5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8253952"/>
        <c:axId val="218272128"/>
      </c:lineChart>
      <c:catAx>
        <c:axId val="2182457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780" b="1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8252032"/>
        <c:crosses val="autoZero"/>
        <c:auto val="0"/>
        <c:lblAlgn val="ctr"/>
        <c:lblOffset val="100"/>
        <c:tickLblSkip val="3"/>
        <c:tickMarkSkip val="1"/>
        <c:noMultiLvlLbl val="0"/>
      </c:catAx>
      <c:valAx>
        <c:axId val="218252032"/>
        <c:scaling>
          <c:orientation val="minMax"/>
        </c:scaling>
        <c:delete val="0"/>
        <c:axPos val="l"/>
        <c:majorGridlines>
          <c:spPr>
            <a:ln w="3141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l">
                  <a:defRPr sz="1780" b="1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dirty="0" err="1"/>
                  <a:t>Number</a:t>
                </a:r>
                <a:r>
                  <a:rPr lang="da-DK" dirty="0"/>
                  <a:t> (columns)</a:t>
                </a:r>
              </a:p>
            </c:rich>
          </c:tx>
          <c:layout>
            <c:manualLayout>
              <c:xMode val="edge"/>
              <c:yMode val="edge"/>
              <c:x val="1.6069221260815822E-2"/>
              <c:y val="0.29453681710213775"/>
            </c:manualLayout>
          </c:layout>
          <c:overlay val="0"/>
          <c:spPr>
            <a:noFill/>
            <a:ln w="25125"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l">
                <a:defRPr sz="1780" b="1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80" b="1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8245760"/>
        <c:crosses val="autoZero"/>
        <c:crossBetween val="between"/>
      </c:valAx>
      <c:catAx>
        <c:axId val="218253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8272128"/>
        <c:crosses val="autoZero"/>
        <c:auto val="0"/>
        <c:lblAlgn val="ctr"/>
        <c:lblOffset val="100"/>
        <c:noMultiLvlLbl val="0"/>
      </c:catAx>
      <c:valAx>
        <c:axId val="218272128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 algn="ctr">
                  <a:defRPr sz="1400" b="1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sz="1400" dirty="0"/>
                  <a:t>PMP (line)</a:t>
                </a:r>
              </a:p>
            </c:rich>
          </c:tx>
          <c:layout>
            <c:manualLayout>
              <c:xMode val="edge"/>
              <c:yMode val="edge"/>
              <c:x val="0.88998763906056866"/>
              <c:y val="0.39192399049881232"/>
            </c:manualLayout>
          </c:layout>
          <c:overlay val="0"/>
          <c:spPr>
            <a:noFill/>
            <a:ln w="25125"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ctr">
                <a:defRPr sz="1400" b="1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80" b="1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825395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562" cap="flat" cmpd="sng" algn="ctr">
      <a:solidFill>
        <a:schemeClr val="tx1"/>
      </a:solidFill>
      <a:prstDash val="solid"/>
      <a:miter lim="800000"/>
    </a:ln>
    <a:effectLst/>
  </c:spPr>
  <c:txPr>
    <a:bodyPr/>
    <a:lstStyle/>
    <a:p>
      <a:pPr>
        <a:defRPr sz="178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3089920908062"/>
          <c:y val="8.2938388625592413E-2"/>
          <c:w val="0.81884287732834571"/>
          <c:h val="0.753554502369668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43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36-4149-A15D-6B539B197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8376064"/>
        <c:axId val="218377600"/>
      </c:barChart>
      <c:catAx>
        <c:axId val="21837606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76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377600"/>
        <c:scaling>
          <c:orientation val="minMax"/>
        </c:scaling>
        <c:delete val="0"/>
        <c:axPos val="l"/>
        <c:majorGridlines>
          <c:spPr>
            <a:ln w="313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9138959082087934E-2"/>
              <c:y val="0.17309978594295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6064"/>
        <c:crosses val="autoZero"/>
        <c:crossBetween val="between"/>
      </c:valAx>
      <c:spPr>
        <a:noFill/>
        <a:ln w="25067">
          <a:noFill/>
        </a:ln>
        <a:effectLst/>
      </c:spPr>
    </c:plotArea>
    <c:plotVisOnly val="1"/>
    <c:dispBlanksAs val="gap"/>
    <c:showDLblsOverMax val="0"/>
  </c:chart>
  <c:spPr>
    <a:noFill/>
    <a:ln w="12533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58401523338994"/>
          <c:y val="4.6195926898026637E-2"/>
          <c:w val="0.74081244746367492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29</c:v>
                </c:pt>
                <c:pt idx="1">
                  <c:v>21.333333333333332</c:v>
                </c:pt>
                <c:pt idx="2">
                  <c:v>26.666666666666668</c:v>
                </c:pt>
                <c:pt idx="3">
                  <c:v>31.166666666666668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A-4A76-8AB3-4D631BFAB7C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27.8</c:v>
                </c:pt>
                <c:pt idx="1">
                  <c:v>17</c:v>
                </c:pt>
                <c:pt idx="2">
                  <c:v>31.4</c:v>
                </c:pt>
                <c:pt idx="3">
                  <c:v>26.2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A-4A76-8AB3-4D631BFAB7C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23.6</c:v>
                </c:pt>
                <c:pt idx="1">
                  <c:v>16.2</c:v>
                </c:pt>
                <c:pt idx="2">
                  <c:v>31.8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1A-4A76-8AB3-4D631BFAB7C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471A-4A76-8AB3-4D631BFAB7C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22</c:v>
                </c:pt>
                <c:pt idx="1">
                  <c:v>22</c:v>
                </c:pt>
                <c:pt idx="2">
                  <c:v>31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1A-4A76-8AB3-4D631BFAB7C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29</c:v>
                </c:pt>
                <c:pt idx="1">
                  <c:v>18</c:v>
                </c:pt>
                <c:pt idx="2">
                  <c:v>29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1A-4A76-8AB3-4D631BFAB7C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26</c:v>
                </c:pt>
                <c:pt idx="1">
                  <c:v>22</c:v>
                </c:pt>
                <c:pt idx="2">
                  <c:v>32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1A-4A76-8AB3-4D631BFAB7C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17</c:v>
                </c:pt>
                <c:pt idx="1">
                  <c:v>21</c:v>
                </c:pt>
                <c:pt idx="2">
                  <c:v>37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1A-4A76-8AB3-4D631BFAB7C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32</c:v>
                </c:pt>
                <c:pt idx="1">
                  <c:v>24</c:v>
                </c:pt>
                <c:pt idx="2">
                  <c:v>34</c:v>
                </c:pt>
                <c:pt idx="3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1A-4A76-8AB3-4D631BFAB7C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'Ark1'!$K$2:$K$5</c:f>
              <c:numCache>
                <c:formatCode>General</c:formatCode>
                <c:ptCount val="4"/>
                <c:pt idx="0">
                  <c:v>27</c:v>
                </c:pt>
                <c:pt idx="1">
                  <c:v>27</c:v>
                </c:pt>
                <c:pt idx="2">
                  <c:v>37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71A-4A76-8AB3-4D631BFAB7C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'Ark1'!$L$2:$L$5</c:f>
              <c:numCache>
                <c:formatCode>General</c:formatCode>
                <c:ptCount val="4"/>
                <c:pt idx="0">
                  <c:v>29</c:v>
                </c:pt>
                <c:pt idx="1">
                  <c:v>31</c:v>
                </c:pt>
                <c:pt idx="2">
                  <c:v>21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1A-4A76-8AB3-4D631BFAB7C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'Ark1'!$M$2:$M$5</c:f>
              <c:numCache>
                <c:formatCode>General</c:formatCode>
                <c:ptCount val="4"/>
                <c:pt idx="0">
                  <c:v>25</c:v>
                </c:pt>
                <c:pt idx="1">
                  <c:v>26</c:v>
                </c:pt>
                <c:pt idx="2">
                  <c:v>32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71A-4A76-8AB3-4D631BFAB7CC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'Ark1'!$N$2:$N$5</c:f>
              <c:numCache>
                <c:formatCode>General</c:formatCode>
                <c:ptCount val="4"/>
                <c:pt idx="0">
                  <c:v>26</c:v>
                </c:pt>
                <c:pt idx="1">
                  <c:v>47</c:v>
                </c:pt>
                <c:pt idx="2">
                  <c:v>29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1A-4A76-8AB3-4D631BFAB7CC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'Ark1'!$O$2:$O$5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43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30-4947-8D73-0DA7D6BDA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863296"/>
        <c:axId val="217864832"/>
      </c:barChart>
      <c:catAx>
        <c:axId val="217863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864832"/>
        <c:crosses val="autoZero"/>
        <c:auto val="1"/>
        <c:lblAlgn val="ctr"/>
        <c:lblOffset val="100"/>
        <c:noMultiLvlLbl val="0"/>
      </c:catAx>
      <c:valAx>
        <c:axId val="217864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4524328249818447E-2"/>
              <c:y val="0.201966316710411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863296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93732237718651"/>
          <c:y val="6.313040731019734E-2"/>
          <c:w val="0.12759851097044242"/>
          <c:h val="0.936869592689802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5917737639543"/>
          <c:y val="7.8014184397163122E-2"/>
          <c:w val="0.62539899430051782"/>
          <c:h val="0.70140406739010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Entered during the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1628</c:v>
                </c:pt>
                <c:pt idx="1">
                  <c:v>1615</c:v>
                </c:pt>
                <c:pt idx="2">
                  <c:v>1542</c:v>
                </c:pt>
                <c:pt idx="3">
                  <c:v>1562</c:v>
                </c:pt>
                <c:pt idx="4">
                  <c:v>1655</c:v>
                </c:pt>
                <c:pt idx="5">
                  <c:v>1671</c:v>
                </c:pt>
                <c:pt idx="6">
                  <c:v>1764</c:v>
                </c:pt>
                <c:pt idx="7">
                  <c:v>1764</c:v>
                </c:pt>
                <c:pt idx="8">
                  <c:v>1720</c:v>
                </c:pt>
                <c:pt idx="9">
                  <c:v>1888</c:v>
                </c:pt>
                <c:pt idx="10">
                  <c:v>2041</c:v>
                </c:pt>
                <c:pt idx="11">
                  <c:v>2087</c:v>
                </c:pt>
                <c:pt idx="12">
                  <c:v>2149</c:v>
                </c:pt>
                <c:pt idx="13">
                  <c:v>2104</c:v>
                </c:pt>
                <c:pt idx="14">
                  <c:v>2161</c:v>
                </c:pt>
                <c:pt idx="15">
                  <c:v>2275</c:v>
                </c:pt>
                <c:pt idx="16">
                  <c:v>2324</c:v>
                </c:pt>
                <c:pt idx="17">
                  <c:v>2208</c:v>
                </c:pt>
                <c:pt idx="18">
                  <c:v>2352</c:v>
                </c:pt>
                <c:pt idx="19">
                  <c:v>2285</c:v>
                </c:pt>
                <c:pt idx="20">
                  <c:v>2408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2E-46C2-9DB8-FD2EEB1AFA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Transplanted during the year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numCache>
            </c:num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1307</c:v>
                </c:pt>
                <c:pt idx="1">
                  <c:v>1307</c:v>
                </c:pt>
                <c:pt idx="2">
                  <c:v>1243</c:v>
                </c:pt>
                <c:pt idx="3">
                  <c:v>1311</c:v>
                </c:pt>
                <c:pt idx="4">
                  <c:v>1428</c:v>
                </c:pt>
                <c:pt idx="5">
                  <c:v>1508</c:v>
                </c:pt>
                <c:pt idx="6">
                  <c:v>1400</c:v>
                </c:pt>
                <c:pt idx="7">
                  <c:v>1497</c:v>
                </c:pt>
                <c:pt idx="8">
                  <c:v>1583</c:v>
                </c:pt>
                <c:pt idx="9">
                  <c:v>1633</c:v>
                </c:pt>
                <c:pt idx="10">
                  <c:v>1668</c:v>
                </c:pt>
                <c:pt idx="11">
                  <c:v>1628</c:v>
                </c:pt>
                <c:pt idx="12">
                  <c:v>1802</c:v>
                </c:pt>
                <c:pt idx="13">
                  <c:v>1774</c:v>
                </c:pt>
                <c:pt idx="14">
                  <c:v>1729</c:v>
                </c:pt>
                <c:pt idx="15">
                  <c:v>1933</c:v>
                </c:pt>
                <c:pt idx="16">
                  <c:v>2005</c:v>
                </c:pt>
                <c:pt idx="17">
                  <c:v>1913</c:v>
                </c:pt>
                <c:pt idx="18">
                  <c:v>1902</c:v>
                </c:pt>
                <c:pt idx="19">
                  <c:v>2010</c:v>
                </c:pt>
                <c:pt idx="20">
                  <c:v>2135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2E-46C2-9DB8-FD2EEB1AFA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 waiting list at end of year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numCache>
            </c:numRef>
          </c:cat>
          <c:val>
            <c:numRef>
              <c:f>Sheet1!$D$2:$D$22</c:f>
              <c:numCache>
                <c:formatCode>General</c:formatCode>
                <c:ptCount val="21"/>
                <c:pt idx="0">
                  <c:v>1859</c:v>
                </c:pt>
                <c:pt idx="1">
                  <c:v>1871</c:v>
                </c:pt>
                <c:pt idx="2">
                  <c:v>1884</c:v>
                </c:pt>
                <c:pt idx="3">
                  <c:v>1886</c:v>
                </c:pt>
                <c:pt idx="4">
                  <c:v>1862</c:v>
                </c:pt>
                <c:pt idx="5">
                  <c:v>1829</c:v>
                </c:pt>
                <c:pt idx="6">
                  <c:v>1926</c:v>
                </c:pt>
                <c:pt idx="7">
                  <c:v>1971</c:v>
                </c:pt>
                <c:pt idx="8">
                  <c:v>1889</c:v>
                </c:pt>
                <c:pt idx="9">
                  <c:v>1874</c:v>
                </c:pt>
                <c:pt idx="10">
                  <c:v>1936</c:v>
                </c:pt>
                <c:pt idx="11">
                  <c:v>2117</c:v>
                </c:pt>
                <c:pt idx="12">
                  <c:v>2093</c:v>
                </c:pt>
                <c:pt idx="13">
                  <c:v>2116</c:v>
                </c:pt>
                <c:pt idx="14">
                  <c:v>2211</c:v>
                </c:pt>
                <c:pt idx="15">
                  <c:v>2272</c:v>
                </c:pt>
                <c:pt idx="16">
                  <c:v>2402</c:v>
                </c:pt>
                <c:pt idx="17">
                  <c:v>2487</c:v>
                </c:pt>
                <c:pt idx="18">
                  <c:v>2635</c:v>
                </c:pt>
                <c:pt idx="19">
                  <c:v>2660</c:v>
                </c:pt>
                <c:pt idx="20">
                  <c:v>2661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2E-46C2-9DB8-FD2EEB1AF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73120"/>
        <c:axId val="131974656"/>
      </c:barChart>
      <c:catAx>
        <c:axId val="13197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465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31974656"/>
        <c:scaling>
          <c:orientation val="minMax"/>
          <c:max val="300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dirty="0" err="1"/>
                  <a:t>Number</a:t>
                </a:r>
                <a:r>
                  <a:rPr lang="da-DK" dirty="0"/>
                  <a:t> of patients</a:t>
                </a:r>
              </a:p>
            </c:rich>
          </c:tx>
          <c:layout>
            <c:manualLayout>
              <c:xMode val="edge"/>
              <c:yMode val="edge"/>
              <c:x val="5.5063967281354168E-3"/>
              <c:y val="0.223395194384647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3120"/>
        <c:crosses val="autoZero"/>
        <c:crossBetween val="between"/>
        <c:minorUnit val="500"/>
      </c:valAx>
      <c:spPr>
        <a:noFill/>
        <a:ln w="26449">
          <a:noFill/>
        </a:ln>
        <a:effectLst/>
      </c:spPr>
    </c:plotArea>
    <c:legend>
      <c:legendPos val="r"/>
      <c:layout>
        <c:manualLayout>
          <c:xMode val="edge"/>
          <c:yMode val="edge"/>
          <c:x val="0.76657729460951529"/>
          <c:y val="0.17021285861501168"/>
          <c:w val="0.22718054766352333"/>
          <c:h val="0.41133068493954472"/>
        </c:manualLayout>
      </c:layout>
      <c:overlay val="0"/>
      <c:spPr>
        <a:noFill/>
        <a:ln w="330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3225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07432252504114"/>
          <c:y val="8.3135391923990498E-2"/>
          <c:w val="0.74083316225010987"/>
          <c:h val="0.686460807600950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General</c:formatCod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20</c:v>
                </c:pt>
                <c:pt idx="1">
                  <c:v>17</c:v>
                </c:pt>
                <c:pt idx="2">
                  <c:v>32</c:v>
                </c:pt>
                <c:pt idx="3">
                  <c:v>45</c:v>
                </c:pt>
                <c:pt idx="4">
                  <c:v>31</c:v>
                </c:pt>
                <c:pt idx="5">
                  <c:v>49</c:v>
                </c:pt>
                <c:pt idx="6">
                  <c:v>71</c:v>
                </c:pt>
                <c:pt idx="7">
                  <c:v>58</c:v>
                </c:pt>
                <c:pt idx="8">
                  <c:v>101</c:v>
                </c:pt>
                <c:pt idx="9">
                  <c:v>41</c:v>
                </c:pt>
                <c:pt idx="10">
                  <c:v>60</c:v>
                </c:pt>
                <c:pt idx="11">
                  <c:v>47</c:v>
                </c:pt>
                <c:pt idx="12">
                  <c:v>58</c:v>
                </c:pt>
                <c:pt idx="13">
                  <c:v>49</c:v>
                </c:pt>
                <c:pt idx="14">
                  <c:v>39</c:v>
                </c:pt>
                <c:pt idx="15">
                  <c:v>42</c:v>
                </c:pt>
                <c:pt idx="16">
                  <c:v>55</c:v>
                </c:pt>
                <c:pt idx="17">
                  <c:v>72</c:v>
                </c:pt>
                <c:pt idx="18">
                  <c:v>46</c:v>
                </c:pt>
                <c:pt idx="19">
                  <c:v>50</c:v>
                </c:pt>
                <c:pt idx="20">
                  <c:v>70</c:v>
                </c:pt>
                <c:pt idx="21">
                  <c:v>83</c:v>
                </c:pt>
                <c:pt idx="22">
                  <c:v>83</c:v>
                </c:pt>
                <c:pt idx="23">
                  <c:v>93</c:v>
                </c:pt>
                <c:pt idx="24">
                  <c:v>90</c:v>
                </c:pt>
                <c:pt idx="25">
                  <c:v>104</c:v>
                </c:pt>
                <c:pt idx="26">
                  <c:v>114</c:v>
                </c:pt>
                <c:pt idx="27">
                  <c:v>107</c:v>
                </c:pt>
                <c:pt idx="28">
                  <c:v>110</c:v>
                </c:pt>
                <c:pt idx="29">
                  <c:v>107</c:v>
                </c:pt>
                <c:pt idx="30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47-4554-82B8-EFD28F71A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470272"/>
        <c:axId val="240476160"/>
      </c:barChart>
      <c:catAx>
        <c:axId val="2404702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6160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0476160"/>
        <c:scaling>
          <c:orientation val="minMax"/>
        </c:scaling>
        <c:delete val="0"/>
        <c:axPos val="l"/>
        <c:majorGridlines>
          <c:spPr>
            <a:ln w="3141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9065296692194969E-2"/>
              <c:y val="0.169421288257171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0272"/>
        <c:crosses val="autoZero"/>
        <c:crossBetween val="between"/>
      </c:valAx>
      <c:spPr>
        <a:noFill/>
        <a:ln w="25125">
          <a:noFill/>
        </a:ln>
        <a:effectLst/>
      </c:spPr>
    </c:plotArea>
    <c:plotVisOnly val="1"/>
    <c:dispBlanksAs val="gap"/>
    <c:showDLblsOverMax val="0"/>
  </c:chart>
  <c:spPr>
    <a:noFill/>
    <a:ln w="12562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7641530909452"/>
          <c:y val="8.3135391923990498E-2"/>
          <c:w val="0.70972105321527179"/>
          <c:h val="0.748218527315914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161</c:v>
                </c:pt>
                <c:pt idx="28">
                  <c:v>151</c:v>
                </c:pt>
                <c:pt idx="29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8-4885-B8A3-5BEA00E7C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8060160"/>
        <c:axId val="248066048"/>
      </c:barChart>
      <c:catAx>
        <c:axId val="2480601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6048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8066048"/>
        <c:scaling>
          <c:orientation val="minMax"/>
          <c:max val="170"/>
          <c:min val="0"/>
        </c:scaling>
        <c:delete val="0"/>
        <c:axPos val="l"/>
        <c:majorGridlines>
          <c:spPr>
            <a:ln w="314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1602353449332552E-2"/>
              <c:y val="0.189212981725738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0160"/>
        <c:crosses val="autoZero"/>
        <c:crossBetween val="between"/>
      </c:valAx>
      <c:spPr>
        <a:noFill/>
        <a:ln w="25151">
          <a:noFill/>
        </a:ln>
        <a:effectLst/>
      </c:spPr>
    </c:plotArea>
    <c:plotVisOnly val="1"/>
    <c:dispBlanksAs val="gap"/>
    <c:showDLblsOverMax val="0"/>
  </c:chart>
  <c:spPr>
    <a:noFill/>
    <a:ln w="1257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28.333333333333332</c:v>
                </c:pt>
                <c:pt idx="1">
                  <c:v>4</c:v>
                </c:pt>
                <c:pt idx="2">
                  <c:v>11</c:v>
                </c:pt>
                <c:pt idx="3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9-445F-8726-73F13AE390C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37</c:v>
                </c:pt>
                <c:pt idx="1">
                  <c:v>6.6</c:v>
                </c:pt>
                <c:pt idx="2">
                  <c:v>14.2</c:v>
                </c:pt>
                <c:pt idx="3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9-445F-8726-73F13AE390C0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0</c:formatCode>
                <c:ptCount val="5"/>
                <c:pt idx="0">
                  <c:v>28</c:v>
                </c:pt>
                <c:pt idx="1">
                  <c:v>12.8</c:v>
                </c:pt>
                <c:pt idx="2">
                  <c:v>25.4</c:v>
                </c:pt>
                <c:pt idx="3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69-445F-8726-73F13AE390C0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3-B969-445F-8726-73F13AE390C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31</c:v>
                </c:pt>
                <c:pt idx="1">
                  <c:v>15</c:v>
                </c:pt>
                <c:pt idx="2">
                  <c:v>32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69-445F-8726-73F13AE390C0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</c:formatCode>
                <c:ptCount val="5"/>
                <c:pt idx="0">
                  <c:v>30</c:v>
                </c:pt>
                <c:pt idx="1">
                  <c:v>23</c:v>
                </c:pt>
                <c:pt idx="2">
                  <c:v>28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69-445F-8726-73F13AE390C0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0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69-445F-8726-73F13AE390C0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31</c:v>
                </c:pt>
                <c:pt idx="1">
                  <c:v>15</c:v>
                </c:pt>
                <c:pt idx="2">
                  <c:v>33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69-445F-8726-73F13AE390C0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29</c:v>
                </c:pt>
                <c:pt idx="1">
                  <c:v>17</c:v>
                </c:pt>
                <c:pt idx="2">
                  <c:v>33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69-445F-8726-73F13AE390C0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34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69-445F-8726-73F13AE390C0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0</c:formatCode>
                <c:ptCount val="5"/>
                <c:pt idx="0">
                  <c:v>29</c:v>
                </c:pt>
                <c:pt idx="1">
                  <c:v>18</c:v>
                </c:pt>
                <c:pt idx="2">
                  <c:v>34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69-445F-8726-73F13AE390C0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35</c:v>
                </c:pt>
                <c:pt idx="3">
                  <c:v>65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969-445F-8726-73F13AE390C0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0</c:formatCode>
                <c:ptCount val="5"/>
                <c:pt idx="0">
                  <c:v>25</c:v>
                </c:pt>
                <c:pt idx="1">
                  <c:v>18</c:v>
                </c:pt>
                <c:pt idx="2">
                  <c:v>30</c:v>
                </c:pt>
                <c:pt idx="3">
                  <c:v>74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969-445F-8726-73F13AE390C0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0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33</c:v>
                </c:pt>
                <c:pt idx="3">
                  <c:v>56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32-46CB-A739-59E56E106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593792"/>
        <c:axId val="247866496"/>
      </c:barChart>
      <c:catAx>
        <c:axId val="24859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7866496"/>
        <c:crosses val="autoZero"/>
        <c:auto val="1"/>
        <c:lblAlgn val="ctr"/>
        <c:lblOffset val="100"/>
        <c:noMultiLvlLbl val="0"/>
      </c:catAx>
      <c:valAx>
        <c:axId val="2478664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071895424836602E-2"/>
              <c:y val="0.2019663167104112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4859379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93732237718651"/>
          <c:y val="1.9920530766987455E-2"/>
          <c:w val="0.12759851097044242"/>
          <c:h val="0.930182511908233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97788891184914"/>
          <c:y val="8.3135391923990498E-2"/>
          <c:w val="0.77376865978172638"/>
          <c:h val="0.748218527315914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122</c:v>
                </c:pt>
                <c:pt idx="28">
                  <c:v>115</c:v>
                </c:pt>
                <c:pt idx="29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5-42CD-A46E-F5C214D35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901184"/>
        <c:axId val="247907072"/>
      </c:barChart>
      <c:catAx>
        <c:axId val="2479011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707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7907072"/>
        <c:scaling>
          <c:orientation val="minMax"/>
          <c:max val="160"/>
          <c:min val="0"/>
        </c:scaling>
        <c:delete val="0"/>
        <c:axPos val="l"/>
        <c:majorGridlines>
          <c:spPr>
            <a:ln w="304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 </a:t>
                </a:r>
              </a:p>
            </c:rich>
          </c:tx>
          <c:layout>
            <c:manualLayout>
              <c:xMode val="edge"/>
              <c:yMode val="edge"/>
              <c:x val="2.5688786560940126E-2"/>
              <c:y val="0.219530485117030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1184"/>
        <c:crosses val="autoZero"/>
        <c:crossBetween val="between"/>
      </c:valAx>
      <c:spPr>
        <a:noFill/>
        <a:ln w="24345">
          <a:noFill/>
        </a:ln>
        <a:effectLst/>
      </c:spPr>
    </c:plotArea>
    <c:plotVisOnly val="1"/>
    <c:dispBlanksAs val="gap"/>
    <c:showDLblsOverMax val="0"/>
  </c:chart>
  <c:spPr>
    <a:noFill/>
    <a:ln w="12172" cap="flat" cmpd="sng" algn="ctr">
      <a:solidFill>
        <a:schemeClr val="tx1"/>
      </a:solidFill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Sheet1!$A$3:$A$34</c:f>
              <c:numCache>
                <c:formatCode>General</c:formatCode>
                <c:ptCount val="3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Sheet1!$B$3:$B$34</c:f>
              <c:numCache>
                <c:formatCode>General</c:formatCode>
                <c:ptCount val="32"/>
                <c:pt idx="0">
                  <c:v>7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11</c:v>
                </c:pt>
                <c:pt idx="7">
                  <c:v>19</c:v>
                </c:pt>
                <c:pt idx="8">
                  <c:v>11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19</c:v>
                </c:pt>
                <c:pt idx="15">
                  <c:v>14</c:v>
                </c:pt>
                <c:pt idx="16">
                  <c:v>21</c:v>
                </c:pt>
                <c:pt idx="17">
                  <c:v>23</c:v>
                </c:pt>
                <c:pt idx="18">
                  <c:v>20</c:v>
                </c:pt>
                <c:pt idx="19">
                  <c:v>17</c:v>
                </c:pt>
                <c:pt idx="20">
                  <c:v>20</c:v>
                </c:pt>
                <c:pt idx="21">
                  <c:v>20</c:v>
                </c:pt>
                <c:pt idx="22">
                  <c:v>16</c:v>
                </c:pt>
                <c:pt idx="23">
                  <c:v>56</c:v>
                </c:pt>
                <c:pt idx="24">
                  <c:v>64</c:v>
                </c:pt>
                <c:pt idx="25">
                  <c:v>87</c:v>
                </c:pt>
                <c:pt idx="26">
                  <c:v>84</c:v>
                </c:pt>
                <c:pt idx="27">
                  <c:v>80</c:v>
                </c:pt>
                <c:pt idx="28">
                  <c:v>78</c:v>
                </c:pt>
                <c:pt idx="29">
                  <c:v>80</c:v>
                </c:pt>
                <c:pt idx="30">
                  <c:v>63</c:v>
                </c:pt>
                <c:pt idx="31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Sheet1!$C$3:$C$34</c:f>
              <c:numCache>
                <c:formatCode>General</c:formatCode>
                <c:ptCount val="32"/>
                <c:pt idx="0">
                  <c:v>0.3</c:v>
                </c:pt>
                <c:pt idx="1">
                  <c:v>0.6</c:v>
                </c:pt>
                <c:pt idx="2">
                  <c:v>0.1</c:v>
                </c:pt>
                <c:pt idx="3">
                  <c:v>0</c:v>
                </c:pt>
                <c:pt idx="4">
                  <c:v>0.15</c:v>
                </c:pt>
                <c:pt idx="5">
                  <c:v>0.3</c:v>
                </c:pt>
                <c:pt idx="6">
                  <c:v>0.45</c:v>
                </c:pt>
                <c:pt idx="7">
                  <c:v>0.77</c:v>
                </c:pt>
                <c:pt idx="8">
                  <c:v>0.45</c:v>
                </c:pt>
                <c:pt idx="9">
                  <c:v>0.52</c:v>
                </c:pt>
                <c:pt idx="10">
                  <c:v>0.52</c:v>
                </c:pt>
                <c:pt idx="11">
                  <c:v>0.52</c:v>
                </c:pt>
                <c:pt idx="12">
                  <c:v>0.51</c:v>
                </c:pt>
                <c:pt idx="13">
                  <c:v>0.51</c:v>
                </c:pt>
                <c:pt idx="14">
                  <c:v>0.74</c:v>
                </c:pt>
                <c:pt idx="15">
                  <c:v>0.54</c:v>
                </c:pt>
                <c:pt idx="16">
                  <c:v>0.8</c:v>
                </c:pt>
                <c:pt idx="17">
                  <c:v>0.87</c:v>
                </c:pt>
                <c:pt idx="18">
                  <c:v>0.75</c:v>
                </c:pt>
                <c:pt idx="19">
                  <c:v>0.63</c:v>
                </c:pt>
                <c:pt idx="20">
                  <c:v>0.7</c:v>
                </c:pt>
                <c:pt idx="21">
                  <c:v>0.7</c:v>
                </c:pt>
                <c:pt idx="22">
                  <c:v>0.56000000000000005</c:v>
                </c:pt>
                <c:pt idx="23">
                  <c:v>2.1800000000000002</c:v>
                </c:pt>
                <c:pt idx="24">
                  <c:v>2.4700000000000002</c:v>
                </c:pt>
                <c:pt idx="25">
                  <c:v>3.33</c:v>
                </c:pt>
                <c:pt idx="26">
                  <c:v>3.19</c:v>
                </c:pt>
                <c:pt idx="27">
                  <c:v>3</c:v>
                </c:pt>
                <c:pt idx="28">
                  <c:v>2.9</c:v>
                </c:pt>
                <c:pt idx="29">
                  <c:v>2.81</c:v>
                </c:pt>
                <c:pt idx="30">
                  <c:v>2.2000000000000002</c:v>
                </c:pt>
                <c:pt idx="31">
                  <c:v>2.95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881237696850396"/>
          <c:y val="0.93440194793295106"/>
          <c:w val="0.59737512303149609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n>
            <a:solidFill>
              <a:schemeClr val="tx1"/>
            </a:solidFill>
          </a:ln>
        </a:defRPr>
      </a:pPr>
      <a:endParaRPr lang="da-DK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</c:numCache>
            </c:num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7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11</c:v>
                </c:pt>
                <c:pt idx="7">
                  <c:v>19</c:v>
                </c:pt>
                <c:pt idx="8">
                  <c:v>11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19</c:v>
                </c:pt>
                <c:pt idx="15">
                  <c:v>14</c:v>
                </c:pt>
                <c:pt idx="16">
                  <c:v>21</c:v>
                </c:pt>
                <c:pt idx="17">
                  <c:v>23</c:v>
                </c:pt>
                <c:pt idx="18">
                  <c:v>20</c:v>
                </c:pt>
                <c:pt idx="19">
                  <c:v>17</c:v>
                </c:pt>
                <c:pt idx="20">
                  <c:v>20</c:v>
                </c:pt>
                <c:pt idx="21">
                  <c:v>20</c:v>
                </c:pt>
                <c:pt idx="2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0.3</c:v>
                </c:pt>
                <c:pt idx="1">
                  <c:v>0.6</c:v>
                </c:pt>
                <c:pt idx="2">
                  <c:v>0.1</c:v>
                </c:pt>
                <c:pt idx="3">
                  <c:v>0</c:v>
                </c:pt>
                <c:pt idx="4">
                  <c:v>0.15</c:v>
                </c:pt>
                <c:pt idx="5">
                  <c:v>0.3</c:v>
                </c:pt>
                <c:pt idx="6">
                  <c:v>0.45</c:v>
                </c:pt>
                <c:pt idx="7">
                  <c:v>0.77</c:v>
                </c:pt>
                <c:pt idx="8">
                  <c:v>0.45</c:v>
                </c:pt>
                <c:pt idx="9">
                  <c:v>0.52</c:v>
                </c:pt>
                <c:pt idx="10">
                  <c:v>0.52</c:v>
                </c:pt>
                <c:pt idx="11">
                  <c:v>0.52</c:v>
                </c:pt>
                <c:pt idx="12">
                  <c:v>0.51</c:v>
                </c:pt>
                <c:pt idx="13">
                  <c:v>0.51</c:v>
                </c:pt>
                <c:pt idx="14">
                  <c:v>0.74</c:v>
                </c:pt>
                <c:pt idx="15">
                  <c:v>0.54</c:v>
                </c:pt>
                <c:pt idx="16">
                  <c:v>0.8</c:v>
                </c:pt>
                <c:pt idx="17">
                  <c:v>0.87</c:v>
                </c:pt>
                <c:pt idx="18">
                  <c:v>0.75</c:v>
                </c:pt>
                <c:pt idx="19">
                  <c:v>0.63</c:v>
                </c:pt>
                <c:pt idx="20">
                  <c:v>0.7</c:v>
                </c:pt>
                <c:pt idx="21">
                  <c:v>0.7</c:v>
                </c:pt>
                <c:pt idx="22">
                  <c:v>0.56000000000000005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06865157480314"/>
          <c:y val="0.93440194793295106"/>
          <c:w val="0.4774251968503937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66372657111357"/>
          <c:y val="0.1018957345971564"/>
          <c:w val="0.75633958103638366"/>
          <c:h val="0.703791469194312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0.2387</c:v>
                </c:pt>
                <c:pt idx="1">
                  <c:v>0.30099999999999999</c:v>
                </c:pt>
                <c:pt idx="2">
                  <c:v>0.2331</c:v>
                </c:pt>
                <c:pt idx="3">
                  <c:v>0.24160000000000001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A-4216-884F-EEDC2E29FE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A-4216-884F-EEDC2E29F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697984"/>
        <c:axId val="162699520"/>
      </c:barChart>
      <c:catAx>
        <c:axId val="1626979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95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699520"/>
        <c:scaling>
          <c:orientation val="minMax"/>
        </c:scaling>
        <c:delete val="0"/>
        <c:axPos val="l"/>
        <c:majorGridlines>
          <c:spPr>
            <a:ln w="362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0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7984"/>
        <c:crosses val="autoZero"/>
        <c:crossBetween val="between"/>
      </c:valAx>
      <c:spPr>
        <a:noFill/>
        <a:ln w="28996">
          <a:noFill/>
        </a:ln>
        <a:effectLst/>
      </c:spPr>
    </c:plotArea>
    <c:plotVisOnly val="1"/>
    <c:dispBlanksAs val="gap"/>
    <c:showDLblsOverMax val="0"/>
  </c:chart>
  <c:spPr>
    <a:noFill/>
    <a:ln w="14498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01654601861428"/>
          <c:y val="6.2880324543610547E-2"/>
          <c:w val="0.7641106885424217"/>
          <c:h val="0.693711967545638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Deceased donors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Sheet1!$A$3:$A$33</c:f>
              <c:numCache>
                <c:formatCode>General</c:formatCod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numCache>
            </c:numRef>
          </c:cat>
          <c:val>
            <c:numRef>
              <c:f>Sheet1!$B$3:$B$33</c:f>
              <c:numCache>
                <c:formatCode>General</c:formatCode>
                <c:ptCount val="31"/>
                <c:pt idx="0">
                  <c:v>649</c:v>
                </c:pt>
                <c:pt idx="1">
                  <c:v>582</c:v>
                </c:pt>
                <c:pt idx="2">
                  <c:v>647</c:v>
                </c:pt>
                <c:pt idx="3">
                  <c:v>632</c:v>
                </c:pt>
                <c:pt idx="4">
                  <c:v>691</c:v>
                </c:pt>
                <c:pt idx="5">
                  <c:v>664</c:v>
                </c:pt>
                <c:pt idx="6">
                  <c:v>604</c:v>
                </c:pt>
                <c:pt idx="7">
                  <c:v>637</c:v>
                </c:pt>
                <c:pt idx="8">
                  <c:v>583</c:v>
                </c:pt>
                <c:pt idx="9">
                  <c:v>650</c:v>
                </c:pt>
                <c:pt idx="10">
                  <c:v>603</c:v>
                </c:pt>
                <c:pt idx="11">
                  <c:v>630</c:v>
                </c:pt>
                <c:pt idx="12">
                  <c:v>599</c:v>
                </c:pt>
                <c:pt idx="13">
                  <c:v>610</c:v>
                </c:pt>
                <c:pt idx="14">
                  <c:v>654</c:v>
                </c:pt>
                <c:pt idx="15">
                  <c:v>727</c:v>
                </c:pt>
                <c:pt idx="16">
                  <c:v>643</c:v>
                </c:pt>
                <c:pt idx="17">
                  <c:v>693</c:v>
                </c:pt>
                <c:pt idx="18">
                  <c:v>713</c:v>
                </c:pt>
                <c:pt idx="19">
                  <c:v>726</c:v>
                </c:pt>
                <c:pt idx="20">
                  <c:v>732</c:v>
                </c:pt>
                <c:pt idx="21">
                  <c:v>676</c:v>
                </c:pt>
                <c:pt idx="22">
                  <c:v>779</c:v>
                </c:pt>
                <c:pt idx="23">
                  <c:v>786</c:v>
                </c:pt>
                <c:pt idx="24">
                  <c:v>755</c:v>
                </c:pt>
                <c:pt idx="25">
                  <c:v>860</c:v>
                </c:pt>
                <c:pt idx="26">
                  <c:v>870</c:v>
                </c:pt>
                <c:pt idx="27">
                  <c:v>877</c:v>
                </c:pt>
                <c:pt idx="28">
                  <c:v>932</c:v>
                </c:pt>
                <c:pt idx="29">
                  <c:v>891</c:v>
                </c:pt>
                <c:pt idx="30">
                  <c:v>1018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4-43BC-8C4A-7D9A4067BC6A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Living donors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Sheet1!$A$3:$A$33</c:f>
              <c:numCache>
                <c:formatCode>General</c:formatCode>
                <c:ptCount val="3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</c:numCache>
            </c:numRef>
          </c:cat>
          <c:val>
            <c:numRef>
              <c:f>Sheet1!$C$3:$C$33</c:f>
              <c:numCache>
                <c:formatCode>General</c:formatCode>
                <c:ptCount val="31"/>
                <c:pt idx="0">
                  <c:v>205</c:v>
                </c:pt>
                <c:pt idx="1">
                  <c:v>221</c:v>
                </c:pt>
                <c:pt idx="2">
                  <c:v>213</c:v>
                </c:pt>
                <c:pt idx="3">
                  <c:v>225</c:v>
                </c:pt>
                <c:pt idx="4">
                  <c:v>237</c:v>
                </c:pt>
                <c:pt idx="5">
                  <c:v>234</c:v>
                </c:pt>
                <c:pt idx="6">
                  <c:v>187</c:v>
                </c:pt>
                <c:pt idx="7">
                  <c:v>213</c:v>
                </c:pt>
                <c:pt idx="8">
                  <c:v>238</c:v>
                </c:pt>
                <c:pt idx="9">
                  <c:v>242</c:v>
                </c:pt>
                <c:pt idx="10">
                  <c:v>233</c:v>
                </c:pt>
                <c:pt idx="11">
                  <c:v>207</c:v>
                </c:pt>
                <c:pt idx="12">
                  <c:v>250</c:v>
                </c:pt>
                <c:pt idx="13">
                  <c:v>254</c:v>
                </c:pt>
                <c:pt idx="14">
                  <c:v>271</c:v>
                </c:pt>
                <c:pt idx="15">
                  <c:v>294</c:v>
                </c:pt>
                <c:pt idx="16">
                  <c:v>321</c:v>
                </c:pt>
                <c:pt idx="17">
                  <c:v>280</c:v>
                </c:pt>
                <c:pt idx="18">
                  <c:v>277</c:v>
                </c:pt>
                <c:pt idx="19">
                  <c:v>322</c:v>
                </c:pt>
                <c:pt idx="20">
                  <c:v>371</c:v>
                </c:pt>
                <c:pt idx="21">
                  <c:v>369</c:v>
                </c:pt>
                <c:pt idx="22">
                  <c:v>381</c:v>
                </c:pt>
                <c:pt idx="23">
                  <c:v>330</c:v>
                </c:pt>
                <c:pt idx="24">
                  <c:v>347</c:v>
                </c:pt>
                <c:pt idx="25">
                  <c:v>352</c:v>
                </c:pt>
                <c:pt idx="26">
                  <c:v>335</c:v>
                </c:pt>
                <c:pt idx="27">
                  <c:v>318</c:v>
                </c:pt>
                <c:pt idx="28">
                  <c:v>331</c:v>
                </c:pt>
                <c:pt idx="29">
                  <c:v>338</c:v>
                </c:pt>
                <c:pt idx="30">
                  <c:v>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94-43BC-8C4A-7D9A4067B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800000"/>
        <c:axId val="162801536"/>
      </c:barChart>
      <c:catAx>
        <c:axId val="1628000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15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62801536"/>
        <c:scaling>
          <c:orientation val="minMax"/>
          <c:max val="1400"/>
          <c:min val="0"/>
        </c:scaling>
        <c:delete val="0"/>
        <c:axPos val="l"/>
        <c:majorGridlines>
          <c:spPr>
            <a:ln w="3219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da-DK" dirty="0" err="1"/>
                  <a:t>Number</a:t>
                </a:r>
                <a:r>
                  <a:rPr lang="da-DK" baseline="0" dirty="0"/>
                  <a:t> of </a:t>
                </a:r>
                <a:r>
                  <a:rPr lang="da-DK" baseline="0" dirty="0" err="1"/>
                  <a:t>transplants</a:t>
                </a:r>
                <a:endParaRPr lang="da-DK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0000"/>
        <c:crosses val="autoZero"/>
        <c:crossBetween val="between"/>
      </c:valAx>
      <c:spPr>
        <a:noFill/>
        <a:ln w="25753">
          <a:noFill/>
        </a:ln>
        <a:effectLst/>
      </c:spPr>
    </c:plotArea>
    <c:legend>
      <c:legendPos val="b"/>
      <c:layout>
        <c:manualLayout>
          <c:xMode val="edge"/>
          <c:yMode val="edge"/>
          <c:x val="0.34552045398745401"/>
          <c:y val="0.92633568805400679"/>
          <c:w val="0.43019648397104449"/>
          <c:h val="7.099391480730223E-2"/>
        </c:manualLayout>
      </c:layout>
      <c:overlay val="0"/>
      <c:spPr>
        <a:noFill/>
        <a:ln w="3219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lbertus Medium"/>
              <a:cs typeface="Albertus Medium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8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Sheet1!$A$2:$A$52</c:f>
              <c:numCache>
                <c:formatCode>General</c:formatCod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numCache>
            </c:num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39</c:v>
                </c:pt>
                <c:pt idx="1">
                  <c:v>66</c:v>
                </c:pt>
                <c:pt idx="2">
                  <c:v>73</c:v>
                </c:pt>
                <c:pt idx="3">
                  <c:v>60</c:v>
                </c:pt>
                <c:pt idx="4">
                  <c:v>50</c:v>
                </c:pt>
                <c:pt idx="5">
                  <c:v>42</c:v>
                </c:pt>
                <c:pt idx="6">
                  <c:v>35</c:v>
                </c:pt>
                <c:pt idx="7">
                  <c:v>42</c:v>
                </c:pt>
                <c:pt idx="8">
                  <c:v>45</c:v>
                </c:pt>
                <c:pt idx="9">
                  <c:v>49</c:v>
                </c:pt>
                <c:pt idx="10">
                  <c:v>47</c:v>
                </c:pt>
                <c:pt idx="11">
                  <c:v>50</c:v>
                </c:pt>
                <c:pt idx="12">
                  <c:v>55</c:v>
                </c:pt>
                <c:pt idx="13">
                  <c:v>48</c:v>
                </c:pt>
                <c:pt idx="14">
                  <c:v>39</c:v>
                </c:pt>
                <c:pt idx="15">
                  <c:v>24</c:v>
                </c:pt>
                <c:pt idx="16">
                  <c:v>16</c:v>
                </c:pt>
                <c:pt idx="17">
                  <c:v>22</c:v>
                </c:pt>
                <c:pt idx="18">
                  <c:v>21</c:v>
                </c:pt>
                <c:pt idx="19">
                  <c:v>22</c:v>
                </c:pt>
                <c:pt idx="20">
                  <c:v>20</c:v>
                </c:pt>
                <c:pt idx="21">
                  <c:v>16</c:v>
                </c:pt>
                <c:pt idx="22">
                  <c:v>19</c:v>
                </c:pt>
                <c:pt idx="23">
                  <c:v>19</c:v>
                </c:pt>
                <c:pt idx="24">
                  <c:v>34</c:v>
                </c:pt>
                <c:pt idx="25">
                  <c:v>16</c:v>
                </c:pt>
                <c:pt idx="26">
                  <c:v>15</c:v>
                </c:pt>
                <c:pt idx="27">
                  <c:v>24</c:v>
                </c:pt>
                <c:pt idx="28">
                  <c:v>20</c:v>
                </c:pt>
                <c:pt idx="29">
                  <c:v>16</c:v>
                </c:pt>
                <c:pt idx="30">
                  <c:v>12.74</c:v>
                </c:pt>
                <c:pt idx="31">
                  <c:v>16.260000000000002</c:v>
                </c:pt>
                <c:pt idx="32">
                  <c:v>15.17</c:v>
                </c:pt>
                <c:pt idx="33">
                  <c:v>16.64</c:v>
                </c:pt>
                <c:pt idx="34">
                  <c:v>11.54</c:v>
                </c:pt>
                <c:pt idx="35">
                  <c:v>10.42</c:v>
                </c:pt>
                <c:pt idx="36">
                  <c:v>12.83</c:v>
                </c:pt>
                <c:pt idx="37">
                  <c:v>11.43</c:v>
                </c:pt>
                <c:pt idx="38">
                  <c:v>10.06</c:v>
                </c:pt>
                <c:pt idx="39">
                  <c:v>10.34</c:v>
                </c:pt>
                <c:pt idx="40">
                  <c:v>14.09</c:v>
                </c:pt>
                <c:pt idx="41">
                  <c:v>16.47</c:v>
                </c:pt>
                <c:pt idx="42">
                  <c:v>14.95</c:v>
                </c:pt>
                <c:pt idx="43">
                  <c:v>14.74</c:v>
                </c:pt>
                <c:pt idx="44">
                  <c:v>16.399999999999999</c:v>
                </c:pt>
                <c:pt idx="45">
                  <c:v>21.5</c:v>
                </c:pt>
                <c:pt idx="46">
                  <c:v>17.600000000000001</c:v>
                </c:pt>
                <c:pt idx="47">
                  <c:v>20.64</c:v>
                </c:pt>
                <c:pt idx="48">
                  <c:v>19.53</c:v>
                </c:pt>
                <c:pt idx="49">
                  <c:v>21.32</c:v>
                </c:pt>
                <c:pt idx="50">
                  <c:v>23.87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5D-40EE-8DA8-5762EE063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76591424"/>
        <c:axId val="1836953424"/>
      </c:barChart>
      <c:catAx>
        <c:axId val="12765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36953424"/>
        <c:crosses val="autoZero"/>
        <c:auto val="1"/>
        <c:lblAlgn val="ctr"/>
        <c:lblOffset val="100"/>
        <c:noMultiLvlLbl val="0"/>
      </c:catAx>
      <c:valAx>
        <c:axId val="183695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276591424"/>
        <c:crosses val="autoZero"/>
        <c:crossBetween val="between"/>
      </c:valAx>
      <c:spPr>
        <a:solidFill>
          <a:schemeClr val="bg1"/>
        </a:solidFill>
        <a:ln w="38100" cmpd="sng">
          <a:solidFill>
            <a:srgbClr val="00206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83252227311726"/>
          <c:y val="7.9710144927536225E-2"/>
          <c:w val="0.60505696126356345"/>
          <c:h val="0.623188405797101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268</c:v>
                </c:pt>
                <c:pt idx="1">
                  <c:v>68</c:v>
                </c:pt>
                <c:pt idx="2">
                  <c:v>64</c:v>
                </c:pt>
                <c:pt idx="3">
                  <c:v>147</c:v>
                </c:pt>
                <c:pt idx="4">
                  <c:v>50</c:v>
                </c:pt>
                <c:pt idx="5">
                  <c:v>191</c:v>
                </c:pt>
                <c:pt idx="6">
                  <c:v>62</c:v>
                </c:pt>
                <c:pt idx="7">
                  <c:v>66</c:v>
                </c:pt>
                <c:pt idx="8">
                  <c:v>61</c:v>
                </c:pt>
                <c:pt idx="9">
                  <c:v>2</c:v>
                </c:pt>
                <c:pt idx="1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8-4789-A69C-9FBA5A91D5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25</c:v>
                </c:pt>
                <c:pt idx="1">
                  <c:v>36</c:v>
                </c:pt>
                <c:pt idx="2">
                  <c:v>32</c:v>
                </c:pt>
                <c:pt idx="3">
                  <c:v>55</c:v>
                </c:pt>
                <c:pt idx="4">
                  <c:v>24</c:v>
                </c:pt>
                <c:pt idx="5">
                  <c:v>67</c:v>
                </c:pt>
                <c:pt idx="6">
                  <c:v>26</c:v>
                </c:pt>
                <c:pt idx="7">
                  <c:v>31</c:v>
                </c:pt>
                <c:pt idx="8">
                  <c:v>30</c:v>
                </c:pt>
                <c:pt idx="9">
                  <c:v>8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48-4789-A69C-9FBA5A91D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495744"/>
        <c:axId val="126505728"/>
      </c:barChart>
      <c:catAx>
        <c:axId val="1264957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5057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05728"/>
        <c:scaling>
          <c:orientation val="minMax"/>
        </c:scaling>
        <c:delete val="0"/>
        <c:axPos val="l"/>
        <c:majorGridlines>
          <c:spPr>
            <a:ln w="3056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800" b="0" i="0" u="none" strike="noStrike" kern="1200" baseline="0" noProof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585527533977708E-2"/>
              <c:y val="0.138390133336733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800" b="0" i="0" u="none" strike="noStrike" kern="1200" baseline="0" noProof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495744"/>
        <c:crosses val="autoZero"/>
        <c:crossBetween val="between"/>
      </c:valAx>
      <c:spPr>
        <a:noFill/>
        <a:ln w="24452">
          <a:noFill/>
        </a:ln>
        <a:effectLst/>
      </c:spPr>
    </c:plotArea>
    <c:legend>
      <c:legendPos val="r"/>
      <c:layout>
        <c:manualLayout>
          <c:xMode val="edge"/>
          <c:yMode val="edge"/>
          <c:x val="0.76600157852831163"/>
          <c:y val="0.34394675637133215"/>
          <c:w val="0.20486994500611044"/>
          <c:h val="0.14881861942479979"/>
        </c:manualLayout>
      </c:layout>
      <c:overlay val="0"/>
      <c:spPr>
        <a:noFill/>
        <a:ln w="305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22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207289991672"/>
          <c:y val="8.2938388625592413E-2"/>
          <c:w val="0.6197525007437924"/>
          <c:h val="0.748815165876777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48.49</c:v>
                </c:pt>
                <c:pt idx="1">
                  <c:v>31.88</c:v>
                </c:pt>
                <c:pt idx="2">
                  <c:v>35.659999999999997</c:v>
                </c:pt>
                <c:pt idx="3">
                  <c:v>31.84</c:v>
                </c:pt>
                <c:pt idx="4">
                  <c:v>5.51</c:v>
                </c:pt>
                <c:pt idx="5">
                  <c:v>29.44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F1-4D38-BC65-7703C09436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4.5199999999999996</c:v>
                </c:pt>
                <c:pt idx="1">
                  <c:v>14.24</c:v>
                </c:pt>
                <c:pt idx="2">
                  <c:v>12.51</c:v>
                </c:pt>
                <c:pt idx="3">
                  <c:v>14.66</c:v>
                </c:pt>
                <c:pt idx="4">
                  <c:v>22.05</c:v>
                </c:pt>
                <c:pt idx="5">
                  <c:v>1.51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F1-4D38-BC65-7703C0943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overlap val="100"/>
        <c:axId val="217010944"/>
        <c:axId val="217012480"/>
      </c:barChart>
      <c:catAx>
        <c:axId val="21701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248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7012480"/>
        <c:scaling>
          <c:orientation val="minMax"/>
        </c:scaling>
        <c:delete val="0"/>
        <c:axPos val="l"/>
        <c:majorGridlines>
          <c:spPr>
            <a:ln w="303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2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 b="0"/>
                  <a:t> PMP</a:t>
                </a:r>
              </a:p>
            </c:rich>
          </c:tx>
          <c:layout>
            <c:manualLayout>
              <c:xMode val="edge"/>
              <c:yMode val="edge"/>
              <c:x val="2.1554306011981477E-2"/>
              <c:y val="0.345990758195046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2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0944"/>
        <c:crosses val="autoZero"/>
        <c:crossBetween val="between"/>
      </c:valAx>
      <c:spPr>
        <a:noFill/>
        <a:ln w="24273">
          <a:noFill/>
        </a:ln>
        <a:effectLst/>
      </c:spPr>
    </c:plotArea>
    <c:legend>
      <c:legendPos val="r"/>
      <c:layout>
        <c:manualLayout>
          <c:xMode val="edge"/>
          <c:yMode val="edge"/>
          <c:x val="0.75619306922274687"/>
          <c:y val="0.30336077263389877"/>
          <c:w val="0.23938699545730166"/>
          <c:h val="0.34064595522885627"/>
        </c:manualLayout>
      </c:layout>
      <c:overlay val="0"/>
      <c:spPr>
        <a:noFill/>
        <a:ln w="3034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2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137" cap="flat" cmpd="sng" algn="ctr">
      <a:noFill/>
      <a:prstDash val="solid"/>
      <a:miter lim="800000"/>
    </a:ln>
    <a:effectLst/>
  </c:spPr>
  <c:txPr>
    <a:bodyPr/>
    <a:lstStyle/>
    <a:p>
      <a:pPr>
        <a:defRPr sz="172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52957791014673"/>
          <c:y val="8.3135391923990498E-2"/>
          <c:w val="0.75377522155657917"/>
          <c:h val="0.619952494061757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268</c:v>
                </c:pt>
                <c:pt idx="1">
                  <c:v>68</c:v>
                </c:pt>
                <c:pt idx="2">
                  <c:v>64</c:v>
                </c:pt>
                <c:pt idx="3">
                  <c:v>147</c:v>
                </c:pt>
                <c:pt idx="4">
                  <c:v>50</c:v>
                </c:pt>
                <c:pt idx="5">
                  <c:v>191</c:v>
                </c:pt>
                <c:pt idx="6">
                  <c:v>62</c:v>
                </c:pt>
                <c:pt idx="7">
                  <c:v>66</c:v>
                </c:pt>
                <c:pt idx="8">
                  <c:v>61</c:v>
                </c:pt>
                <c:pt idx="9">
                  <c:v>39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2-4122-9534-06865A6B6A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25</c:v>
                </c:pt>
                <c:pt idx="1">
                  <c:v>36</c:v>
                </c:pt>
                <c:pt idx="2">
                  <c:v>32</c:v>
                </c:pt>
                <c:pt idx="3">
                  <c:v>55</c:v>
                </c:pt>
                <c:pt idx="4">
                  <c:v>24</c:v>
                </c:pt>
                <c:pt idx="5">
                  <c:v>67</c:v>
                </c:pt>
                <c:pt idx="6">
                  <c:v>26</c:v>
                </c:pt>
                <c:pt idx="7">
                  <c:v>31</c:v>
                </c:pt>
                <c:pt idx="8">
                  <c:v>30</c:v>
                </c:pt>
                <c:pt idx="9">
                  <c:v>2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2-4122-9534-06865A6B6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49344"/>
        <c:axId val="126550016"/>
      </c:barChart>
      <c:catAx>
        <c:axId val="2170493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265500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50016"/>
        <c:scaling>
          <c:orientation val="minMax"/>
        </c:scaling>
        <c:delete val="0"/>
        <c:axPos val="l"/>
        <c:majorGridlines>
          <c:spPr>
            <a:ln w="313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1"/>
        <c:majorTickMark val="cross"/>
        <c:minorTickMark val="none"/>
        <c:tickLblPos val="nextTo"/>
        <c:spPr>
          <a:noFill/>
          <a:ln w="313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704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127415329920612"/>
          <c:y val="0.29836871504038076"/>
          <c:w val="0.10694260466785742"/>
          <c:h val="0.29160711777979781"/>
        </c:manualLayout>
      </c:layout>
      <c:overlay val="0"/>
      <c:spPr>
        <a:noFill/>
        <a:ln w="313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518" cap="flat" cmpd="sng" algn="ctr">
      <a:noFill/>
      <a:prstDash val="solid"/>
      <a:miter lim="800000"/>
    </a:ln>
    <a:effectLst/>
  </c:spPr>
  <c:txPr>
    <a:bodyPr/>
    <a:lstStyle/>
    <a:p>
      <a:pPr>
        <a:defRPr sz="177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57924087419247"/>
          <c:y val="9.1248863110521078E-2"/>
          <c:w val="0.75886777900773172"/>
          <c:h val="0.6807226773329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Sheet1!$B$1:$B$7</c:f>
              <c:strCache>
                <c:ptCount val="7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Sheet1!$A$8:$A$32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Sheet1!$B$8:$B$32</c:f>
              <c:numCache>
                <c:formatCode>General</c:formatCode>
                <c:ptCount val="25"/>
                <c:pt idx="0">
                  <c:v>1228</c:v>
                </c:pt>
                <c:pt idx="1">
                  <c:v>1348</c:v>
                </c:pt>
                <c:pt idx="2">
                  <c:v>1365</c:v>
                </c:pt>
                <c:pt idx="3">
                  <c:v>1400</c:v>
                </c:pt>
                <c:pt idx="4">
                  <c:v>1423</c:v>
                </c:pt>
                <c:pt idx="5">
                  <c:v>1563</c:v>
                </c:pt>
                <c:pt idx="6">
                  <c:v>1538</c:v>
                </c:pt>
                <c:pt idx="7">
                  <c:v>1542</c:v>
                </c:pt>
                <c:pt idx="8">
                  <c:v>1625</c:v>
                </c:pt>
                <c:pt idx="9">
                  <c:v>1631</c:v>
                </c:pt>
                <c:pt idx="10">
                  <c:v>1591</c:v>
                </c:pt>
                <c:pt idx="11">
                  <c:v>1656</c:v>
                </c:pt>
                <c:pt idx="12">
                  <c:v>1623</c:v>
                </c:pt>
                <c:pt idx="13">
                  <c:v>1567</c:v>
                </c:pt>
                <c:pt idx="14">
                  <c:v>1558</c:v>
                </c:pt>
                <c:pt idx="15">
                  <c:v>1721</c:v>
                </c:pt>
                <c:pt idx="16">
                  <c:v>1739</c:v>
                </c:pt>
                <c:pt idx="17">
                  <c:v>1763</c:v>
                </c:pt>
                <c:pt idx="18">
                  <c:v>1828</c:v>
                </c:pt>
                <c:pt idx="19">
                  <c:v>1856</c:v>
                </c:pt>
                <c:pt idx="20">
                  <c:v>1921</c:v>
                </c:pt>
                <c:pt idx="21">
                  <c:v>2027</c:v>
                </c:pt>
                <c:pt idx="22">
                  <c:v>2208</c:v>
                </c:pt>
                <c:pt idx="23">
                  <c:v>2229</c:v>
                </c:pt>
                <c:pt idx="24">
                  <c:v>2233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5-4968-9506-4972A6549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585856"/>
        <c:axId val="126599936"/>
      </c:barChart>
      <c:catAx>
        <c:axId val="12658585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999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26599936"/>
        <c:scaling>
          <c:orientation val="minMax"/>
          <c:max val="2500"/>
          <c:min val="0"/>
        </c:scaling>
        <c:delete val="0"/>
        <c:axPos val="l"/>
        <c:majorGridlines>
          <c:spPr>
            <a:ln w="371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en-US" noProof="0" dirty="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4.0309650936240463E-2"/>
              <c:y val="0.266657680155590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85856"/>
        <c:crosses val="autoZero"/>
        <c:crossBetween val="between"/>
      </c:valAx>
      <c:spPr>
        <a:noFill/>
        <a:ln w="29682">
          <a:noFill/>
        </a:ln>
        <a:effectLst/>
      </c:spPr>
    </c:plotArea>
    <c:plotVisOnly val="1"/>
    <c:dispBlanksAs val="gap"/>
    <c:showDLblsOverMax val="0"/>
  </c:chart>
  <c:spPr>
    <a:noFill/>
    <a:ln w="14841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0.12625</cdr:x>
      <cdr:y>0.35925</cdr:y>
    </cdr:from>
    <cdr:to>
      <cdr:x>0.241</cdr:x>
      <cdr:y>0.47775</cdr:y>
    </cdr:to>
    <cdr:sp macro="" textlink="">
      <cdr:nvSpPr>
        <cdr:cNvPr id="1025" name="Tekst 1">
          <a:extLst xmlns:a="http://schemas.openxmlformats.org/drawingml/2006/main">
            <a:ext uri="{FF2B5EF4-FFF2-40B4-BE49-F238E27FC236}">
              <a16:creationId xmlns:a16="http://schemas.microsoft.com/office/drawing/2014/main" id="{55F86764-0D35-4E5F-BD48-770FC48A114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90696" y="1444023"/>
          <a:ext cx="991345" cy="4763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0.326</cdr:x>
      <cdr:y>0.1015</cdr:y>
    </cdr:from>
    <cdr:to>
      <cdr:x>0.42425</cdr:x>
      <cdr:y>0.1015</cdr:y>
    </cdr:to>
    <cdr:sp macro="" textlink="">
      <cdr:nvSpPr>
        <cdr:cNvPr id="1026" name="Tekst 2">
          <a:extLst xmlns:a="http://schemas.openxmlformats.org/drawingml/2006/main">
            <a:ext uri="{FF2B5EF4-FFF2-40B4-BE49-F238E27FC236}">
              <a16:creationId xmlns:a16="http://schemas.microsoft.com/office/drawing/2014/main" id="{14FA6598-EF01-4087-9D53-D0272EA6E29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16371" y="407984"/>
          <a:ext cx="848799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0.32525</cdr:x>
      <cdr:y>0.20075</cdr:y>
    </cdr:from>
    <cdr:to>
      <cdr:x>0.4355</cdr:x>
      <cdr:y>0.29325</cdr:y>
    </cdr:to>
    <cdr:sp macro="" textlink="">
      <cdr:nvSpPr>
        <cdr:cNvPr id="1027" name="Tekst 3">
          <a:extLst xmlns:a="http://schemas.openxmlformats.org/drawingml/2006/main">
            <a:ext uri="{FF2B5EF4-FFF2-40B4-BE49-F238E27FC236}">
              <a16:creationId xmlns:a16="http://schemas.microsoft.com/office/drawing/2014/main" id="{DFFE7D13-0113-4AC6-BEC9-AE78B07A4D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9892" y="806925"/>
          <a:ext cx="952469" cy="3718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0.5295</cdr:x>
      <cdr:y>0.20075</cdr:y>
    </cdr:from>
    <cdr:to>
      <cdr:x>0.61875</cdr:x>
      <cdr:y>0.31925</cdr:y>
    </cdr:to>
    <cdr:sp macro="" textlink="">
      <cdr:nvSpPr>
        <cdr:cNvPr id="1028" name="Tekst 4">
          <a:extLst xmlns:a="http://schemas.openxmlformats.org/drawingml/2006/main">
            <a:ext uri="{FF2B5EF4-FFF2-40B4-BE49-F238E27FC236}">
              <a16:creationId xmlns:a16="http://schemas.microsoft.com/office/drawing/2014/main" id="{F7494932-286F-4262-BAA4-4A53BD129D8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74443" y="806925"/>
          <a:ext cx="771047" cy="476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0.7305</cdr:x>
      <cdr:y>0.10525</cdr:y>
    </cdr:from>
    <cdr:to>
      <cdr:x>0.82875</cdr:x>
      <cdr:y>0.1905</cdr:y>
    </cdr:to>
    <cdr:sp macro="" textlink="">
      <cdr:nvSpPr>
        <cdr:cNvPr id="1029" name="Tekst 5">
          <a:extLst xmlns:a="http://schemas.openxmlformats.org/drawingml/2006/main">
            <a:ext uri="{FF2B5EF4-FFF2-40B4-BE49-F238E27FC236}">
              <a16:creationId xmlns:a16="http://schemas.microsoft.com/office/drawing/2014/main" id="{E7479A71-AFAF-46BA-BD15-E9C2CD6FF91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10917" y="423058"/>
          <a:ext cx="848799" cy="342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0" name="Tekst 6">
          <a:extLst xmlns:a="http://schemas.openxmlformats.org/drawingml/2006/main">
            <a:ext uri="{FF2B5EF4-FFF2-40B4-BE49-F238E27FC236}">
              <a16:creationId xmlns:a16="http://schemas.microsoft.com/office/drawing/2014/main" id="{E08AB335-FE75-4202-927A-BA3BD4E205F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1" name="Tekst 7">
          <a:extLst xmlns:a="http://schemas.openxmlformats.org/drawingml/2006/main">
            <a:ext uri="{FF2B5EF4-FFF2-40B4-BE49-F238E27FC236}">
              <a16:creationId xmlns:a16="http://schemas.microsoft.com/office/drawing/2014/main" id="{730CEDEE-02B7-4CE6-B352-BF485DC5CB40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0.75833</cdr:x>
      <cdr:y>0.54098</cdr:y>
    </cdr:from>
    <cdr:to>
      <cdr:x>0.95</cdr:x>
      <cdr:y>0.70492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552728" y="2376264"/>
          <a:ext cx="1656184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0.50833</cdr:x>
      <cdr:y>0.95082</cdr:y>
    </cdr:from>
    <cdr:to>
      <cdr:x>0.98333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4392488" y="4176464"/>
          <a:ext cx="41044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000" dirty="0">
            <a:solidFill>
              <a:srgbClr val="FFFFFF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0.44826</cdr:x>
      <cdr:y>0.38065</cdr:y>
    </cdr:from>
    <cdr:to>
      <cdr:x>0.55174</cdr:x>
      <cdr:y>0.61935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3961035" y="14581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0.6007</cdr:x>
      <cdr:y>0.9399</cdr:y>
    </cdr:from>
    <cdr:to>
      <cdr:x>1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5308079" y="3600416"/>
          <a:ext cx="3528392" cy="230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900" dirty="0">
            <a:solidFill>
              <a:srgbClr val="FFFFFF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0.81039</cdr:x>
      <cdr:y>0.73342</cdr:y>
    </cdr:from>
    <cdr:to>
      <cdr:x>0.98194</cdr:x>
      <cdr:y>0.87945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463184" y="2893293"/>
          <a:ext cx="136815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0.61176</cdr:x>
      <cdr:y>0.95246</cdr:y>
    </cdr:from>
    <cdr:to>
      <cdr:x>1</cdr:x>
      <cdr:y>1</cdr:y>
    </cdr:to>
    <cdr:sp macro="" textlink="">
      <cdr:nvSpPr>
        <cdr:cNvPr id="4" name="Tekstboks 3"/>
        <cdr:cNvSpPr txBox="1"/>
      </cdr:nvSpPr>
      <cdr:spPr>
        <a:xfrm xmlns:a="http://schemas.openxmlformats.org/drawingml/2006/main">
          <a:off x="4879008" y="3757388"/>
          <a:ext cx="3096343" cy="187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800" dirty="0">
            <a:solidFill>
              <a:srgbClr val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66508-4FA3-4709-B97B-1A3BB4C777B4}" type="datetime1">
              <a:rPr lang="da-DK" smtClean="0"/>
              <a:t>04-03-2020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39225-06ED-4CE8-9ADA-12FF6CE32B2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1523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9FCFB7-C7B8-4F91-93EA-E18995015380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da-DK" noProof="0" smtClean="0"/>
              <a:t>2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67179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ktangel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Lige forbindels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da-DK" noProof="0"/>
              <a:t>Klik for at redigere undertiteltypografien i masteren</a:t>
            </a:r>
            <a:endParaRPr kumimoji="0" lang="da-DK" noProof="0" dirty="0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591D51-7CC3-4841-ADB1-90A4A3AD7877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27" name="Pladsholder til slidenummer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227D27-9704-40F2-A299-371388E8D66F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979F6C-DA84-432C-993A-CC53C025138D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C82053-BDD6-43D1-81E1-F4FA0B4A32AB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2D50E1-0DC4-4F5A-BEAB-2626CDBD075B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55A8E-9A46-4704-8EA0-36879654B240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A4D91-83D2-421B-852A-1A2BCBFCFB8F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BB3A9-9630-474E-9F4A-0C275BA69BE1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EB63A4-BAA7-42EB-952C-55CD83CA3C1C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lnSpc>
                <a:spcPct val="90000"/>
              </a:lnSpc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8980DF-4DCC-4A7F-9E82-C9A57FAF3211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billede 2" descr="En tom pladsholder til at tilføje et billede. Klik på pladsholderen, og vælg det billede, du vil tilføje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da-DK" noProof="0"/>
              <a:t>Klik på ikonet for at tilføje et billede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3310B0-D227-4FA7-BA30-9EBC40E93286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e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ktangel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grpSp>
          <p:nvGrpSpPr>
            <p:cNvPr id="27" name="Gruppe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Kombinationstegning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Kombinationstegning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Kombinationstegning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  <p:sp>
              <p:nvSpPr>
                <p:cNvPr id="33" name="Kombinationstegning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</p:grpSp>
        </p:grpSp>
      </p:grp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  <a:endParaRPr kumimoji="0" lang="da-DK" noProof="0" dirty="0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da-DK" noProof="0" dirty="0"/>
              <a:t>Klik for at redigere i master</a:t>
            </a:r>
          </a:p>
          <a:p>
            <a:pPr lvl="1" rtl="0" eaLnBrk="1" latinLnBrk="0" hangingPunct="1"/>
            <a:r>
              <a:rPr lang="da-DK" noProof="0" dirty="0"/>
              <a:t>Andet niveau</a:t>
            </a:r>
          </a:p>
          <a:p>
            <a:pPr lvl="2" rtl="0" eaLnBrk="1" latinLnBrk="0" hangingPunct="1"/>
            <a:r>
              <a:rPr lang="da-DK" noProof="0" dirty="0"/>
              <a:t>Tredje niveau</a:t>
            </a:r>
          </a:p>
          <a:p>
            <a:pPr lvl="3" rtl="0" eaLnBrk="1" latinLnBrk="0" hangingPunct="1"/>
            <a:r>
              <a:rPr lang="da-DK" noProof="0" dirty="0"/>
              <a:t>Fjerde niveau</a:t>
            </a:r>
          </a:p>
          <a:p>
            <a:pPr lvl="4" rtl="0" eaLnBrk="1" latinLnBrk="0" hangingPunct="1"/>
            <a:r>
              <a:rPr lang="da-DK" noProof="0" dirty="0"/>
              <a:t>Femte niveau</a:t>
            </a:r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0F1AC6F8-48D8-4899-94C5-1E27DD7B3EB0}" type="datetime1">
              <a:rPr lang="da-DK" noProof="0" smtClean="0"/>
              <a:t>04-03-2020</a:t>
            </a:fld>
            <a:endParaRPr lang="da-DK" noProof="0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18" name="Pladsholder til slidenumm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B607778B-4D2B-41A6-924E-320E5BB83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79" y="1771077"/>
            <a:ext cx="3912042" cy="3315846"/>
          </a:xfrm>
        </p:spPr>
      </p:pic>
    </p:spTree>
    <p:extLst>
      <p:ext uri="{BB962C8B-B14F-4D97-AF65-F5344CB8AC3E}">
        <p14:creationId xmlns:p14="http://schemas.microsoft.com/office/powerpoint/2010/main" val="114493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90587"/>
            <a:ext cx="10972800" cy="1143000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entered on waiting list during 2019  </a:t>
            </a: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(2018 figures)</a:t>
            </a:r>
            <a:endParaRPr lang="da-DK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8A1792-1685-43A9-AD49-2FBC5045018C}"/>
              </a:ext>
            </a:extLst>
          </p:cNvPr>
          <p:cNvSpPr txBox="1">
            <a:spLocks noChangeArrowheads="1"/>
          </p:cNvSpPr>
          <p:nvPr/>
        </p:nvSpPr>
        <p:spPr>
          <a:xfrm>
            <a:off x="3055267" y="2333374"/>
            <a:ext cx="6730177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Kidney                  	</a:t>
            </a:r>
            <a:r>
              <a:rPr lang="en-IE" sz="2800" dirty="0"/>
              <a:t>1479</a:t>
            </a:r>
            <a:r>
              <a:rPr lang="en-GB" altLang="da-DK" sz="2800" b="1" dirty="0"/>
              <a:t> </a:t>
            </a:r>
            <a:r>
              <a:rPr lang="en-GB" altLang="da-DK" sz="2800" dirty="0"/>
              <a:t>(1398)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Liver	               	</a:t>
            </a:r>
            <a:r>
              <a:rPr lang="en-IE" sz="2800" dirty="0"/>
              <a:t>449  (</a:t>
            </a:r>
            <a:r>
              <a:rPr lang="en-GB" altLang="da-DK" sz="2800" dirty="0"/>
              <a:t>418)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Heart	               	</a:t>
            </a:r>
            <a:r>
              <a:rPr lang="en-IE" sz="2800" dirty="0"/>
              <a:t>204  (</a:t>
            </a:r>
            <a:r>
              <a:rPr lang="en-GB" altLang="da-DK" sz="2800" dirty="0"/>
              <a:t>188)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Lung	               	</a:t>
            </a:r>
            <a:r>
              <a:rPr lang="en-IE" sz="2800" dirty="0"/>
              <a:t>185 (</a:t>
            </a:r>
            <a:r>
              <a:rPr lang="en-GB" altLang="da-DK" sz="2800" dirty="0"/>
              <a:t>170)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Pancreas	               	</a:t>
            </a:r>
            <a:r>
              <a:rPr lang="en-GB" altLang="da-DK" sz="2800" dirty="0"/>
              <a:t>20</a:t>
            </a:r>
            <a:r>
              <a:rPr lang="en-GB" altLang="da-DK" sz="2800" b="1" dirty="0"/>
              <a:t>  </a:t>
            </a:r>
            <a:r>
              <a:rPr lang="en-GB" altLang="da-DK" sz="2800" dirty="0"/>
              <a:t>(18)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 err="1"/>
              <a:t>Kidney+Pancreas</a:t>
            </a:r>
            <a:r>
              <a:rPr lang="en-GB" altLang="da-DK" sz="2800" b="1" dirty="0"/>
              <a:t>  	</a:t>
            </a:r>
            <a:r>
              <a:rPr lang="en-GB" altLang="da-DK" sz="2800" dirty="0"/>
              <a:t>58</a:t>
            </a:r>
            <a:r>
              <a:rPr lang="en-GB" altLang="da-DK" sz="2800" b="1" dirty="0"/>
              <a:t> </a:t>
            </a:r>
            <a:r>
              <a:rPr lang="en-GB" altLang="da-DK" sz="2800" dirty="0"/>
              <a:t>(62)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 err="1"/>
              <a:t>Liver+kidney</a:t>
            </a:r>
            <a:r>
              <a:rPr lang="en-GB" altLang="da-DK" sz="2800" b="1" dirty="0"/>
              <a:t>         	</a:t>
            </a:r>
            <a:r>
              <a:rPr lang="en-GB" altLang="da-DK" sz="2800" dirty="0"/>
              <a:t>13</a:t>
            </a:r>
            <a:r>
              <a:rPr lang="en-GB" altLang="da-DK" sz="2800" b="1" dirty="0"/>
              <a:t>   </a:t>
            </a:r>
            <a:r>
              <a:rPr lang="en-GB" altLang="da-DK" sz="2800" dirty="0"/>
              <a:t>(11)</a:t>
            </a:r>
          </a:p>
          <a:p>
            <a:pPr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en-GB" altLang="da-DK" sz="2800" b="1" dirty="0"/>
              <a:t>TOTAL                  	2408   (2265) </a:t>
            </a:r>
          </a:p>
        </p:txBody>
      </p:sp>
    </p:spTree>
    <p:extLst>
      <p:ext uri="{BB962C8B-B14F-4D97-AF65-F5344CB8AC3E}">
        <p14:creationId xmlns:p14="http://schemas.microsoft.com/office/powerpoint/2010/main" val="369952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897" y="1064871"/>
            <a:ext cx="8407078" cy="67900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Utilized deceased donors PMP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27A41B38-CBBD-4CE9-8FF6-E9BAC0FBC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273936"/>
              </p:ext>
            </p:extLst>
          </p:nvPr>
        </p:nvGraphicFramePr>
        <p:xfrm>
          <a:off x="372533" y="1605281"/>
          <a:ext cx="11460480" cy="471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886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CBDEA72-EA70-4944-9927-3F2D2BBE3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E15318-E916-477D-9B06-746C7E368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65B571-A3AC-45E9-9A1F-9881B39C9644}"/>
              </a:ext>
            </a:extLst>
          </p:cNvPr>
          <p:cNvSpPr txBox="1">
            <a:spLocks noChangeArrowheads="1"/>
          </p:cNvSpPr>
          <p:nvPr/>
        </p:nvSpPr>
        <p:spPr>
          <a:xfrm>
            <a:off x="1708890" y="891617"/>
            <a:ext cx="7696200" cy="80635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Yearly flow on the waiting list </a:t>
            </a:r>
          </a:p>
        </p:txBody>
      </p:sp>
      <p:graphicFrame>
        <p:nvGraphicFramePr>
          <p:cNvPr id="5" name="Object 5">
            <a:hlinkClick r:id="" action="ppaction://ole?verb=0"/>
            <a:extLst>
              <a:ext uri="{FF2B5EF4-FFF2-40B4-BE49-F238E27FC236}">
                <a16:creationId xmlns:a16="http://schemas.microsoft.com/office/drawing/2014/main" id="{ADF07B1E-F6CC-4FD9-ADFC-C77A8730B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121263"/>
              </p:ext>
            </p:extLst>
          </p:nvPr>
        </p:nvGraphicFramePr>
        <p:xfrm>
          <a:off x="1332507" y="1791738"/>
          <a:ext cx="9001695" cy="436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8051BF04-F9C3-43AD-BA51-95F996ACF8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4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11585B2-6732-4204-80A0-6C99C6EDE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988C0FD-3C54-453E-AD11-2C6334C74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8868F2-10E3-4A90-A60E-2F9D21B1CD26}"/>
              </a:ext>
            </a:extLst>
          </p:cNvPr>
          <p:cNvSpPr txBox="1">
            <a:spLocks noChangeArrowheads="1"/>
          </p:cNvSpPr>
          <p:nvPr/>
        </p:nvSpPr>
        <p:spPr>
          <a:xfrm>
            <a:off x="1234281" y="887282"/>
            <a:ext cx="8992413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 exchange between centers in 2019 </a:t>
            </a: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49021304-4F29-4140-97C4-1829EAA541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5E15719-280F-4BFC-9080-3B84E75B2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199722"/>
              </p:ext>
            </p:extLst>
          </p:nvPr>
        </p:nvGraphicFramePr>
        <p:xfrm>
          <a:off x="208756" y="2030282"/>
          <a:ext cx="10921119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59F252B-0215-4989-A620-FEE2B44E6E8F}"/>
              </a:ext>
            </a:extLst>
          </p:cNvPr>
          <p:cNvSpPr/>
          <p:nvPr/>
        </p:nvSpPr>
        <p:spPr>
          <a:xfrm>
            <a:off x="1234281" y="6279976"/>
            <a:ext cx="77470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Note: Organs exchanged due to national agreements are not included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9863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E9939F5-8B22-4ACF-B23A-B4F4A44B6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4CE394A-F4F7-4054-BBF6-2F0DF792C623}"/>
              </a:ext>
            </a:extLst>
          </p:cNvPr>
          <p:cNvSpPr txBox="1">
            <a:spLocks/>
          </p:cNvSpPr>
          <p:nvPr/>
        </p:nvSpPr>
        <p:spPr>
          <a:xfrm>
            <a:off x="1392739" y="3287543"/>
            <a:ext cx="871296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</a:t>
            </a:r>
            <a:r>
              <a:rPr lang="da-DK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08766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74C5B61-7FFE-4812-B034-D6A617661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718C1D-967B-4F53-AF90-E2B2F799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9D57B1-BE70-4229-9042-68785DAAA043}"/>
              </a:ext>
            </a:extLst>
          </p:cNvPr>
          <p:cNvSpPr txBox="1">
            <a:spLocks noChangeArrowheads="1"/>
          </p:cNvSpPr>
          <p:nvPr/>
        </p:nvSpPr>
        <p:spPr>
          <a:xfrm>
            <a:off x="1921156" y="921205"/>
            <a:ext cx="9180670" cy="953894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1989 – 2019</a:t>
            </a:r>
          </a:p>
        </p:txBody>
      </p:sp>
      <p:graphicFrame>
        <p:nvGraphicFramePr>
          <p:cNvPr id="5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B4627D6-F1E5-4471-8A35-5B1A4C2407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897905"/>
              </p:ext>
            </p:extLst>
          </p:nvPr>
        </p:nvGraphicFramePr>
        <p:xfrm>
          <a:off x="967036" y="1721305"/>
          <a:ext cx="9517710" cy="4755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B2995699-A937-4A74-9427-92EB5583E9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4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C43C40AA-B991-4C49-89D3-427439025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968DF9-8486-4D42-A93D-A6B1266F1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CF1A481-EBD1-4D6F-8289-02E5E8BF8554}"/>
              </a:ext>
            </a:extLst>
          </p:cNvPr>
          <p:cNvSpPr txBox="1">
            <a:spLocks noChangeArrowheads="1"/>
          </p:cNvSpPr>
          <p:nvPr/>
        </p:nvSpPr>
        <p:spPr>
          <a:xfrm>
            <a:off x="1430536" y="1179485"/>
            <a:ext cx="9536654" cy="95224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rate 1969 - 2019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875EAA6-66A2-48CB-BC1A-3B81289F78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3378562"/>
              </p:ext>
            </p:extLst>
          </p:nvPr>
        </p:nvGraphicFramePr>
        <p:xfrm>
          <a:off x="1224781" y="1907741"/>
          <a:ext cx="9077020" cy="479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046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B15396-DC61-4778-ABD1-746919E3E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1E9979-D07B-4049-A691-AD519B0F5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C0CA97-B9B2-49F5-A4DA-6E5DC6645B0F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061864"/>
            <a:ext cx="822960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activity 2019  by centre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6BB9597E-1604-4977-B7F2-D8EB28CBA3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382243"/>
              </p:ext>
            </p:extLst>
          </p:nvPr>
        </p:nvGraphicFramePr>
        <p:xfrm>
          <a:off x="1111052" y="2204864"/>
          <a:ext cx="97495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86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313575-84FE-40AC-A81E-3C18E67DF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FF3825-1F4C-49C8-86DE-C6E2B0BA4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B0D495-7C4F-457B-8CDB-2FAF06A0C2B0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6515"/>
            <a:ext cx="8776295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PMP 2019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B538A211-FE23-47C3-BDF2-FE5573176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218498"/>
              </p:ext>
            </p:extLst>
          </p:nvPr>
        </p:nvGraphicFramePr>
        <p:xfrm>
          <a:off x="895028" y="2060848"/>
          <a:ext cx="10004844" cy="383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50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52E3EC-E6F8-4BE8-8E17-21FBF8DAA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228AF-F0BD-4D74-8E17-FBE19B0AA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F844A2-EDF8-41C7-8359-EE150CC3732F}"/>
              </a:ext>
            </a:extLst>
          </p:cNvPr>
          <p:cNvSpPr txBox="1">
            <a:spLocks noChangeArrowheads="1"/>
          </p:cNvSpPr>
          <p:nvPr/>
        </p:nvSpPr>
        <p:spPr>
          <a:xfrm>
            <a:off x="1596008" y="1350649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Kidney Transplantation 2019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CEF4AA41-9B4B-43E7-B8D3-0D326ED5C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538906"/>
              </p:ext>
            </p:extLst>
          </p:nvPr>
        </p:nvGraphicFramePr>
        <p:xfrm>
          <a:off x="534987" y="1916832"/>
          <a:ext cx="10213419" cy="411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683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8577" y="1018571"/>
            <a:ext cx="10972800" cy="1124511"/>
          </a:xfrm>
        </p:spPr>
        <p:txBody>
          <a:bodyPr rtlCol="0"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Slideshow 2019 </a:t>
            </a:r>
            <a:b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D0F4914-3B6C-4FA1-9230-CD0760B468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187975"/>
              </p:ext>
            </p:extLst>
          </p:nvPr>
        </p:nvGraphicFramePr>
        <p:xfrm>
          <a:off x="2194560" y="2690537"/>
          <a:ext cx="7927451" cy="2595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718293">
                  <a:extLst>
                    <a:ext uri="{9D8B030D-6E8A-4147-A177-3AD203B41FA5}">
                      <a16:colId xmlns:a16="http://schemas.microsoft.com/office/drawing/2014/main" val="1987910849"/>
                    </a:ext>
                  </a:extLst>
                </a:gridCol>
                <a:gridCol w="1209158">
                  <a:extLst>
                    <a:ext uri="{9D8B030D-6E8A-4147-A177-3AD203B41FA5}">
                      <a16:colId xmlns:a16="http://schemas.microsoft.com/office/drawing/2014/main" val="457165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Slide </a:t>
                      </a:r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 of Scandiatransplant activities 2019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22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,  purpose, </a:t>
                      </a:r>
                      <a:r>
                        <a:rPr lang="en-US" noProof="0" dirty="0"/>
                        <a:t>awards</a:t>
                      </a:r>
                      <a:r>
                        <a:rPr lang="da-DK" dirty="0"/>
                        <a:t> and </a:t>
                      </a:r>
                      <a:r>
                        <a:rPr lang="en-US" noProof="0" dirty="0"/>
                        <a:t>office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778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Overall procurement and Transplantation activity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8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09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Kidney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14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Liver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26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11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Thoracic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30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87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Pancreas and Islet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41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888824"/>
                  </a:ext>
                </a:extLst>
              </a:tr>
            </a:tbl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FAC8570A-3926-46CD-9788-B8F23DA750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87B9184C-1E19-4F0E-B8AB-D5B22570B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47584B07-915E-4231-8F0B-802CBC060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FEB14386-F8E0-4645-B7AD-3835F9773CFF}"/>
              </a:ext>
            </a:extLst>
          </p:cNvPr>
          <p:cNvSpPr txBox="1">
            <a:spLocks noChangeArrowheads="1"/>
          </p:cNvSpPr>
          <p:nvPr/>
        </p:nvSpPr>
        <p:spPr>
          <a:xfrm>
            <a:off x="1723662" y="855562"/>
            <a:ext cx="7732853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kidney waiting list at the end of the year 1995 - 2019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0D636D2-0EAE-4CC3-B21C-62AA27956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904192"/>
              </p:ext>
            </p:extLst>
          </p:nvPr>
        </p:nvGraphicFramePr>
        <p:xfrm>
          <a:off x="436910" y="1916832"/>
          <a:ext cx="10468572" cy="469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66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8B0522D1-8694-44E2-8710-A0980B9DD93C}"/>
              </a:ext>
            </a:extLst>
          </p:cNvPr>
          <p:cNvSpPr txBox="1">
            <a:spLocks/>
          </p:cNvSpPr>
          <p:nvPr/>
        </p:nvSpPr>
        <p:spPr>
          <a:xfrm>
            <a:off x="1685081" y="838200"/>
            <a:ext cx="799102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at end of year </a:t>
            </a:r>
            <a:b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(including patients active and on hold)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4042E7C-2402-49CC-B80A-B010CBFFE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310571"/>
              </p:ext>
            </p:extLst>
          </p:nvPr>
        </p:nvGraphicFramePr>
        <p:xfrm>
          <a:off x="777135" y="2110225"/>
          <a:ext cx="97300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200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9B1ECA4A-CE5F-472B-9806-D57585B7D23F}"/>
              </a:ext>
            </a:extLst>
          </p:cNvPr>
          <p:cNvSpPr txBox="1">
            <a:spLocks/>
          </p:cNvSpPr>
          <p:nvPr/>
        </p:nvSpPr>
        <p:spPr>
          <a:xfrm>
            <a:off x="1312831" y="820722"/>
            <a:ext cx="8421477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by immunisation status at end year </a:t>
            </a:r>
            <a:endParaRPr lang="da-DK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7202A51E-B225-416D-AA37-26BDBB06CD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991222"/>
              </p:ext>
            </p:extLst>
          </p:nvPr>
        </p:nvGraphicFramePr>
        <p:xfrm>
          <a:off x="318963" y="1733433"/>
          <a:ext cx="10317247" cy="4647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92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0337F6D0-90E1-44E2-99F2-55747631B6A1}"/>
              </a:ext>
            </a:extLst>
          </p:cNvPr>
          <p:cNvSpPr txBox="1">
            <a:spLocks/>
          </p:cNvSpPr>
          <p:nvPr/>
        </p:nvSpPr>
        <p:spPr>
          <a:xfrm>
            <a:off x="900855" y="1089680"/>
            <a:ext cx="10777064" cy="81362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Deceased donor kidney transplants 1994 - 2019</a:t>
            </a:r>
            <a:endParaRPr lang="da-DK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6A9FD560-698F-4D60-9661-8CB8CECA81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339074"/>
              </p:ext>
            </p:extLst>
          </p:nvPr>
        </p:nvGraphicFramePr>
        <p:xfrm>
          <a:off x="246955" y="2072987"/>
          <a:ext cx="10299499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kstboks 2">
            <a:extLst>
              <a:ext uri="{FF2B5EF4-FFF2-40B4-BE49-F238E27FC236}">
                <a16:creationId xmlns:a16="http://schemas.microsoft.com/office/drawing/2014/main" id="{7BD79BCE-792C-4985-A1F9-A123281DEB37}"/>
              </a:ext>
            </a:extLst>
          </p:cNvPr>
          <p:cNvSpPr txBox="1"/>
          <p:nvPr/>
        </p:nvSpPr>
        <p:spPr>
          <a:xfrm>
            <a:off x="6439644" y="6093296"/>
            <a:ext cx="3456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2017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6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3E52D8-E4C6-49D7-8BB6-FF63F7BCEF51}"/>
              </a:ext>
            </a:extLst>
          </p:cNvPr>
          <p:cNvSpPr txBox="1">
            <a:spLocks/>
          </p:cNvSpPr>
          <p:nvPr/>
        </p:nvSpPr>
        <p:spPr>
          <a:xfrm>
            <a:off x="677333" y="1145032"/>
            <a:ext cx="10830560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donor kidney transplants 1994 - 2019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20844FF-75CE-4036-81BA-4C03716F3C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539730"/>
              </p:ext>
            </p:extLst>
          </p:nvPr>
        </p:nvGraphicFramePr>
        <p:xfrm>
          <a:off x="246956" y="2033286"/>
          <a:ext cx="10658526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80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07E3EE5-E39B-4629-AF73-3B6B4E81C243}"/>
              </a:ext>
            </a:extLst>
          </p:cNvPr>
          <p:cNvSpPr txBox="1">
            <a:spLocks noChangeArrowheads="1"/>
          </p:cNvSpPr>
          <p:nvPr/>
        </p:nvSpPr>
        <p:spPr>
          <a:xfrm>
            <a:off x="1508184" y="967596"/>
            <a:ext cx="7558177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obligations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A7940-6184-4520-BD27-26B9D3B8AA58}"/>
              </a:ext>
            </a:extLst>
          </p:cNvPr>
          <p:cNvSpPr txBox="1">
            <a:spLocks noChangeArrowheads="1"/>
          </p:cNvSpPr>
          <p:nvPr/>
        </p:nvSpPr>
        <p:spPr>
          <a:xfrm>
            <a:off x="318964" y="1484313"/>
            <a:ext cx="9505056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endParaRPr lang="en-GB" altLang="da-DK" sz="800" dirty="0"/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/>
              <a:t>Patient with STAMP-status that are ABO compatible with donor and where all donor HLA-A, -B, -C -DRB1, -DQB1, -DPB1 antigens are either shared with the recipient or are among those defined as acceptable.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/>
              <a:t>Highly immunized (PRA ≥ 80%) patients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/>
              <a:t>Immunized patients (PRA ≥ 10% but below 80%)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/>
              <a:t> </a:t>
            </a:r>
            <a:r>
              <a:rPr lang="da-DK" sz="1600" dirty="0"/>
              <a:t>If organ donor is &lt;50 years of age, at least one kidney is offered to recipient &lt;16 years of age (counted from  time of registration) if there is HLA-DRB1 compatibilitty and in addition not more than 2 HLA-A, B mismatches.</a:t>
            </a:r>
            <a:endParaRPr lang="en-US" sz="1600" dirty="0"/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/>
              <a:t>Patients who are HLA-A, -B, -DRB1 compatible with donor unless the proposed recipient is &gt; 30 years older than the donor. </a:t>
            </a:r>
          </a:p>
          <a:p>
            <a:pPr marL="457200" lvl="1" indent="0">
              <a:buFont typeface="Wingdings 2"/>
              <a:buNone/>
            </a:pPr>
            <a:endParaRPr lang="en-GB" altLang="da-DK" sz="1600" dirty="0"/>
          </a:p>
          <a:p>
            <a:pPr lvl="1"/>
            <a:r>
              <a:rPr lang="en-GB" altLang="da-DK" sz="1600" dirty="0"/>
              <a:t>blood group 0 kidneys to blood group 0 recipients for obligation 2-5.</a:t>
            </a:r>
          </a:p>
          <a:p>
            <a:pPr lvl="1"/>
            <a:r>
              <a:rPr lang="en-GB" altLang="da-DK" sz="1600" dirty="0"/>
              <a:t>blood group B kidneys to blood group B recipients for obligation 2-5.</a:t>
            </a:r>
          </a:p>
          <a:p>
            <a:pPr lvl="1"/>
            <a:r>
              <a:rPr lang="en-GB" altLang="da-DK" sz="1600" dirty="0"/>
              <a:t>return obligation of a kidney within 6 months. </a:t>
            </a:r>
          </a:p>
          <a:p>
            <a:pPr lvl="1"/>
            <a:endParaRPr lang="en-GB" altLang="da-DK" sz="1800" b="1" i="1" dirty="0"/>
          </a:p>
        </p:txBody>
      </p:sp>
    </p:spTree>
    <p:extLst>
      <p:ext uri="{BB962C8B-B14F-4D97-AF65-F5344CB8AC3E}">
        <p14:creationId xmlns:p14="http://schemas.microsoft.com/office/powerpoint/2010/main" val="10513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ABFF6-DAD0-4626-B7C7-3344FDAEC18E}"/>
              </a:ext>
            </a:extLst>
          </p:cNvPr>
          <p:cNvSpPr txBox="1">
            <a:spLocks/>
          </p:cNvSpPr>
          <p:nvPr/>
        </p:nvSpPr>
        <p:spPr>
          <a:xfrm>
            <a:off x="2476500" y="265104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Liver Transplantation</a:t>
            </a:r>
          </a:p>
        </p:txBody>
      </p:sp>
      <p:pic>
        <p:nvPicPr>
          <p:cNvPr id="3" name="Billede 3">
            <a:extLst>
              <a:ext uri="{FF2B5EF4-FFF2-40B4-BE49-F238E27FC236}">
                <a16:creationId xmlns:a16="http://schemas.microsoft.com/office/drawing/2014/main" id="{9010E6B0-C930-42AA-8969-BDB11215F5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3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284582-307F-4F32-BFEC-DE27BFE6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F0562BB-0C35-452B-803A-B04EFDF5D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2C74F-C512-47B7-AAE4-DF2D7A56B62C}"/>
              </a:ext>
            </a:extLst>
          </p:cNvPr>
          <p:cNvSpPr txBox="1">
            <a:spLocks noChangeArrowheads="1"/>
          </p:cNvSpPr>
          <p:nvPr/>
        </p:nvSpPr>
        <p:spPr>
          <a:xfrm>
            <a:off x="1143384" y="968415"/>
            <a:ext cx="8229600" cy="5715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1989 - 2019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A400301E-6BE6-45C6-9F99-D52D6D36B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A70D1B7-78A9-43CD-8BA2-8696478BA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1596092"/>
              </p:ext>
            </p:extLst>
          </p:nvPr>
        </p:nvGraphicFramePr>
        <p:xfrm>
          <a:off x="1143384" y="153152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092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7E8ACD-80D2-4081-A63D-F5FB7A73AB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70BD2615-645F-45AE-9B37-3BBFC9CE0CD1}"/>
              </a:ext>
            </a:extLst>
          </p:cNvPr>
          <p:cNvSpPr txBox="1">
            <a:spLocks/>
          </p:cNvSpPr>
          <p:nvPr/>
        </p:nvSpPr>
        <p:spPr>
          <a:xfrm>
            <a:off x="1916574" y="845116"/>
            <a:ext cx="8455975" cy="79295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1994-2019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4646D0EC-51B4-4C20-A099-DF486954D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575729"/>
              </p:ext>
            </p:extLst>
          </p:nvPr>
        </p:nvGraphicFramePr>
        <p:xfrm>
          <a:off x="751011" y="1570748"/>
          <a:ext cx="10014226" cy="4533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E8B68E00-997F-4EEE-BB99-F7F68E2086BB}"/>
              </a:ext>
            </a:extLst>
          </p:cNvPr>
          <p:cNvSpPr txBox="1"/>
          <p:nvPr/>
        </p:nvSpPr>
        <p:spPr>
          <a:xfrm>
            <a:off x="6367636" y="6104364"/>
            <a:ext cx="35283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2017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95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3539906-2A38-4C85-9BA5-96E9928A79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C795DD8-CBEF-4435-BC75-3083FE25C4FF}"/>
              </a:ext>
            </a:extLst>
          </p:cNvPr>
          <p:cNvSpPr txBox="1">
            <a:spLocks noChangeArrowheads="1"/>
          </p:cNvSpPr>
          <p:nvPr/>
        </p:nvSpPr>
        <p:spPr>
          <a:xfrm>
            <a:off x="1071623" y="1028934"/>
            <a:ext cx="7239000" cy="76620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Liver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3B98BF5-5355-4113-BADF-6D5C7883689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/>
              <a:t>Exchange obligation to highly urgent patients: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/>
              <a:t>acute liver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/>
              <a:t>acute liver re-transplantation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/>
              <a:t>highly urgent patients needs to be transplanted within 72 hours</a:t>
            </a:r>
          </a:p>
          <a:p>
            <a:pPr marL="590550" indent="-533400">
              <a:buFont typeface="Arial" panose="020B0604020202020204" pitchFamily="34" charset="0"/>
              <a:buChar char="•"/>
            </a:pPr>
            <a:r>
              <a:rPr lang="da-DK" sz="2400"/>
              <a:t>Exchange obligation to </a:t>
            </a:r>
            <a:r>
              <a:rPr lang="en-US" sz="2400"/>
              <a:t>pediatric</a:t>
            </a:r>
            <a:r>
              <a:rPr lang="da-DK" sz="2400"/>
              <a:t> (&lt;18 years at entry on liver waiting list) and multivisceral recipients if donor liver fulfils split criteria</a:t>
            </a:r>
            <a:endParaRPr lang="en-GB" altLang="da-DK" sz="240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/>
              <a:t>Return (pay back) liver to donor centre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400"/>
              <a:t>Rota system for spare livers</a:t>
            </a:r>
            <a:endParaRPr lang="en-GB" altLang="da-DK" sz="2400" dirty="0"/>
          </a:p>
        </p:txBody>
      </p:sp>
    </p:spTree>
    <p:extLst>
      <p:ext uri="{BB962C8B-B14F-4D97-AF65-F5344CB8AC3E}">
        <p14:creationId xmlns:p14="http://schemas.microsoft.com/office/powerpoint/2010/main" val="353941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0431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</a:t>
            </a:r>
            <a:endParaRPr lang="da-DK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1340"/>
            <a:ext cx="10972800" cy="332652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Scandiatransplant is the organ exchange organization for the countries Denmark, Finland, Iceland, Norway, Sweden and Estonia. It covers a population of about 28,8 million inhabitants. It is owned by the eleven hospitals performing organ transplantation in these countries. The office is located at Aarhus University Hospital, Denmark.</a:t>
            </a:r>
            <a:endParaRPr lang="da-DK" sz="3200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8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8C8241-3BCD-4CE1-AE71-B331AC49D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CA157E-8710-4319-AE1B-73097CF92EFA}"/>
              </a:ext>
            </a:extLst>
          </p:cNvPr>
          <p:cNvSpPr txBox="1">
            <a:spLocks/>
          </p:cNvSpPr>
          <p:nvPr/>
        </p:nvSpPr>
        <p:spPr>
          <a:xfrm>
            <a:off x="1759124" y="2780928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Thoracic</a:t>
            </a:r>
            <a:r>
              <a:rPr lang="da-DK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Transplantation </a:t>
            </a:r>
          </a:p>
        </p:txBody>
      </p:sp>
    </p:spTree>
    <p:extLst>
      <p:ext uri="{BB962C8B-B14F-4D97-AF65-F5344CB8AC3E}">
        <p14:creationId xmlns:p14="http://schemas.microsoft.com/office/powerpoint/2010/main" val="358431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0E259B55-AAEC-4585-BDB2-85E191A48C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52EDF0-9AD9-44E3-AE1A-DABE46789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0F375F-D736-4CD6-83E8-62F5C3019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374B23-5845-447A-B034-6F3AA7429931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8718"/>
            <a:ext cx="800214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Thoracic transplantation 2019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077EFBB0-20DF-4B3D-8363-E5886F869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917937"/>
              </p:ext>
            </p:extLst>
          </p:nvPr>
        </p:nvGraphicFramePr>
        <p:xfrm>
          <a:off x="1389061" y="2055813"/>
          <a:ext cx="9179831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1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86604F9-009B-428F-87E3-A220C2833E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F753BA3-E8C3-46EC-9D87-A2B1711FB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B583B4-E776-4A3E-96D3-91447D8F9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59B3E2-4365-4A9B-89A4-4A506CDD3B84}"/>
              </a:ext>
            </a:extLst>
          </p:cNvPr>
          <p:cNvSpPr txBox="1">
            <a:spLocks noChangeArrowheads="1"/>
          </p:cNvSpPr>
          <p:nvPr/>
        </p:nvSpPr>
        <p:spPr>
          <a:xfrm>
            <a:off x="1385888" y="1156479"/>
            <a:ext cx="8229600" cy="891396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1989 - 2019</a:t>
            </a:r>
            <a:b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2048">
            <a:hlinkClick r:id="" action="ppaction://ole?verb=0"/>
            <a:extLst>
              <a:ext uri="{FF2B5EF4-FFF2-40B4-BE49-F238E27FC236}">
                <a16:creationId xmlns:a16="http://schemas.microsoft.com/office/drawing/2014/main" id="{2F70B231-40D1-41C3-95DB-EE4F4C3D83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18460"/>
              </p:ext>
            </p:extLst>
          </p:nvPr>
        </p:nvGraphicFramePr>
        <p:xfrm>
          <a:off x="1385888" y="2047875"/>
          <a:ext cx="7615237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851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F69FE414-F9B7-4E71-BF72-9BB14D611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8C8B89-A5E1-48B0-8546-2E63C70FC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78579-5CF6-4A08-A1E0-BE8F3E634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75259-C766-40AD-A6F9-6D8F905BF033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343788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2019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E56B60AD-EEBE-4794-8304-C4D252F44E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653500"/>
              </p:ext>
            </p:extLst>
          </p:nvPr>
        </p:nvGraphicFramePr>
        <p:xfrm>
          <a:off x="871538" y="2047875"/>
          <a:ext cx="8528050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89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B2EB3A1F-4F56-41B0-9C1B-F0082F717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088ABB22-E325-405E-9F4F-84553D53AE87}"/>
              </a:ext>
            </a:extLst>
          </p:cNvPr>
          <p:cNvSpPr txBox="1">
            <a:spLocks/>
          </p:cNvSpPr>
          <p:nvPr/>
        </p:nvSpPr>
        <p:spPr>
          <a:xfrm>
            <a:off x="1598088" y="1059902"/>
            <a:ext cx="8412185" cy="92931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1994 - 2019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1100BE9D-16E5-4195-A735-E4C2B70CA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5642248"/>
              </p:ext>
            </p:extLst>
          </p:nvPr>
        </p:nvGraphicFramePr>
        <p:xfrm>
          <a:off x="771525" y="1981200"/>
          <a:ext cx="87439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52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66A95BE-A38B-482E-83F7-B72001C8E9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7CC672B-5BCA-4DB8-8B65-C8B4E312F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DA1D6BE-4AC9-493E-8E1D-BC2C508B6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28F16385-96D0-4FD1-940B-E3B5630C5B28}"/>
              </a:ext>
            </a:extLst>
          </p:cNvPr>
          <p:cNvSpPr txBox="1">
            <a:spLocks noChangeArrowheads="1"/>
          </p:cNvSpPr>
          <p:nvPr/>
        </p:nvSpPr>
        <p:spPr>
          <a:xfrm>
            <a:off x="1578497" y="704087"/>
            <a:ext cx="7690048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heart waiting list at the end of the year 1989 - 2019</a:t>
            </a:r>
          </a:p>
        </p:txBody>
      </p:sp>
      <p:graphicFrame>
        <p:nvGraphicFramePr>
          <p:cNvPr id="11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D32669B-1ECB-4FCB-83A2-143D3134A5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066646"/>
              </p:ext>
            </p:extLst>
          </p:nvPr>
        </p:nvGraphicFramePr>
        <p:xfrm>
          <a:off x="857250" y="2047875"/>
          <a:ext cx="10115550" cy="437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91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5019542-30CB-4CE8-8CB6-6CF3BB3EC2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9CA526-F62B-4FAB-8364-B0BE88EA7A5F}"/>
              </a:ext>
            </a:extLst>
          </p:cNvPr>
          <p:cNvSpPr txBox="1">
            <a:spLocks noChangeArrowheads="1"/>
          </p:cNvSpPr>
          <p:nvPr/>
        </p:nvSpPr>
        <p:spPr>
          <a:xfrm>
            <a:off x="1050603" y="1016000"/>
            <a:ext cx="7239000" cy="7398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Exchange criteria Heart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E0A80F-F1F0-4256-A34D-8B43D59F2F59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800"/>
              <a:t>Exchange obligation to highly urgent patients on waiting list: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 on short-term assist devices (ECMO, centrifugal pump).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 on para corporeal or implantable blood pump with device failure or uncontrollable device infection.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Patients below 16 years on inotropic support for more than 12 months support on implantable LVAS.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800"/>
              <a:t>Rota system for exchange of hearts between countries.</a:t>
            </a:r>
            <a:endParaRPr lang="en-GB" altLang="da-DK" sz="2800" dirty="0"/>
          </a:p>
        </p:txBody>
      </p:sp>
    </p:spTree>
    <p:extLst>
      <p:ext uri="{BB962C8B-B14F-4D97-AF65-F5344CB8AC3E}">
        <p14:creationId xmlns:p14="http://schemas.microsoft.com/office/powerpoint/2010/main" val="158139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5F6DECA-06DD-471C-BDB0-169E4120C2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E506142-5DC1-42E2-BAB2-3A893CEF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B7E11D-D51E-48EE-880D-8C9585471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53ABD8-944F-4D06-BF86-7E9D8090C75A}"/>
              </a:ext>
            </a:extLst>
          </p:cNvPr>
          <p:cNvSpPr txBox="1">
            <a:spLocks noChangeArrowheads="1"/>
          </p:cNvSpPr>
          <p:nvPr/>
        </p:nvSpPr>
        <p:spPr>
          <a:xfrm>
            <a:off x="1212427" y="976223"/>
            <a:ext cx="9198186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</a:t>
            </a:r>
            <a:b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including heart-lung</a:t>
            </a:r>
          </a:p>
        </p:txBody>
      </p:sp>
      <p:graphicFrame>
        <p:nvGraphicFramePr>
          <p:cNvPr id="6" name="Object 39">
            <a:hlinkClick r:id="" action="ppaction://ole?verb=0"/>
            <a:extLst>
              <a:ext uri="{FF2B5EF4-FFF2-40B4-BE49-F238E27FC236}">
                <a16:creationId xmlns:a16="http://schemas.microsoft.com/office/drawing/2014/main" id="{D5D0B446-7F11-481B-AD51-816EAD3E42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763629"/>
              </p:ext>
            </p:extLst>
          </p:nvPr>
        </p:nvGraphicFramePr>
        <p:xfrm>
          <a:off x="828675" y="2038607"/>
          <a:ext cx="9869244" cy="437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58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7DCB201-0F73-4883-A970-570B285BB7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E941C831-9169-41C2-A5FA-BAC18E01B454}"/>
              </a:ext>
            </a:extLst>
          </p:cNvPr>
          <p:cNvSpPr txBox="1">
            <a:spLocks/>
          </p:cNvSpPr>
          <p:nvPr/>
        </p:nvSpPr>
        <p:spPr>
          <a:xfrm>
            <a:off x="1643584" y="1056663"/>
            <a:ext cx="8318286" cy="689851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 1994 - 2019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3B6D4F80-4137-418A-917A-E6B395EA8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326480"/>
              </p:ext>
            </p:extLst>
          </p:nvPr>
        </p:nvGraphicFramePr>
        <p:xfrm>
          <a:off x="771525" y="1981200"/>
          <a:ext cx="87439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B69A672D-9AEF-4C46-906C-9DED1D516343}"/>
              </a:ext>
            </a:extLst>
          </p:cNvPr>
          <p:cNvSpPr txBox="1"/>
          <p:nvPr/>
        </p:nvSpPr>
        <p:spPr>
          <a:xfrm>
            <a:off x="5863580" y="6215539"/>
            <a:ext cx="4032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FFFF"/>
                </a:solidFill>
              </a:rPr>
              <a:t>Figures included from Estonia year 2017 starts from October 1st 2017</a:t>
            </a:r>
            <a:endParaRPr lang="da-DK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0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63239DC-42FB-4C3F-B739-7541358E1E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084713EC-527D-43EA-8810-AC93A1D92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8C2FEACE-46B4-4698-905D-0BED506A8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2E435E74-B9AC-4891-B6B7-3EBD96B1270F}"/>
              </a:ext>
            </a:extLst>
          </p:cNvPr>
          <p:cNvSpPr txBox="1">
            <a:spLocks noChangeArrowheads="1"/>
          </p:cNvSpPr>
          <p:nvPr/>
        </p:nvSpPr>
        <p:spPr>
          <a:xfrm>
            <a:off x="993100" y="937299"/>
            <a:ext cx="9101914" cy="973058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Lung waiting list at the end of the year 1990 – 2019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38">
            <a:hlinkClick r:id="" action="ppaction://ole?verb=0"/>
            <a:extLst>
              <a:ext uri="{FF2B5EF4-FFF2-40B4-BE49-F238E27FC236}">
                <a16:creationId xmlns:a16="http://schemas.microsoft.com/office/drawing/2014/main" id="{FE1BE861-A2AF-4793-96F7-9E30D3295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452699"/>
              </p:ext>
            </p:extLst>
          </p:nvPr>
        </p:nvGraphicFramePr>
        <p:xfrm>
          <a:off x="993100" y="2111375"/>
          <a:ext cx="9620672" cy="393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869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Scandiatransplant</a:t>
            </a:r>
            <a:endParaRPr lang="da-DK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79"/>
            <a:ext cx="10972800" cy="446532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 serve as a common organ exchange </a:t>
            </a:r>
            <a:r>
              <a:rPr lang="en-US" dirty="0" err="1"/>
              <a:t>organisation</a:t>
            </a:r>
            <a:r>
              <a:rPr lang="en-US" dirty="0"/>
              <a:t> and allocation resource for its member hospitals including kidney, liver, heart, lung, pancreas, pancreatic islet, liver cells, composite graft, intestinal and </a:t>
            </a:r>
            <a:r>
              <a:rPr lang="en-US" dirty="0" err="1"/>
              <a:t>multivisceral</a:t>
            </a:r>
            <a:r>
              <a:rPr lang="en-US" dirty="0"/>
              <a:t> transplantation. This is done transparently, using ethical principles and in full compliance with the national legislation of the members’ countries,</a:t>
            </a:r>
          </a:p>
          <a:p>
            <a:endParaRPr lang="da-DK" dirty="0"/>
          </a:p>
          <a:p>
            <a:r>
              <a:rPr lang="en-GB" dirty="0"/>
              <a:t>to maintain and operate a common waiting list for transplantation, </a:t>
            </a:r>
          </a:p>
          <a:p>
            <a:endParaRPr lang="da-DK" dirty="0"/>
          </a:p>
          <a:p>
            <a:r>
              <a:rPr lang="en-GB" dirty="0"/>
              <a:t>to ensure complete traceability from organ donors to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transplanted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living donors,</a:t>
            </a:r>
          </a:p>
          <a:p>
            <a:endParaRPr lang="da-DK" dirty="0"/>
          </a:p>
          <a:p>
            <a:r>
              <a:rPr lang="en-GB" dirty="0"/>
              <a:t>to serve as a collaborative platform through specialized working groups and advisory groups in order to facilitate best practice recommendations and policies optimizing retrieval, allocation and transplantation of organs, and</a:t>
            </a:r>
            <a:r>
              <a:rPr lang="da-DK" dirty="0"/>
              <a:t> </a:t>
            </a:r>
            <a:r>
              <a:rPr lang="en-GB" dirty="0"/>
              <a:t>to form a collaborative network for the member hospitals to promote research and development related to organ donation, allocation and transplantation.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65F56D2B-56F6-4C8F-BB12-E6AE412B2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3CA3077-AA8E-426C-860F-EDC7B3B1781B}"/>
              </a:ext>
            </a:extLst>
          </p:cNvPr>
          <p:cNvSpPr txBox="1">
            <a:spLocks noChangeArrowheads="1"/>
          </p:cNvSpPr>
          <p:nvPr/>
        </p:nvSpPr>
        <p:spPr>
          <a:xfrm>
            <a:off x="1627208" y="894560"/>
            <a:ext cx="7239000" cy="101277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Lung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71F32C-14BA-44C5-82E1-09DB070BD0A6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/>
              <a:t>Exchange obligation to highly urgent patients on waiting list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/>
              <a:t>Priority 0: Patient on extra-corporeal circulatory support (ECMO, Novalung or other device) or ventilatory support*.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/>
              <a:t>Priority 1: Patient with a rapid progression of organ failure with poor prognosis in a short time defined by the responsible centre*.</a:t>
            </a:r>
          </a:p>
          <a:p>
            <a:pPr marL="457200" lvl="1" indent="0">
              <a:buFont typeface="Wingdings 2"/>
              <a:buNone/>
            </a:pPr>
            <a:r>
              <a:rPr lang="en-GB" altLang="da-DK"/>
              <a:t>*max. three patients per centre per year (Tartu one per year).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400"/>
              <a:t>Rota system for exchange of lungs between countries.</a:t>
            </a:r>
          </a:p>
          <a:p>
            <a:pPr marL="0" indent="0">
              <a:buFont typeface="Wingdings 2"/>
              <a:buNone/>
            </a:pPr>
            <a:endParaRPr lang="en-GB" alt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70306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8C43757-CA9F-40F0-81A7-1073475BC3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CE144FD-53B8-4527-981D-CCC2FAC4D665}"/>
              </a:ext>
            </a:extLst>
          </p:cNvPr>
          <p:cNvSpPr txBox="1">
            <a:spLocks/>
          </p:cNvSpPr>
          <p:nvPr/>
        </p:nvSpPr>
        <p:spPr>
          <a:xfrm>
            <a:off x="1810812" y="256845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and Islet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15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959F00FE-192A-42F8-B0F0-0D9DCB1AA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493B906-3E83-4FAD-A548-B4945264419D}"/>
              </a:ext>
            </a:extLst>
          </p:cNvPr>
          <p:cNvSpPr txBox="1">
            <a:spLocks noChangeArrowheads="1"/>
          </p:cNvSpPr>
          <p:nvPr/>
        </p:nvSpPr>
        <p:spPr>
          <a:xfrm>
            <a:off x="1256599" y="990188"/>
            <a:ext cx="7719569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recommendations</a:t>
            </a:r>
            <a:b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F52E16-0463-4C83-9442-DC6075D6AF16}"/>
              </a:ext>
            </a:extLst>
          </p:cNvPr>
          <p:cNvSpPr txBox="1">
            <a:spLocks noChangeArrowheads="1"/>
          </p:cNvSpPr>
          <p:nvPr/>
        </p:nvSpPr>
        <p:spPr>
          <a:xfrm>
            <a:off x="830684" y="228974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r>
              <a:rPr lang="en-US" sz="2000" dirty="0"/>
              <a:t>If there is no suitable recipient in own </a:t>
            </a:r>
            <a:r>
              <a:rPr lang="en-US" sz="2000" dirty="0" err="1"/>
              <a:t>centre</a:t>
            </a:r>
            <a:r>
              <a:rPr lang="en-US" sz="2000" dirty="0"/>
              <a:t>, the pancreas (and kidney if SPK) is recommended to be offered to AB0 compatible recipients in other </a:t>
            </a:r>
            <a:r>
              <a:rPr lang="en-US" sz="2000" dirty="0" err="1"/>
              <a:t>centres</a:t>
            </a:r>
            <a:r>
              <a:rPr lang="en-US" sz="2000" dirty="0"/>
              <a:t>. The </a:t>
            </a:r>
            <a:r>
              <a:rPr lang="en-US" sz="2000" dirty="0" err="1"/>
              <a:t>centre</a:t>
            </a:r>
            <a:r>
              <a:rPr lang="en-US" sz="2000" dirty="0"/>
              <a:t> at the highest position on the </a:t>
            </a:r>
            <a:r>
              <a:rPr lang="en-US" sz="2000" dirty="0" err="1"/>
              <a:t>rota</a:t>
            </a:r>
            <a:r>
              <a:rPr lang="en-US" sz="2000" dirty="0"/>
              <a:t> list accepting the pancreas will receive it and be put last. Shipment of a kidney is only performed if no other kidney exchange obligation with higher priority (as defined by </a:t>
            </a:r>
            <a:r>
              <a:rPr lang="en-US" sz="2000" dirty="0" err="1"/>
              <a:t>Scandiatransplant</a:t>
            </a:r>
            <a:r>
              <a:rPr lang="en-US" sz="2000" dirty="0"/>
              <a:t>) exists. The receiving </a:t>
            </a:r>
            <a:r>
              <a:rPr lang="en-US" sz="2000" dirty="0" err="1"/>
              <a:t>centre</a:t>
            </a:r>
            <a:r>
              <a:rPr lang="en-US" sz="2000" dirty="0"/>
              <a:t> has the responsibility for the pancreas procurement. The receiving </a:t>
            </a:r>
            <a:r>
              <a:rPr lang="en-US" sz="2000" dirty="0" err="1"/>
              <a:t>centre</a:t>
            </a:r>
            <a:r>
              <a:rPr lang="en-US" sz="2000" dirty="0"/>
              <a:t> has to pay back, as soon as possible, with an AB0 identical kidney of a quality acceptable to the recipient </a:t>
            </a:r>
            <a:r>
              <a:rPr lang="en-US" sz="2000" dirty="0" err="1"/>
              <a:t>centre</a:t>
            </a:r>
            <a:r>
              <a:rPr lang="en-US" sz="2000" dirty="0"/>
              <a:t>. There is no mandatory payback for the pancreas.</a:t>
            </a:r>
            <a:endParaRPr lang="en-GB" altLang="da-DK" sz="2000" b="1" dirty="0"/>
          </a:p>
        </p:txBody>
      </p:sp>
    </p:spTree>
    <p:extLst>
      <p:ext uri="{BB962C8B-B14F-4D97-AF65-F5344CB8AC3E}">
        <p14:creationId xmlns:p14="http://schemas.microsoft.com/office/powerpoint/2010/main" val="30470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E73CCD1-E9F8-44BA-A5CF-9946C48D50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9FBFAE6C-C460-410E-BEE8-9B4D64E17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D72E6C-F48F-4537-B71B-93CDD3358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06685453-F463-4342-8545-101456AEB4E7}"/>
              </a:ext>
            </a:extLst>
          </p:cNvPr>
          <p:cNvSpPr txBox="1">
            <a:spLocks noChangeArrowheads="1"/>
          </p:cNvSpPr>
          <p:nvPr/>
        </p:nvSpPr>
        <p:spPr>
          <a:xfrm>
            <a:off x="1498235" y="473645"/>
            <a:ext cx="9033812" cy="880412"/>
          </a:xfrm>
          <a:prstGeom prst="rect">
            <a:avLst/>
          </a:prstGeom>
        </p:spPr>
        <p:txBody>
          <a:bodyPr vert="horz" lIns="90488" tIns="44450" rIns="90488" bIns="44450" rtlCol="0" anchor="b">
            <a:normAutofit/>
          </a:bodyPr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Transplantation  1988 – 2019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5EE52A8-EAD1-4642-AD8D-515DD79B6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9850566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04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3FC6AD-27F1-4781-AE76-27E6F5F3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98A9860-96FB-44B0-BE67-587E501F007C}"/>
              </a:ext>
            </a:extLst>
          </p:cNvPr>
          <p:cNvSpPr txBox="1">
            <a:spLocks/>
          </p:cNvSpPr>
          <p:nvPr/>
        </p:nvSpPr>
        <p:spPr>
          <a:xfrm>
            <a:off x="1768475" y="919073"/>
            <a:ext cx="7239000" cy="8525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Islet Transplantation 1997-2019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A50631D-AD79-4E7C-B153-6558B532A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0978163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05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F52094-8B8C-4DEE-9808-85B8EE016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948F7997-DA67-4948-A5B9-301F83C1C43C}"/>
              </a:ext>
            </a:extLst>
          </p:cNvPr>
          <p:cNvSpPr txBox="1">
            <a:spLocks/>
          </p:cNvSpPr>
          <p:nvPr/>
        </p:nvSpPr>
        <p:spPr>
          <a:xfrm>
            <a:off x="1930879" y="2589362"/>
            <a:ext cx="7239000" cy="216379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9540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5" name="Ellipse 11">
            <a:extLst>
              <a:ext uri="{FF2B5EF4-FFF2-40B4-BE49-F238E27FC236}">
                <a16:creationId xmlns:a16="http://schemas.microsoft.com/office/drawing/2014/main" id="{02D064D9-3600-4B1C-816A-12007FFE6141}"/>
              </a:ext>
            </a:extLst>
          </p:cNvPr>
          <p:cNvSpPr/>
          <p:nvPr/>
        </p:nvSpPr>
        <p:spPr>
          <a:xfrm>
            <a:off x="1416667" y="2487456"/>
            <a:ext cx="7200800" cy="576064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err="1"/>
              <a:t>Council</a:t>
            </a:r>
            <a:r>
              <a:rPr lang="da-DK" dirty="0"/>
              <a:t> of </a:t>
            </a:r>
            <a:r>
              <a:rPr lang="da-DK" dirty="0" err="1"/>
              <a:t>Representatives</a:t>
            </a:r>
            <a:endParaRPr lang="da-DK" dirty="0"/>
          </a:p>
        </p:txBody>
      </p:sp>
      <p:cxnSp>
        <p:nvCxnSpPr>
          <p:cNvPr id="11" name="Lige forbindelse 19">
            <a:extLst>
              <a:ext uri="{FF2B5EF4-FFF2-40B4-BE49-F238E27FC236}">
                <a16:creationId xmlns:a16="http://schemas.microsoft.com/office/drawing/2014/main" id="{8AE1164F-1B94-48D1-9104-99241AC2781F}"/>
              </a:ext>
            </a:extLst>
          </p:cNvPr>
          <p:cNvCxnSpPr>
            <a:cxnSpLocks/>
          </p:cNvCxnSpPr>
          <p:nvPr/>
        </p:nvCxnSpPr>
        <p:spPr>
          <a:xfrm>
            <a:off x="9031932" y="1357496"/>
            <a:ext cx="0" cy="37072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Lige forbindelse 37">
            <a:extLst>
              <a:ext uri="{FF2B5EF4-FFF2-40B4-BE49-F238E27FC236}">
                <a16:creationId xmlns:a16="http://schemas.microsoft.com/office/drawing/2014/main" id="{6F564AA3-15DE-42C0-810A-024FE2FEC473}"/>
              </a:ext>
            </a:extLst>
          </p:cNvPr>
          <p:cNvCxnSpPr>
            <a:cxnSpLocks/>
          </p:cNvCxnSpPr>
          <p:nvPr/>
        </p:nvCxnSpPr>
        <p:spPr>
          <a:xfrm>
            <a:off x="1035079" y="1346526"/>
            <a:ext cx="8984375" cy="198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Lige forbindelse 39">
            <a:extLst>
              <a:ext uri="{FF2B5EF4-FFF2-40B4-BE49-F238E27FC236}">
                <a16:creationId xmlns:a16="http://schemas.microsoft.com/office/drawing/2014/main" id="{5170D152-E514-4114-AF74-2FCAFB0C9175}"/>
              </a:ext>
            </a:extLst>
          </p:cNvPr>
          <p:cNvCxnSpPr>
            <a:cxnSpLocks/>
          </p:cNvCxnSpPr>
          <p:nvPr/>
        </p:nvCxnSpPr>
        <p:spPr>
          <a:xfrm flipH="1" flipV="1">
            <a:off x="10019454" y="1348658"/>
            <a:ext cx="16576" cy="4813174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Lige forbindelse 42">
            <a:extLst>
              <a:ext uri="{FF2B5EF4-FFF2-40B4-BE49-F238E27FC236}">
                <a16:creationId xmlns:a16="http://schemas.microsoft.com/office/drawing/2014/main" id="{A8746AD0-D60A-48A6-BBDC-7EFE6941E35D}"/>
              </a:ext>
            </a:extLst>
          </p:cNvPr>
          <p:cNvCxnSpPr/>
          <p:nvPr/>
        </p:nvCxnSpPr>
        <p:spPr>
          <a:xfrm flipV="1">
            <a:off x="8167836" y="1370210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Lige forbindelse 46">
            <a:extLst>
              <a:ext uri="{FF2B5EF4-FFF2-40B4-BE49-F238E27FC236}">
                <a16:creationId xmlns:a16="http://schemas.microsoft.com/office/drawing/2014/main" id="{D4BD63AD-4676-4EAF-8F19-BB14D32F4FEA}"/>
              </a:ext>
            </a:extLst>
          </p:cNvPr>
          <p:cNvCxnSpPr/>
          <p:nvPr/>
        </p:nvCxnSpPr>
        <p:spPr>
          <a:xfrm flipV="1">
            <a:off x="5813550" y="1354879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Lige forbindelse 47">
            <a:extLst>
              <a:ext uri="{FF2B5EF4-FFF2-40B4-BE49-F238E27FC236}">
                <a16:creationId xmlns:a16="http://schemas.microsoft.com/office/drawing/2014/main" id="{98031BEF-11BD-4ECE-BF79-9561C6602B32}"/>
              </a:ext>
            </a:extLst>
          </p:cNvPr>
          <p:cNvCxnSpPr/>
          <p:nvPr/>
        </p:nvCxnSpPr>
        <p:spPr>
          <a:xfrm flipV="1">
            <a:off x="5040160" y="1348658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Lige forbindelse 48">
            <a:extLst>
              <a:ext uri="{FF2B5EF4-FFF2-40B4-BE49-F238E27FC236}">
                <a16:creationId xmlns:a16="http://schemas.microsoft.com/office/drawing/2014/main" id="{080D5B6E-7693-4165-8AC6-62228633CB76}"/>
              </a:ext>
            </a:extLst>
          </p:cNvPr>
          <p:cNvCxnSpPr>
            <a:cxnSpLocks/>
          </p:cNvCxnSpPr>
          <p:nvPr/>
        </p:nvCxnSpPr>
        <p:spPr>
          <a:xfrm flipV="1">
            <a:off x="1840150" y="1354879"/>
            <a:ext cx="0" cy="34345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Lige forbindelse 49">
            <a:extLst>
              <a:ext uri="{FF2B5EF4-FFF2-40B4-BE49-F238E27FC236}">
                <a16:creationId xmlns:a16="http://schemas.microsoft.com/office/drawing/2014/main" id="{3E16500C-C802-44A5-8D77-115EEDECA1B6}"/>
              </a:ext>
            </a:extLst>
          </p:cNvPr>
          <p:cNvCxnSpPr/>
          <p:nvPr/>
        </p:nvCxnSpPr>
        <p:spPr>
          <a:xfrm flipV="1">
            <a:off x="257536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Lige forbindelse 50">
            <a:extLst>
              <a:ext uri="{FF2B5EF4-FFF2-40B4-BE49-F238E27FC236}">
                <a16:creationId xmlns:a16="http://schemas.microsoft.com/office/drawing/2014/main" id="{B541B92D-0C3B-4946-B815-5348DA6A6A33}"/>
              </a:ext>
            </a:extLst>
          </p:cNvPr>
          <p:cNvCxnSpPr>
            <a:cxnSpLocks/>
          </p:cNvCxnSpPr>
          <p:nvPr/>
        </p:nvCxnSpPr>
        <p:spPr>
          <a:xfrm flipV="1">
            <a:off x="1035079" y="1346526"/>
            <a:ext cx="0" cy="3891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Ellipse 52">
            <a:extLst>
              <a:ext uri="{FF2B5EF4-FFF2-40B4-BE49-F238E27FC236}">
                <a16:creationId xmlns:a16="http://schemas.microsoft.com/office/drawing/2014/main" id="{2077501C-0AEA-4376-8747-5964BB2B71D0}"/>
              </a:ext>
            </a:extLst>
          </p:cNvPr>
          <p:cNvSpPr/>
          <p:nvPr/>
        </p:nvSpPr>
        <p:spPr>
          <a:xfrm>
            <a:off x="2095638" y="3268998"/>
            <a:ext cx="5848369" cy="668845"/>
          </a:xfrm>
          <a:prstGeom prst="ellips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Chair</a:t>
            </a:r>
          </a:p>
          <a:p>
            <a:pPr algn="ctr"/>
            <a:r>
              <a:rPr lang="da-DK" dirty="0"/>
              <a:t>Board</a:t>
            </a:r>
          </a:p>
        </p:txBody>
      </p:sp>
      <p:cxnSp>
        <p:nvCxnSpPr>
          <p:cNvPr id="23" name="Lige forbindelse 26">
            <a:extLst>
              <a:ext uri="{FF2B5EF4-FFF2-40B4-BE49-F238E27FC236}">
                <a16:creationId xmlns:a16="http://schemas.microsoft.com/office/drawing/2014/main" id="{14724225-7E58-40CE-9228-C72635F3F259}"/>
              </a:ext>
            </a:extLst>
          </p:cNvPr>
          <p:cNvCxnSpPr>
            <a:cxnSpLocks/>
          </p:cNvCxnSpPr>
          <p:nvPr/>
        </p:nvCxnSpPr>
        <p:spPr>
          <a:xfrm>
            <a:off x="5017067" y="5105040"/>
            <a:ext cx="0" cy="62249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ktangel 29">
            <a:extLst>
              <a:ext uri="{FF2B5EF4-FFF2-40B4-BE49-F238E27FC236}">
                <a16:creationId xmlns:a16="http://schemas.microsoft.com/office/drawing/2014/main" id="{81ECAFD2-505C-4608-A561-86C73970D7BB}"/>
              </a:ext>
            </a:extLst>
          </p:cNvPr>
          <p:cNvSpPr/>
          <p:nvPr/>
        </p:nvSpPr>
        <p:spPr>
          <a:xfrm>
            <a:off x="2668535" y="4317040"/>
            <a:ext cx="4702575" cy="778131"/>
          </a:xfrm>
          <a:prstGeom prst="rect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Medical </a:t>
            </a:r>
            <a:r>
              <a:rPr lang="da-DK" dirty="0" err="1"/>
              <a:t>Director</a:t>
            </a:r>
            <a:endParaRPr lang="da-DK" dirty="0"/>
          </a:p>
          <a:p>
            <a:pPr algn="ctr"/>
            <a:r>
              <a:rPr lang="da-DK" dirty="0"/>
              <a:t>Scandiatransplant </a:t>
            </a:r>
            <a:r>
              <a:rPr lang="da-DK" dirty="0" err="1"/>
              <a:t>office</a:t>
            </a:r>
            <a:endParaRPr lang="da-DK" dirty="0"/>
          </a:p>
        </p:txBody>
      </p:sp>
      <p:cxnSp>
        <p:nvCxnSpPr>
          <p:cNvPr id="25" name="Lige forbindelse 67">
            <a:extLst>
              <a:ext uri="{FF2B5EF4-FFF2-40B4-BE49-F238E27FC236}">
                <a16:creationId xmlns:a16="http://schemas.microsoft.com/office/drawing/2014/main" id="{613A847A-69A7-4090-8DBD-BCDCA580DAFD}"/>
              </a:ext>
            </a:extLst>
          </p:cNvPr>
          <p:cNvCxnSpPr>
            <a:cxnSpLocks/>
            <a:stCxn id="22" idx="4"/>
            <a:endCxn id="24" idx="0"/>
          </p:cNvCxnSpPr>
          <p:nvPr/>
        </p:nvCxnSpPr>
        <p:spPr>
          <a:xfrm>
            <a:off x="5019823" y="3937843"/>
            <a:ext cx="0" cy="379197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Lige forbindelse 70">
            <a:extLst>
              <a:ext uri="{FF2B5EF4-FFF2-40B4-BE49-F238E27FC236}">
                <a16:creationId xmlns:a16="http://schemas.microsoft.com/office/drawing/2014/main" id="{4D99F7B5-9B35-47A2-ADC3-482775FBC032}"/>
              </a:ext>
            </a:extLst>
          </p:cNvPr>
          <p:cNvCxnSpPr>
            <a:cxnSpLocks/>
          </p:cNvCxnSpPr>
          <p:nvPr/>
        </p:nvCxnSpPr>
        <p:spPr>
          <a:xfrm flipV="1">
            <a:off x="3415308" y="1366335"/>
            <a:ext cx="0" cy="332000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Lige forbindelse 71">
            <a:extLst>
              <a:ext uri="{FF2B5EF4-FFF2-40B4-BE49-F238E27FC236}">
                <a16:creationId xmlns:a16="http://schemas.microsoft.com/office/drawing/2014/main" id="{995BE44C-9B65-4EF4-A9BF-DD787ED01917}"/>
              </a:ext>
            </a:extLst>
          </p:cNvPr>
          <p:cNvCxnSpPr/>
          <p:nvPr/>
        </p:nvCxnSpPr>
        <p:spPr>
          <a:xfrm flipV="1">
            <a:off x="420739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Lige forbindelse 76">
            <a:extLst>
              <a:ext uri="{FF2B5EF4-FFF2-40B4-BE49-F238E27FC236}">
                <a16:creationId xmlns:a16="http://schemas.microsoft.com/office/drawing/2014/main" id="{94688FCF-8B2E-487B-ABB3-545DAFA8030E}"/>
              </a:ext>
            </a:extLst>
          </p:cNvPr>
          <p:cNvCxnSpPr/>
          <p:nvPr/>
        </p:nvCxnSpPr>
        <p:spPr>
          <a:xfrm flipV="1">
            <a:off x="7437023" y="1357496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Lige forbindelse 81">
            <a:extLst>
              <a:ext uri="{FF2B5EF4-FFF2-40B4-BE49-F238E27FC236}">
                <a16:creationId xmlns:a16="http://schemas.microsoft.com/office/drawing/2014/main" id="{66B9E474-77DE-486E-8C31-E50633E4457B}"/>
              </a:ext>
            </a:extLst>
          </p:cNvPr>
          <p:cNvCxnSpPr>
            <a:cxnSpLocks/>
            <a:endCxn id="2" idx="3"/>
          </p:cNvCxnSpPr>
          <p:nvPr/>
        </p:nvCxnSpPr>
        <p:spPr>
          <a:xfrm flipH="1" flipV="1">
            <a:off x="7546831" y="6116596"/>
            <a:ext cx="2472625" cy="4523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Lige forbindelse 83">
            <a:extLst>
              <a:ext uri="{FF2B5EF4-FFF2-40B4-BE49-F238E27FC236}">
                <a16:creationId xmlns:a16="http://schemas.microsoft.com/office/drawing/2014/main" id="{B37201EF-DB71-4F6C-B1A7-7B75C02458E4}"/>
              </a:ext>
            </a:extLst>
          </p:cNvPr>
          <p:cNvCxnSpPr>
            <a:cxnSpLocks/>
            <a:stCxn id="5" idx="4"/>
            <a:endCxn id="22" idx="0"/>
          </p:cNvCxnSpPr>
          <p:nvPr/>
        </p:nvCxnSpPr>
        <p:spPr>
          <a:xfrm>
            <a:off x="5017067" y="3063520"/>
            <a:ext cx="2756" cy="20547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Lige forbindelse 90">
            <a:extLst>
              <a:ext uri="{FF2B5EF4-FFF2-40B4-BE49-F238E27FC236}">
                <a16:creationId xmlns:a16="http://schemas.microsoft.com/office/drawing/2014/main" id="{E37BE84A-6BAC-4EB6-8B01-3EF1EA645A5A}"/>
              </a:ext>
            </a:extLst>
          </p:cNvPr>
          <p:cNvCxnSpPr>
            <a:cxnSpLocks/>
            <a:stCxn id="22" idx="6"/>
          </p:cNvCxnSpPr>
          <p:nvPr/>
        </p:nvCxnSpPr>
        <p:spPr>
          <a:xfrm>
            <a:off x="7944007" y="3603421"/>
            <a:ext cx="934822" cy="334422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Lige forbindelse 94">
            <a:extLst>
              <a:ext uri="{FF2B5EF4-FFF2-40B4-BE49-F238E27FC236}">
                <a16:creationId xmlns:a16="http://schemas.microsoft.com/office/drawing/2014/main" id="{CE8015B2-E159-499E-9C19-E598E544AA93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7371110" y="4187500"/>
            <a:ext cx="1501267" cy="51860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Lige forbindelse 24">
            <a:extLst>
              <a:ext uri="{FF2B5EF4-FFF2-40B4-BE49-F238E27FC236}">
                <a16:creationId xmlns:a16="http://schemas.microsoft.com/office/drawing/2014/main" id="{9E555906-D678-41A1-B904-A001E42FFFC3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7371110" y="4706106"/>
            <a:ext cx="1305669" cy="1455725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Lige forbindelse 66">
            <a:extLst>
              <a:ext uri="{FF2B5EF4-FFF2-40B4-BE49-F238E27FC236}">
                <a16:creationId xmlns:a16="http://schemas.microsoft.com/office/drawing/2014/main" id="{E93857CA-7484-4211-9A18-8D90826D7732}"/>
              </a:ext>
            </a:extLst>
          </p:cNvPr>
          <p:cNvCxnSpPr/>
          <p:nvPr/>
        </p:nvCxnSpPr>
        <p:spPr>
          <a:xfrm flipV="1">
            <a:off x="6583660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9" name="Tabel 14">
            <a:extLst>
              <a:ext uri="{FF2B5EF4-FFF2-40B4-BE49-F238E27FC236}">
                <a16:creationId xmlns:a16="http://schemas.microsoft.com/office/drawing/2014/main" id="{6E10813C-BE49-481A-8424-4327A518E5FE}"/>
              </a:ext>
            </a:extLst>
          </p:cNvPr>
          <p:cNvGraphicFramePr>
            <a:graphicFrameLocks noGrp="1"/>
          </p:cNvGraphicFramePr>
          <p:nvPr/>
        </p:nvGraphicFramePr>
        <p:xfrm>
          <a:off x="8893756" y="2620061"/>
          <a:ext cx="90872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20">
                  <a:extLst>
                    <a:ext uri="{9D8B030D-6E8A-4147-A177-3AD203B41FA5}">
                      <a16:colId xmlns:a16="http://schemas.microsoft.com/office/drawing/2014/main" val="399880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26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NLTG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905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SHLG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77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65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608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STTG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49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56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INF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50596"/>
                  </a:ext>
                </a:extLst>
              </a:tr>
            </a:tbl>
          </a:graphicData>
        </a:graphic>
      </p:graphicFrame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EB053229-D4EC-41B8-BE4B-C648B07C489A}"/>
              </a:ext>
            </a:extLst>
          </p:cNvPr>
          <p:cNvSpPr/>
          <p:nvPr/>
        </p:nvSpPr>
        <p:spPr>
          <a:xfrm>
            <a:off x="2492814" y="5727539"/>
            <a:ext cx="5054017" cy="778113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733686-092C-4E45-AA1A-335F4ADF77EB}"/>
              </a:ext>
            </a:extLst>
          </p:cNvPr>
          <p:cNvSpPr txBox="1"/>
          <p:nvPr/>
        </p:nvSpPr>
        <p:spPr>
          <a:xfrm>
            <a:off x="3167530" y="5698877"/>
            <a:ext cx="3704585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Scandiatransplant     </a:t>
            </a:r>
          </a:p>
          <a:p>
            <a:pPr algn="ctr"/>
            <a:r>
              <a:rPr lang="da-DK" dirty="0"/>
              <a:t>  IT system YASWA</a:t>
            </a:r>
          </a:p>
        </p:txBody>
      </p:sp>
      <p:graphicFrame>
        <p:nvGraphicFramePr>
          <p:cNvPr id="44" name="Table 44">
            <a:extLst>
              <a:ext uri="{FF2B5EF4-FFF2-40B4-BE49-F238E27FC236}">
                <a16:creationId xmlns:a16="http://schemas.microsoft.com/office/drawing/2014/main" id="{B87A29D9-EF65-4B45-9887-A5A57CC82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43070"/>
              </p:ext>
            </p:extLst>
          </p:nvPr>
        </p:nvGraphicFramePr>
        <p:xfrm>
          <a:off x="553785" y="1731209"/>
          <a:ext cx="9062849" cy="518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82162">
                  <a:extLst>
                    <a:ext uri="{9D8B030D-6E8A-4147-A177-3AD203B41FA5}">
                      <a16:colId xmlns:a16="http://schemas.microsoft.com/office/drawing/2014/main" val="1644046493"/>
                    </a:ext>
                  </a:extLst>
                </a:gridCol>
                <a:gridCol w="611531">
                  <a:extLst>
                    <a:ext uri="{9D8B030D-6E8A-4147-A177-3AD203B41FA5}">
                      <a16:colId xmlns:a16="http://schemas.microsoft.com/office/drawing/2014/main" val="1243814512"/>
                    </a:ext>
                  </a:extLst>
                </a:gridCol>
                <a:gridCol w="871758">
                  <a:extLst>
                    <a:ext uri="{9D8B030D-6E8A-4147-A177-3AD203B41FA5}">
                      <a16:colId xmlns:a16="http://schemas.microsoft.com/office/drawing/2014/main" val="2606817943"/>
                    </a:ext>
                  </a:extLst>
                </a:gridCol>
                <a:gridCol w="897780">
                  <a:extLst>
                    <a:ext uri="{9D8B030D-6E8A-4147-A177-3AD203B41FA5}">
                      <a16:colId xmlns:a16="http://schemas.microsoft.com/office/drawing/2014/main" val="1114766504"/>
                    </a:ext>
                  </a:extLst>
                </a:gridCol>
                <a:gridCol w="780678">
                  <a:extLst>
                    <a:ext uri="{9D8B030D-6E8A-4147-A177-3AD203B41FA5}">
                      <a16:colId xmlns:a16="http://schemas.microsoft.com/office/drawing/2014/main" val="1365731079"/>
                    </a:ext>
                  </a:extLst>
                </a:gridCol>
                <a:gridCol w="793690">
                  <a:extLst>
                    <a:ext uri="{9D8B030D-6E8A-4147-A177-3AD203B41FA5}">
                      <a16:colId xmlns:a16="http://schemas.microsoft.com/office/drawing/2014/main" val="648965141"/>
                    </a:ext>
                  </a:extLst>
                </a:gridCol>
                <a:gridCol w="767667">
                  <a:extLst>
                    <a:ext uri="{9D8B030D-6E8A-4147-A177-3AD203B41FA5}">
                      <a16:colId xmlns:a16="http://schemas.microsoft.com/office/drawing/2014/main" val="900016281"/>
                    </a:ext>
                  </a:extLst>
                </a:gridCol>
                <a:gridCol w="832724">
                  <a:extLst>
                    <a:ext uri="{9D8B030D-6E8A-4147-A177-3AD203B41FA5}">
                      <a16:colId xmlns:a16="http://schemas.microsoft.com/office/drawing/2014/main" val="3343530414"/>
                    </a:ext>
                  </a:extLst>
                </a:gridCol>
                <a:gridCol w="936815">
                  <a:extLst>
                    <a:ext uri="{9D8B030D-6E8A-4147-A177-3AD203B41FA5}">
                      <a16:colId xmlns:a16="http://schemas.microsoft.com/office/drawing/2014/main" val="1387475178"/>
                    </a:ext>
                  </a:extLst>
                </a:gridCol>
                <a:gridCol w="901520">
                  <a:extLst>
                    <a:ext uri="{9D8B030D-6E8A-4147-A177-3AD203B41FA5}">
                      <a16:colId xmlns:a16="http://schemas.microsoft.com/office/drawing/2014/main" val="2403558597"/>
                    </a:ext>
                  </a:extLst>
                </a:gridCol>
                <a:gridCol w="686524">
                  <a:extLst>
                    <a:ext uri="{9D8B030D-6E8A-4147-A177-3AD203B41FA5}">
                      <a16:colId xmlns:a16="http://schemas.microsoft.com/office/drawing/2014/main" val="1512753730"/>
                    </a:ext>
                  </a:extLst>
                </a:gridCol>
              </a:tblGrid>
              <a:tr h="165912">
                <a:tc>
                  <a:txBody>
                    <a:bodyPr/>
                    <a:lstStyle/>
                    <a:p>
                      <a:r>
                        <a:rPr lang="da-DK" sz="1400" dirty="0"/>
                        <a:t>Reykjavik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Oslo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Gothen</a:t>
                      </a:r>
                      <a:r>
                        <a:rPr lang="en-IE" sz="1400" dirty="0"/>
                        <a:t>-burg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Uppsala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Stock-holm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Skåne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Copen-hagen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Odense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Aarhus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Helsinki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Tartu</a:t>
                      </a:r>
                    </a:p>
                    <a:p>
                      <a:pPr algn="l"/>
                      <a:endParaRPr lang="en-IE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742992"/>
                  </a:ext>
                </a:extLst>
              </a:tr>
            </a:tbl>
          </a:graphicData>
        </a:graphic>
      </p:graphicFrame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E88804-DC45-40F7-9A37-A21AD4369191}"/>
              </a:ext>
            </a:extLst>
          </p:cNvPr>
          <p:cNvCxnSpPr/>
          <p:nvPr/>
        </p:nvCxnSpPr>
        <p:spPr>
          <a:xfrm>
            <a:off x="1035079" y="2249369"/>
            <a:ext cx="805071" cy="37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1EC091D-2C04-41A7-BB94-39DF9B3AF4A7}"/>
              </a:ext>
            </a:extLst>
          </p:cNvPr>
          <p:cNvCxnSpPr>
            <a:cxnSpLocks/>
          </p:cNvCxnSpPr>
          <p:nvPr/>
        </p:nvCxnSpPr>
        <p:spPr>
          <a:xfrm>
            <a:off x="1846115" y="2259267"/>
            <a:ext cx="270324" cy="351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41C62F6-E041-41F5-8881-1741FD968979}"/>
              </a:ext>
            </a:extLst>
          </p:cNvPr>
          <p:cNvCxnSpPr>
            <a:cxnSpLocks/>
          </p:cNvCxnSpPr>
          <p:nvPr/>
        </p:nvCxnSpPr>
        <p:spPr>
          <a:xfrm>
            <a:off x="2492814" y="2281978"/>
            <a:ext cx="121352" cy="2915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1B22A54-85BD-4AC5-AF2B-3FE6A29CAE86}"/>
              </a:ext>
            </a:extLst>
          </p:cNvPr>
          <p:cNvCxnSpPr>
            <a:cxnSpLocks/>
          </p:cNvCxnSpPr>
          <p:nvPr/>
        </p:nvCxnSpPr>
        <p:spPr>
          <a:xfrm>
            <a:off x="3415309" y="2259267"/>
            <a:ext cx="44041" cy="228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FC5FAA6-9A43-4836-B71B-D236919FE1A7}"/>
              </a:ext>
            </a:extLst>
          </p:cNvPr>
          <p:cNvCxnSpPr>
            <a:cxnSpLocks/>
          </p:cNvCxnSpPr>
          <p:nvPr/>
        </p:nvCxnSpPr>
        <p:spPr>
          <a:xfrm>
            <a:off x="4194710" y="2249369"/>
            <a:ext cx="0" cy="205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89C5451-1576-4E70-95AE-2865014F1F2F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5085209" y="2249369"/>
            <a:ext cx="0" cy="256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770860-8F14-4D0B-BB8A-01866CB79054}"/>
              </a:ext>
            </a:extLst>
          </p:cNvPr>
          <p:cNvCxnSpPr>
            <a:cxnSpLocks/>
          </p:cNvCxnSpPr>
          <p:nvPr/>
        </p:nvCxnSpPr>
        <p:spPr>
          <a:xfrm flipH="1">
            <a:off x="5813550" y="2233340"/>
            <a:ext cx="3233" cy="320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A50478D-B8FA-4068-B0E5-2BA1AFFAB426}"/>
              </a:ext>
            </a:extLst>
          </p:cNvPr>
          <p:cNvCxnSpPr>
            <a:cxnSpLocks/>
          </p:cNvCxnSpPr>
          <p:nvPr/>
        </p:nvCxnSpPr>
        <p:spPr>
          <a:xfrm>
            <a:off x="6577146" y="2273913"/>
            <a:ext cx="6514" cy="213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F182896-A2AC-42D0-AB95-3A0E85936B79}"/>
              </a:ext>
            </a:extLst>
          </p:cNvPr>
          <p:cNvCxnSpPr>
            <a:cxnSpLocks/>
          </p:cNvCxnSpPr>
          <p:nvPr/>
        </p:nvCxnSpPr>
        <p:spPr>
          <a:xfrm flipH="1">
            <a:off x="7357676" y="2234413"/>
            <a:ext cx="127064" cy="319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015E084-0958-4490-B2EE-58FD59FC7BEF}"/>
              </a:ext>
            </a:extLst>
          </p:cNvPr>
          <p:cNvCxnSpPr>
            <a:cxnSpLocks/>
          </p:cNvCxnSpPr>
          <p:nvPr/>
        </p:nvCxnSpPr>
        <p:spPr>
          <a:xfrm flipH="1">
            <a:off x="7814681" y="2247565"/>
            <a:ext cx="439291" cy="325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B11A9A6-0E94-4D39-92F6-71B3C9CE0463}"/>
              </a:ext>
            </a:extLst>
          </p:cNvPr>
          <p:cNvCxnSpPr>
            <a:cxnSpLocks/>
          </p:cNvCxnSpPr>
          <p:nvPr/>
        </p:nvCxnSpPr>
        <p:spPr>
          <a:xfrm flipH="1">
            <a:off x="8258756" y="2235933"/>
            <a:ext cx="943696" cy="398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71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2A612-B0B3-4151-A030-55C43382E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21512"/>
          </a:xfrm>
        </p:spPr>
        <p:txBody>
          <a:bodyPr>
            <a:normAutofit/>
          </a:bodyPr>
          <a:lstStyle/>
          <a:p>
            <a:r>
              <a:rPr lang="da-DK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Awarded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Grants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2019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EF7147-7D51-41C1-8A9A-BAB659E094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u="sng" dirty="0" err="1"/>
              <a:t>Reseach</a:t>
            </a:r>
            <a:r>
              <a:rPr lang="da-DK" u="sng" dirty="0"/>
              <a:t> </a:t>
            </a:r>
            <a:r>
              <a:rPr lang="da-DK" u="sng" dirty="0" err="1"/>
              <a:t>Grants</a:t>
            </a:r>
            <a:endParaRPr lang="da-DK" u="sng" dirty="0"/>
          </a:p>
          <a:p>
            <a:r>
              <a:rPr lang="da-DK" dirty="0"/>
              <a:t>Principal </a:t>
            </a:r>
            <a:r>
              <a:rPr lang="da-DK" dirty="0" err="1"/>
              <a:t>investigator</a:t>
            </a:r>
            <a:r>
              <a:rPr lang="da-DK" dirty="0"/>
              <a:t>: Geir </a:t>
            </a:r>
            <a:r>
              <a:rPr lang="da-DK" dirty="0" err="1"/>
              <a:t>Mjøen</a:t>
            </a:r>
            <a:r>
              <a:rPr lang="da-DK" dirty="0"/>
              <a:t> "One-</a:t>
            </a:r>
            <a:r>
              <a:rPr lang="da-DK" dirty="0" err="1"/>
              <a:t>year</a:t>
            </a:r>
            <a:r>
              <a:rPr lang="da-DK" dirty="0"/>
              <a:t> </a:t>
            </a:r>
            <a:r>
              <a:rPr lang="da-DK" dirty="0" err="1"/>
              <a:t>biopsies</a:t>
            </a:r>
            <a:r>
              <a:rPr lang="da-DK" dirty="0"/>
              <a:t> in low </a:t>
            </a:r>
            <a:r>
              <a:rPr lang="da-DK" dirty="0" err="1"/>
              <a:t>risk</a:t>
            </a:r>
            <a:r>
              <a:rPr lang="da-DK" dirty="0"/>
              <a:t> </a:t>
            </a:r>
            <a:r>
              <a:rPr lang="da-DK" dirty="0" err="1"/>
              <a:t>kidney</a:t>
            </a:r>
            <a:r>
              <a:rPr lang="da-DK" dirty="0"/>
              <a:t> </a:t>
            </a:r>
            <a:r>
              <a:rPr lang="da-DK" dirty="0" err="1"/>
              <a:t>transplant</a:t>
            </a:r>
            <a:r>
              <a:rPr lang="da-DK" dirty="0"/>
              <a:t> patients – a cross </a:t>
            </a:r>
            <a:r>
              <a:rPr lang="da-DK" dirty="0" err="1"/>
              <a:t>sectional</a:t>
            </a:r>
            <a:r>
              <a:rPr lang="da-DK" dirty="0"/>
              <a:t> multicenter </a:t>
            </a:r>
            <a:r>
              <a:rPr lang="da-DK" dirty="0" err="1"/>
              <a:t>study</a:t>
            </a:r>
            <a:r>
              <a:rPr lang="da-DK" dirty="0"/>
              <a:t>"</a:t>
            </a:r>
            <a:br>
              <a:rPr lang="da-DK" dirty="0"/>
            </a:br>
            <a:r>
              <a:rPr lang="da-DK" dirty="0" err="1"/>
              <a:t>Supported</a:t>
            </a:r>
            <a:r>
              <a:rPr lang="da-DK" dirty="0"/>
              <a:t> with 200.000 DKK</a:t>
            </a:r>
          </a:p>
          <a:p>
            <a:r>
              <a:rPr lang="da-DK" dirty="0"/>
              <a:t>Principal </a:t>
            </a:r>
            <a:r>
              <a:rPr lang="da-DK" dirty="0" err="1"/>
              <a:t>investigator</a:t>
            </a:r>
            <a:r>
              <a:rPr lang="da-DK" dirty="0"/>
              <a:t>: Hans </a:t>
            </a:r>
            <a:r>
              <a:rPr lang="da-DK" dirty="0" err="1"/>
              <a:t>Eiskjær</a:t>
            </a:r>
            <a:r>
              <a:rPr lang="da-DK" dirty="0"/>
              <a:t> "</a:t>
            </a:r>
            <a:r>
              <a:rPr lang="da-DK" dirty="0" err="1"/>
              <a:t>Effect</a:t>
            </a:r>
            <a:r>
              <a:rPr lang="da-DK" dirty="0"/>
              <a:t> of PCSK9 inhibition on </a:t>
            </a:r>
            <a:r>
              <a:rPr lang="da-DK" dirty="0" err="1"/>
              <a:t>early</a:t>
            </a:r>
            <a:r>
              <a:rPr lang="da-DK" dirty="0"/>
              <a:t> </a:t>
            </a:r>
            <a:r>
              <a:rPr lang="da-DK" dirty="0" err="1"/>
              <a:t>cardiac</a:t>
            </a:r>
            <a:r>
              <a:rPr lang="da-DK" dirty="0"/>
              <a:t> </a:t>
            </a:r>
            <a:r>
              <a:rPr lang="da-DK" dirty="0" err="1"/>
              <a:t>allograft</a:t>
            </a:r>
            <a:r>
              <a:rPr lang="da-DK" dirty="0"/>
              <a:t> </a:t>
            </a:r>
            <a:r>
              <a:rPr lang="da-DK" dirty="0" err="1"/>
              <a:t>vasculopathy</a:t>
            </a:r>
            <a:r>
              <a:rPr lang="da-DK" dirty="0"/>
              <a:t> in de </a:t>
            </a:r>
            <a:r>
              <a:rPr lang="da-DK" dirty="0" err="1"/>
              <a:t>novo</a:t>
            </a:r>
            <a:r>
              <a:rPr lang="da-DK" dirty="0"/>
              <a:t> Heart </a:t>
            </a:r>
            <a:r>
              <a:rPr lang="da-DK" dirty="0" err="1"/>
              <a:t>Transplant</a:t>
            </a:r>
            <a:r>
              <a:rPr lang="da-DK" dirty="0"/>
              <a:t> patients: An OCT sub </a:t>
            </a:r>
            <a:r>
              <a:rPr lang="da-DK" dirty="0" err="1"/>
              <a:t>study</a:t>
            </a:r>
            <a:r>
              <a:rPr lang="da-DK" dirty="0"/>
              <a:t> to EVOLVD </a:t>
            </a:r>
            <a:r>
              <a:rPr lang="da-DK" dirty="0" err="1"/>
              <a:t>study</a:t>
            </a:r>
            <a:r>
              <a:rPr lang="da-DK" dirty="0"/>
              <a:t>"</a:t>
            </a:r>
            <a:br>
              <a:rPr lang="da-DK" dirty="0"/>
            </a:br>
            <a:r>
              <a:rPr lang="da-DK" dirty="0" err="1"/>
              <a:t>Supported</a:t>
            </a:r>
            <a:r>
              <a:rPr lang="da-DK" dirty="0"/>
              <a:t> with 330.000 DKK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1CE10AA-3D17-4A21-8679-7882587B63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u="sng" dirty="0"/>
              <a:t>Travel </a:t>
            </a:r>
            <a:r>
              <a:rPr lang="da-DK" u="sng" dirty="0" err="1"/>
              <a:t>Grants</a:t>
            </a:r>
            <a:endParaRPr lang="da-DK" u="sng" dirty="0"/>
          </a:p>
          <a:p>
            <a:r>
              <a:rPr lang="da-DK" dirty="0"/>
              <a:t>Stockholm: Pia </a:t>
            </a:r>
            <a:r>
              <a:rPr lang="da-DK" dirty="0" err="1"/>
              <a:t>Fernberg</a:t>
            </a:r>
            <a:r>
              <a:rPr lang="da-DK" dirty="0"/>
              <a:t>,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granted</a:t>
            </a:r>
            <a:r>
              <a:rPr lang="da-DK" dirty="0"/>
              <a:t> 25.300 DKK</a:t>
            </a:r>
          </a:p>
          <a:p>
            <a:r>
              <a:rPr lang="da-DK" dirty="0"/>
              <a:t>Helsinki: </a:t>
            </a:r>
            <a:r>
              <a:rPr lang="da-DK" dirty="0" err="1"/>
              <a:t>Ilkka</a:t>
            </a:r>
            <a:r>
              <a:rPr lang="da-DK" dirty="0"/>
              <a:t> </a:t>
            </a:r>
            <a:r>
              <a:rPr lang="da-DK" dirty="0" err="1"/>
              <a:t>Helanterä</a:t>
            </a:r>
            <a:r>
              <a:rPr lang="da-DK" dirty="0"/>
              <a:t>,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granted</a:t>
            </a:r>
            <a:r>
              <a:rPr lang="da-DK" dirty="0"/>
              <a:t> 25.000 DKK</a:t>
            </a:r>
          </a:p>
          <a:p>
            <a:r>
              <a:rPr lang="da-DK" dirty="0"/>
              <a:t>Uppsala: Christina </a:t>
            </a:r>
            <a:r>
              <a:rPr lang="da-DK" dirty="0" err="1"/>
              <a:t>Andréasson</a:t>
            </a:r>
            <a:r>
              <a:rPr lang="da-DK" dirty="0"/>
              <a:t>,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granted</a:t>
            </a:r>
            <a:r>
              <a:rPr lang="da-DK" dirty="0"/>
              <a:t> 21.400 DKK</a:t>
            </a:r>
          </a:p>
          <a:p>
            <a:r>
              <a:rPr lang="da-DK" dirty="0"/>
              <a:t>Oslo: Per Arne </a:t>
            </a:r>
            <a:r>
              <a:rPr lang="da-DK" dirty="0" err="1"/>
              <a:t>Bakkan</a:t>
            </a:r>
            <a:r>
              <a:rPr lang="da-DK" dirty="0"/>
              <a:t> </a:t>
            </a:r>
            <a:r>
              <a:rPr lang="da-DK" dirty="0" err="1"/>
              <a:t>was</a:t>
            </a:r>
            <a:r>
              <a:rPr lang="da-DK" dirty="0"/>
              <a:t>,  </a:t>
            </a:r>
            <a:r>
              <a:rPr lang="da-DK" dirty="0" err="1"/>
              <a:t>granted</a:t>
            </a:r>
            <a:r>
              <a:rPr lang="da-DK" dirty="0"/>
              <a:t> 12.331 DKK</a:t>
            </a:r>
          </a:p>
          <a:p>
            <a:r>
              <a:rPr lang="da-DK" dirty="0"/>
              <a:t>Aarhus: Rikke Christensen,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granted</a:t>
            </a:r>
            <a:r>
              <a:rPr lang="da-DK" dirty="0"/>
              <a:t> 25.200 DKK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6EEE26E-4FAB-4D0E-A443-664A44415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75710"/>
            <a:ext cx="11215892" cy="836939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Office Activities 2019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4272"/>
            <a:ext cx="10972800" cy="4389120"/>
          </a:xfrm>
        </p:spPr>
        <p:txBody>
          <a:bodyPr>
            <a:noAutofit/>
          </a:bodyPr>
          <a:lstStyle/>
          <a:p>
            <a:r>
              <a:rPr lang="en-US" sz="2200" dirty="0"/>
              <a:t>Customize the IT-system to the user’s wishes and optimizing security and functionality of the system. </a:t>
            </a:r>
          </a:p>
          <a:p>
            <a:r>
              <a:rPr lang="en-US" sz="2200" dirty="0"/>
              <a:t>Developing the IT-system for the requirements to execute STEP match runs (</a:t>
            </a:r>
            <a:r>
              <a:rPr lang="en-US" sz="2200" dirty="0" err="1"/>
              <a:t>ScandiaTransplant</a:t>
            </a:r>
            <a:r>
              <a:rPr lang="en-US" sz="2200" dirty="0"/>
              <a:t> kidney paired donation Exchange Program).  </a:t>
            </a:r>
          </a:p>
          <a:p>
            <a:r>
              <a:rPr lang="en-US" sz="2200" dirty="0"/>
              <a:t>Educate users and comply with demands from users, owners, researchers and the public.</a:t>
            </a:r>
          </a:p>
          <a:p>
            <a:r>
              <a:rPr lang="en-US" sz="2200" dirty="0"/>
              <a:t>Arrange and participate in meetings for groups, committees, board and council of representatives.</a:t>
            </a:r>
          </a:p>
          <a:p>
            <a:r>
              <a:rPr lang="en-US" sz="2200" dirty="0"/>
              <a:t>Archived data processor agreements with all 11 member hospitals.</a:t>
            </a:r>
          </a:p>
          <a:p>
            <a:r>
              <a:rPr lang="en-US" sz="2200" dirty="0"/>
              <a:t>Participate in meetings with Nordic competent authorities and EU-commission.</a:t>
            </a:r>
          </a:p>
          <a:p>
            <a:r>
              <a:rPr lang="en-US" sz="2200" dirty="0"/>
              <a:t>Take care of finance and personnel.</a:t>
            </a:r>
            <a:endParaRPr lang="da-DK" sz="22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2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A2F63A4B-F33C-4D2B-88A8-EDA2C4A8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89056"/>
            <a:ext cx="10972800" cy="2865748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2019</a:t>
            </a:r>
            <a:b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Organ procurement and transplantation activities in Scandiatransplant</a:t>
            </a:r>
            <a:endParaRPr lang="da-DK" sz="5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2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8247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2019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C2F6CA-F302-45D8-B035-AE567218594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577 Utilized deceased donors </a:t>
            </a:r>
            <a:r>
              <a:rPr lang="en-GB" altLang="da-DK" sz="2800" b="1" dirty="0"/>
              <a:t>(20.02 PMP)</a:t>
            </a:r>
            <a:endParaRPr lang="en-GB" altLang="da-DK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Organ transplants performed</a:t>
            </a:r>
            <a:endParaRPr lang="en-GB" altLang="da-DK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1354 kidneys (336 were kidneys from living donors)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415 livers (3 were livers from living donors – none were domino)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163 hearts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149 lungs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85 pancreas (69 as combined kidney-pancreas)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16 pancreatic islet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2661 patients on waiting list at end 2019</a:t>
            </a:r>
          </a:p>
        </p:txBody>
      </p:sp>
    </p:spTree>
    <p:extLst>
      <p:ext uri="{BB962C8B-B14F-4D97-AF65-F5344CB8AC3E}">
        <p14:creationId xmlns:p14="http://schemas.microsoft.com/office/powerpoint/2010/main" val="262777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æsentation af brainstorming">
  <a:themeElements>
    <a:clrScheme name="Blå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5_TF03460637" id="{62A28465-3054-473B-810D-92F5BF11CE93}" vid="{1C2ADC4D-7A85-4A6A-B78B-379564459D8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1486</Words>
  <Application>Microsoft Office PowerPoint</Application>
  <PresentationFormat>Widescreen</PresentationFormat>
  <Paragraphs>180</Paragraphs>
  <Slides>45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45</vt:i4>
      </vt:variant>
    </vt:vector>
  </HeadingPairs>
  <TitlesOfParts>
    <vt:vector size="51" baseType="lpstr">
      <vt:lpstr>Arial</vt:lpstr>
      <vt:lpstr>Calibri</vt:lpstr>
      <vt:lpstr>Century Gothic</vt:lpstr>
      <vt:lpstr>Palatino Linotype</vt:lpstr>
      <vt:lpstr>Wingdings 2</vt:lpstr>
      <vt:lpstr>Præsentation af brainstorming</vt:lpstr>
      <vt:lpstr>PowerPoint-præsentation</vt:lpstr>
      <vt:lpstr>Slideshow 2019  Scandiatransplant activities</vt:lpstr>
      <vt:lpstr>Scandiatransplant</vt:lpstr>
      <vt:lpstr>Purpose of Scandiatransplant</vt:lpstr>
      <vt:lpstr>PowerPoint-præsentation</vt:lpstr>
      <vt:lpstr>Awarded Grants in 2019</vt:lpstr>
      <vt:lpstr>Scandiatransplant Office Activities 2019</vt:lpstr>
      <vt:lpstr>2019 Organ procurement and transplantation activities in Scandiatransplant</vt:lpstr>
      <vt:lpstr>Scandiatransplant 2019</vt:lpstr>
      <vt:lpstr>Patients entered on waiting list during 2019  (2018 figures)</vt:lpstr>
      <vt:lpstr>Utilized deceased donors PMP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Ilse Duus Weinreich</dc:creator>
  <cp:lastModifiedBy>Ilse Duus Weinreich</cp:lastModifiedBy>
  <cp:revision>90</cp:revision>
  <dcterms:created xsi:type="dcterms:W3CDTF">2019-12-18T14:10:46Z</dcterms:created>
  <dcterms:modified xsi:type="dcterms:W3CDTF">2020-03-04T14:02:42Z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